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56" r:id="rId3"/>
    <p:sldId id="258" r:id="rId4"/>
    <p:sldId id="259" r:id="rId5"/>
    <p:sldId id="260" r:id="rId6"/>
    <p:sldId id="261" r:id="rId7"/>
    <p:sldId id="264" r:id="rId8"/>
    <p:sldId id="263" r:id="rId9"/>
    <p:sldId id="257" r:id="rId10"/>
    <p:sldId id="262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12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DDECD-AB13-004A-9415-8BAE5666AA59}" type="datetimeFigureOut">
              <a:rPr lang="en-US" smtClean="0"/>
              <a:t>08/09/15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8E05-CBF8-C24F-A203-632448B76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61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DDECD-AB13-004A-9415-8BAE5666AA59}" type="datetimeFigureOut">
              <a:rPr lang="en-US" smtClean="0"/>
              <a:t>08/09/15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8E05-CBF8-C24F-A203-632448B76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97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DDECD-AB13-004A-9415-8BAE5666AA59}" type="datetimeFigureOut">
              <a:rPr lang="en-US" smtClean="0"/>
              <a:t>08/09/15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8E05-CBF8-C24F-A203-632448B76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80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DDECD-AB13-004A-9415-8BAE5666AA59}" type="datetimeFigureOut">
              <a:rPr lang="en-US" smtClean="0"/>
              <a:t>08/09/15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8E05-CBF8-C24F-A203-632448B76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5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DDECD-AB13-004A-9415-8BAE5666AA59}" type="datetimeFigureOut">
              <a:rPr lang="en-US" smtClean="0"/>
              <a:t>08/09/15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8E05-CBF8-C24F-A203-632448B76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14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DDECD-AB13-004A-9415-8BAE5666AA59}" type="datetimeFigureOut">
              <a:rPr lang="en-US" smtClean="0"/>
              <a:t>08/09/15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8E05-CBF8-C24F-A203-632448B76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64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DDECD-AB13-004A-9415-8BAE5666AA59}" type="datetimeFigureOut">
              <a:rPr lang="en-US" smtClean="0"/>
              <a:t>08/09/15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8E05-CBF8-C24F-A203-632448B76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42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DDECD-AB13-004A-9415-8BAE5666AA59}" type="datetimeFigureOut">
              <a:rPr lang="en-US" smtClean="0"/>
              <a:t>08/09/15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8E05-CBF8-C24F-A203-632448B76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25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DDECD-AB13-004A-9415-8BAE5666AA59}" type="datetimeFigureOut">
              <a:rPr lang="en-US" smtClean="0"/>
              <a:t>08/09/15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8E05-CBF8-C24F-A203-632448B76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57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DDECD-AB13-004A-9415-8BAE5666AA59}" type="datetimeFigureOut">
              <a:rPr lang="en-US" smtClean="0"/>
              <a:t>08/09/15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8E05-CBF8-C24F-A203-632448B76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16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DDECD-AB13-004A-9415-8BAE5666AA59}" type="datetimeFigureOut">
              <a:rPr lang="en-US" smtClean="0"/>
              <a:t>08/09/15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C8E05-CBF8-C24F-A203-632448B76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98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67000">
              <a:srgbClr val="0000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DDECD-AB13-004A-9415-8BAE5666AA59}" type="datetimeFigureOut">
              <a:rPr lang="en-US" smtClean="0"/>
              <a:t>08/09/15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C8E05-CBF8-C24F-A203-632448B76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1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Relationship Id="rId3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Relationship Id="rId3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97540" y="247918"/>
            <a:ext cx="5667906" cy="1077218"/>
          </a:xfrm>
          <a:prstGeom prst="rect">
            <a:avLst/>
          </a:prstGeom>
          <a:noFill/>
          <a:effectLst>
            <a:outerShdw blurRad="38100" dist="38100" dir="270000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cs typeface="Corbel"/>
              </a:rPr>
              <a:t>Europe refugee crisis</a:t>
            </a:r>
            <a:br>
              <a:rPr lang="en-GB" sz="3200" b="1" dirty="0" smtClean="0">
                <a:solidFill>
                  <a:schemeClr val="bg1"/>
                </a:solidFill>
                <a:cs typeface="Corbel"/>
              </a:rPr>
            </a:br>
            <a:r>
              <a:rPr lang="en-GB" sz="3200" b="1" i="1" dirty="0" smtClean="0">
                <a:solidFill>
                  <a:schemeClr val="bg1"/>
                </a:solidFill>
                <a:cs typeface="Corbel"/>
              </a:rPr>
              <a:t>Prayer pointers</a:t>
            </a:r>
            <a:endParaRPr lang="en-GB" sz="3200" b="1" i="1" dirty="0">
              <a:solidFill>
                <a:schemeClr val="bg1"/>
              </a:solidFill>
              <a:cs typeface="Corbel"/>
            </a:endParaRPr>
          </a:p>
        </p:txBody>
      </p:sp>
      <p:pic>
        <p:nvPicPr>
          <p:cNvPr id="8" name="Picture 7" descr="RedShiel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1" y="310620"/>
            <a:ext cx="862507" cy="10213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6280" y="2035914"/>
            <a:ext cx="8434181" cy="2062103"/>
          </a:xfrm>
          <a:prstGeom prst="rect">
            <a:avLst/>
          </a:prstGeom>
          <a:noFill/>
          <a:effectLst>
            <a:outerShdw blurRad="38100" dist="38100" dir="270000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GB" sz="3200" b="1" dirty="0" smtClean="0">
                <a:solidFill>
                  <a:schemeClr val="bg1"/>
                </a:solidFill>
                <a:cs typeface="Corbel"/>
              </a:rPr>
              <a:t>‘Europe is facing the worst refugee crisis since the Second World War’ </a:t>
            </a:r>
            <a:r>
              <a:rPr lang="en-GB" sz="3200" b="1" i="1" dirty="0" smtClean="0">
                <a:solidFill>
                  <a:schemeClr val="bg1"/>
                </a:solidFill>
                <a:cs typeface="Corbel"/>
              </a:rPr>
              <a:t>(</a:t>
            </a:r>
            <a:r>
              <a:rPr lang="en-GB" sz="3200" b="1" i="1" dirty="0" err="1" smtClean="0">
                <a:solidFill>
                  <a:schemeClr val="bg1"/>
                </a:solidFill>
                <a:cs typeface="Corbel"/>
              </a:rPr>
              <a:t>Dimitris</a:t>
            </a:r>
            <a:r>
              <a:rPr lang="en-GB" sz="3200" b="1" i="1" dirty="0" smtClean="0">
                <a:solidFill>
                  <a:schemeClr val="bg1"/>
                </a:solidFill>
                <a:cs typeface="Corbel"/>
              </a:rPr>
              <a:t> </a:t>
            </a:r>
            <a:r>
              <a:rPr lang="en-GB" sz="3200" b="1" i="1" dirty="0" err="1" smtClean="0">
                <a:solidFill>
                  <a:schemeClr val="bg1"/>
                </a:solidFill>
                <a:cs typeface="Corbel"/>
              </a:rPr>
              <a:t>Avramopoulos</a:t>
            </a:r>
            <a:r>
              <a:rPr lang="en-GB" sz="3200" b="1" i="1" dirty="0" smtClean="0">
                <a:solidFill>
                  <a:schemeClr val="bg1"/>
                </a:solidFill>
                <a:cs typeface="Corbel"/>
              </a:rPr>
              <a:t>, EU official in charge of migration)</a:t>
            </a:r>
          </a:p>
          <a:p>
            <a:pPr lvl="0"/>
            <a:endParaRPr lang="en-GB" sz="3200" b="1" i="1" dirty="0">
              <a:solidFill>
                <a:schemeClr val="bg1"/>
              </a:solidFill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6280" y="3922772"/>
            <a:ext cx="8434181" cy="1569660"/>
          </a:xfrm>
          <a:prstGeom prst="rect">
            <a:avLst/>
          </a:prstGeom>
          <a:noFill/>
          <a:effectLst>
            <a:outerShdw blurRad="38100" dist="38100" dir="270000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GB" sz="3200" b="1" dirty="0" smtClean="0">
                <a:solidFill>
                  <a:schemeClr val="bg1"/>
                </a:solidFill>
                <a:cs typeface="Corbel"/>
              </a:rPr>
              <a:t>At least 350,000 migrants have arrived in Europe by sea so far </a:t>
            </a:r>
            <a:r>
              <a:rPr lang="en-GB" sz="3200" b="1" dirty="0" smtClean="0">
                <a:solidFill>
                  <a:schemeClr val="bg1"/>
                </a:solidFill>
                <a:cs typeface="Corbel"/>
              </a:rPr>
              <a:t>this year </a:t>
            </a:r>
            <a:r>
              <a:rPr lang="en-GB" sz="3200" b="1" i="1" dirty="0" smtClean="0">
                <a:solidFill>
                  <a:schemeClr val="bg1"/>
                </a:solidFill>
                <a:cs typeface="Corbel"/>
              </a:rPr>
              <a:t>(source: UN)</a:t>
            </a:r>
            <a:endParaRPr lang="en-GB" sz="3200" b="1" i="1" dirty="0" smtClean="0">
              <a:solidFill>
                <a:schemeClr val="bg1"/>
              </a:solidFill>
              <a:cs typeface="Corbel"/>
            </a:endParaRPr>
          </a:p>
          <a:p>
            <a:pPr lvl="0"/>
            <a:endParaRPr lang="en-GB" sz="3200" b="1" i="1" dirty="0">
              <a:solidFill>
                <a:schemeClr val="bg1"/>
              </a:solidFill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218113963"/>
      </p:ext>
    </p:extLst>
  </p:cSld>
  <p:clrMapOvr>
    <a:masterClrMapping/>
  </p:clrMapOvr>
  <p:transition xmlns:p14="http://schemas.microsoft.com/office/powerpoint/2010/main" spd="slow" advClick="0" advTm="10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832" y="-11101"/>
            <a:ext cx="9590652" cy="68864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7812" y="5039524"/>
            <a:ext cx="8006641" cy="1569660"/>
          </a:xfrm>
          <a:prstGeom prst="rect">
            <a:avLst/>
          </a:prstGeom>
          <a:noFill/>
          <a:effectLst>
            <a:outerShdw blurRad="38100" dist="38100" dir="270000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GB" sz="3200" b="1" dirty="0" smtClean="0">
                <a:solidFill>
                  <a:schemeClr val="bg1"/>
                </a:solidFill>
                <a:cs typeface="Corbel"/>
              </a:rPr>
              <a:t>Pray for The Salvation Army’s refugee</a:t>
            </a:r>
            <a:br>
              <a:rPr lang="en-GB" sz="3200" b="1" dirty="0" smtClean="0">
                <a:solidFill>
                  <a:schemeClr val="bg1"/>
                </a:solidFill>
                <a:cs typeface="Corbel"/>
              </a:rPr>
            </a:br>
            <a:r>
              <a:rPr lang="en-GB" sz="3200" b="1" dirty="0" smtClean="0">
                <a:solidFill>
                  <a:schemeClr val="bg1"/>
                </a:solidFill>
                <a:cs typeface="Corbel"/>
              </a:rPr>
              <a:t>response right across Europe.</a:t>
            </a:r>
            <a:br>
              <a:rPr lang="en-GB" sz="3200" b="1" dirty="0" smtClean="0">
                <a:solidFill>
                  <a:schemeClr val="bg1"/>
                </a:solidFill>
                <a:cs typeface="Corbel"/>
              </a:rPr>
            </a:br>
            <a:r>
              <a:rPr lang="en-GB" sz="3200" b="1" dirty="0" smtClean="0">
                <a:solidFill>
                  <a:schemeClr val="bg1"/>
                </a:solidFill>
                <a:cs typeface="Corbel"/>
              </a:rPr>
              <a:t>Stay informed at </a:t>
            </a:r>
            <a:r>
              <a:rPr lang="en-GB" sz="3200" b="1" dirty="0" err="1" smtClean="0">
                <a:solidFill>
                  <a:schemeClr val="bg1"/>
                </a:solidFill>
                <a:cs typeface="Corbel"/>
              </a:rPr>
              <a:t>sar.my</a:t>
            </a:r>
            <a:r>
              <a:rPr lang="en-GB" sz="3200" b="1" dirty="0" smtClean="0">
                <a:solidFill>
                  <a:schemeClr val="bg1"/>
                </a:solidFill>
                <a:cs typeface="Corbel"/>
              </a:rPr>
              <a:t>/</a:t>
            </a:r>
            <a:r>
              <a:rPr lang="en-GB" sz="3200" b="1" dirty="0" err="1" smtClean="0">
                <a:solidFill>
                  <a:schemeClr val="bg1"/>
                </a:solidFill>
                <a:cs typeface="Corbel"/>
              </a:rPr>
              <a:t>europerefugees</a:t>
            </a:r>
            <a:endParaRPr lang="en-GB" sz="3200" b="1" dirty="0" smtClean="0">
              <a:solidFill>
                <a:schemeClr val="bg1"/>
              </a:solidFill>
              <a:cs typeface="Corbel"/>
            </a:endParaRPr>
          </a:p>
        </p:txBody>
      </p:sp>
      <p:pic>
        <p:nvPicPr>
          <p:cNvPr id="8" name="Picture 7" descr="RedShie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1" y="310620"/>
            <a:ext cx="862507" cy="1021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609622" y="5458356"/>
            <a:ext cx="1983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Narrow"/>
                <a:cs typeface="Arial Narrow"/>
              </a:rPr>
              <a:t>Source: Google/IHQ</a:t>
            </a:r>
            <a:endParaRPr lang="en-US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176881598"/>
      </p:ext>
    </p:extLst>
  </p:cSld>
  <p:clrMapOvr>
    <a:masterClrMapping/>
  </p:clrMapOvr>
  <p:transition xmlns:p14="http://schemas.microsoft.com/office/powerpoint/2010/main" spd="slow" advClick="0" advTm="18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97540" y="247918"/>
            <a:ext cx="5667906" cy="1077218"/>
          </a:xfrm>
          <a:prstGeom prst="rect">
            <a:avLst/>
          </a:prstGeom>
          <a:noFill/>
          <a:effectLst>
            <a:outerShdw blurRad="38100" dist="38100" dir="270000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cs typeface="Corbel"/>
              </a:rPr>
              <a:t>Europe refugee crisis</a:t>
            </a:r>
            <a:br>
              <a:rPr lang="en-GB" sz="3200" b="1" dirty="0" smtClean="0">
                <a:solidFill>
                  <a:schemeClr val="bg1"/>
                </a:solidFill>
                <a:cs typeface="Corbel"/>
              </a:rPr>
            </a:br>
            <a:r>
              <a:rPr lang="en-GB" sz="3200" b="1" i="1" dirty="0" smtClean="0">
                <a:solidFill>
                  <a:schemeClr val="bg1"/>
                </a:solidFill>
                <a:cs typeface="Corbel"/>
              </a:rPr>
              <a:t>Prayer pointers</a:t>
            </a:r>
            <a:endParaRPr lang="en-GB" sz="3200" b="1" i="1" dirty="0">
              <a:solidFill>
                <a:schemeClr val="bg1"/>
              </a:solidFill>
              <a:cs typeface="Corbel"/>
            </a:endParaRPr>
          </a:p>
        </p:txBody>
      </p:sp>
      <p:pic>
        <p:nvPicPr>
          <p:cNvPr id="8" name="Picture 7" descr="RedShiel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1" y="310620"/>
            <a:ext cx="862507" cy="10213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6280" y="2092319"/>
            <a:ext cx="8434181" cy="1569660"/>
          </a:xfrm>
          <a:prstGeom prst="rect">
            <a:avLst/>
          </a:prstGeom>
          <a:noFill/>
          <a:effectLst>
            <a:outerShdw blurRad="38100" dist="38100" dir="270000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GB" sz="3200" b="1" dirty="0" smtClean="0">
                <a:solidFill>
                  <a:schemeClr val="bg1"/>
                </a:solidFill>
                <a:cs typeface="Corbel"/>
              </a:rPr>
              <a:t>2,600 have died or gone missing while crossing the Mediterranean Sea </a:t>
            </a:r>
            <a:r>
              <a:rPr lang="en-GB" sz="3200" b="1" i="1" dirty="0" smtClean="0">
                <a:solidFill>
                  <a:schemeClr val="bg1"/>
                </a:solidFill>
                <a:cs typeface="Corbel"/>
              </a:rPr>
              <a:t>(source: IOM)</a:t>
            </a:r>
            <a:endParaRPr lang="en-GB" sz="3200" b="1" i="1" dirty="0" smtClean="0">
              <a:solidFill>
                <a:schemeClr val="bg1"/>
              </a:solidFill>
              <a:cs typeface="Corbel"/>
            </a:endParaRPr>
          </a:p>
          <a:p>
            <a:pPr lvl="0"/>
            <a:endParaRPr lang="en-GB" sz="3200" b="1" i="1" dirty="0">
              <a:solidFill>
                <a:schemeClr val="bg1"/>
              </a:solidFill>
              <a:cs typeface="Corbe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6280" y="3505227"/>
            <a:ext cx="8434181" cy="1569660"/>
          </a:xfrm>
          <a:prstGeom prst="rect">
            <a:avLst/>
          </a:prstGeom>
          <a:noFill/>
          <a:effectLst>
            <a:outerShdw blurRad="38100" dist="38100" dir="270000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GB" sz="3200" b="1" dirty="0" smtClean="0">
                <a:solidFill>
                  <a:schemeClr val="bg1"/>
                </a:solidFill>
                <a:cs typeface="Corbel"/>
              </a:rPr>
              <a:t>The Salvation Army is responding across Europe </a:t>
            </a:r>
            <a:r>
              <a:rPr lang="en-GB" sz="3200" b="1" i="1" dirty="0" smtClean="0">
                <a:solidFill>
                  <a:schemeClr val="bg1"/>
                </a:solidFill>
                <a:cs typeface="Corbel"/>
              </a:rPr>
              <a:t>(source: </a:t>
            </a:r>
            <a:r>
              <a:rPr lang="en-GB" sz="3200" b="1" i="1" dirty="0" err="1" smtClean="0">
                <a:solidFill>
                  <a:schemeClr val="bg1"/>
                </a:solidFill>
                <a:cs typeface="Corbel"/>
              </a:rPr>
              <a:t>sar.my</a:t>
            </a:r>
            <a:r>
              <a:rPr lang="en-GB" sz="3200" b="1" i="1" dirty="0" smtClean="0">
                <a:solidFill>
                  <a:schemeClr val="bg1"/>
                </a:solidFill>
                <a:cs typeface="Corbel"/>
              </a:rPr>
              <a:t>/</a:t>
            </a:r>
            <a:r>
              <a:rPr lang="en-GB" sz="3200" b="1" i="1" dirty="0" err="1" smtClean="0">
                <a:solidFill>
                  <a:schemeClr val="bg1"/>
                </a:solidFill>
                <a:cs typeface="Corbel"/>
              </a:rPr>
              <a:t>europerefugees</a:t>
            </a:r>
            <a:r>
              <a:rPr lang="en-GB" sz="3200" b="1" i="1" dirty="0" smtClean="0">
                <a:solidFill>
                  <a:schemeClr val="bg1"/>
                </a:solidFill>
                <a:cs typeface="Corbel"/>
              </a:rPr>
              <a:t>)</a:t>
            </a:r>
          </a:p>
          <a:p>
            <a:pPr lvl="0"/>
            <a:endParaRPr lang="en-GB" sz="3200" b="1" i="1" dirty="0">
              <a:solidFill>
                <a:schemeClr val="bg1"/>
              </a:solidFill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606216530"/>
      </p:ext>
    </p:extLst>
  </p:cSld>
  <p:clrMapOvr>
    <a:masterClrMapping/>
  </p:clrMapOvr>
  <p:transition xmlns:p14="http://schemas.microsoft.com/office/powerpoint/2010/main" spd="slow" advClick="0" advTm="10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1195790461_f69c677c23_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8711" y="-33129"/>
            <a:ext cx="11944685" cy="6946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8158" y="5148814"/>
            <a:ext cx="7627503" cy="1569660"/>
          </a:xfrm>
          <a:prstGeom prst="rect">
            <a:avLst/>
          </a:prstGeom>
          <a:noFill/>
          <a:effectLst>
            <a:outerShdw blurRad="38100" dist="38100" dir="270000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1"/>
                </a:solidFill>
                <a:cs typeface="Corbel"/>
              </a:rPr>
              <a:t>Pray for asylum seekers and refugees who have left loved ones in their country of origin and who are at risk of harm</a:t>
            </a:r>
            <a:endParaRPr lang="en-GB" sz="3200" b="1" dirty="0">
              <a:solidFill>
                <a:schemeClr val="bg1"/>
              </a:solidFill>
              <a:cs typeface="Corbel"/>
            </a:endParaRPr>
          </a:p>
        </p:txBody>
      </p:sp>
      <p:pic>
        <p:nvPicPr>
          <p:cNvPr id="8" name="Picture 7" descr="RedShie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1" y="310620"/>
            <a:ext cx="862507" cy="1021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1563425" y="4510456"/>
            <a:ext cx="389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Narrow"/>
                <a:cs typeface="Arial Narrow"/>
              </a:rPr>
              <a:t>Photo: Josh </a:t>
            </a:r>
            <a:r>
              <a:rPr lang="en-US" b="1" dirty="0" err="1" smtClean="0">
                <a:solidFill>
                  <a:schemeClr val="bg1"/>
                </a:solidFill>
                <a:latin typeface="Arial Narrow"/>
                <a:cs typeface="Arial Narrow"/>
              </a:rPr>
              <a:t>Zakary</a:t>
            </a:r>
            <a:r>
              <a:rPr lang="en-US" b="1" dirty="0" smtClean="0">
                <a:solidFill>
                  <a:schemeClr val="bg1"/>
                </a:solidFill>
                <a:latin typeface="Arial Narrow"/>
                <a:cs typeface="Arial Narrow"/>
              </a:rPr>
              <a:t> (Creative Commons)</a:t>
            </a:r>
            <a:endParaRPr lang="en-US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446308807"/>
      </p:ext>
    </p:extLst>
  </p:cSld>
  <p:clrMapOvr>
    <a:masterClrMapping/>
  </p:clrMapOvr>
  <p:transition xmlns:p14="http://schemas.microsoft.com/office/powerpoint/2010/main" spd="slow" advClick="0" advTm="10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8711" y="-45882"/>
            <a:ext cx="12304779" cy="69086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1730" y="5148814"/>
            <a:ext cx="7627503" cy="1569660"/>
          </a:xfrm>
          <a:prstGeom prst="rect">
            <a:avLst/>
          </a:prstGeom>
          <a:noFill/>
          <a:effectLst>
            <a:outerShdw blurRad="38100" dist="38100" dir="270000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1"/>
                </a:solidFill>
                <a:cs typeface="Corbel"/>
              </a:rPr>
              <a:t>Pray that refugees would receive all the help they need, so they can live the life of freedom and fullness God intends </a:t>
            </a:r>
          </a:p>
        </p:txBody>
      </p:sp>
      <p:pic>
        <p:nvPicPr>
          <p:cNvPr id="8" name="Picture 7" descr="RedShie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1" y="310620"/>
            <a:ext cx="862507" cy="1021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1374157" y="4794826"/>
            <a:ext cx="3512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Narrow"/>
                <a:cs typeface="Arial Narrow"/>
              </a:rPr>
              <a:t>Photo: The Salvation Army in Greece</a:t>
            </a:r>
            <a:endParaRPr lang="en-US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63473300"/>
      </p:ext>
    </p:extLst>
  </p:cSld>
  <p:clrMapOvr>
    <a:masterClrMapping/>
  </p:clrMapOvr>
  <p:transition xmlns:p14="http://schemas.microsoft.com/office/powerpoint/2010/main" spd="slow" advClick="0" advTm="10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643" y="-26925"/>
            <a:ext cx="10791559" cy="71929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45906" y="5527974"/>
            <a:ext cx="7627503" cy="1569660"/>
          </a:xfrm>
          <a:prstGeom prst="rect">
            <a:avLst/>
          </a:prstGeom>
          <a:noFill/>
          <a:effectLst>
            <a:outerShdw blurRad="38100" dist="38100" dir="270000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GB" sz="3200" b="1" dirty="0" smtClean="0">
                <a:solidFill>
                  <a:schemeClr val="bg1"/>
                </a:solidFill>
                <a:cs typeface="Corbel"/>
              </a:rPr>
              <a:t>Pray for asylum seekers and refugees who have experienced trauma and persecution </a:t>
            </a:r>
          </a:p>
          <a:p>
            <a:pPr lvl="0" algn="ctr"/>
            <a:endParaRPr lang="en-GB" sz="3200" b="1" dirty="0" smtClean="0">
              <a:solidFill>
                <a:schemeClr val="bg1"/>
              </a:solidFill>
              <a:cs typeface="Corbel"/>
            </a:endParaRPr>
          </a:p>
        </p:txBody>
      </p:sp>
      <p:pic>
        <p:nvPicPr>
          <p:cNvPr id="8" name="Picture 7" descr="RedShie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1" y="310620"/>
            <a:ext cx="862507" cy="1021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1652322" y="4624204"/>
            <a:ext cx="4068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Narrow"/>
                <a:cs typeface="Arial Narrow"/>
              </a:rPr>
              <a:t>Photo: </a:t>
            </a:r>
            <a:r>
              <a:rPr lang="en-US" b="1" dirty="0" err="1" smtClean="0">
                <a:solidFill>
                  <a:schemeClr val="bg1"/>
                </a:solidFill>
                <a:latin typeface="Arial Narrow"/>
                <a:cs typeface="Arial Narrow"/>
              </a:rPr>
              <a:t>Bengin</a:t>
            </a:r>
            <a:r>
              <a:rPr lang="en-US" b="1" dirty="0" smtClean="0">
                <a:solidFill>
                  <a:schemeClr val="bg1"/>
                </a:solidFill>
                <a:latin typeface="Arial Narrow"/>
                <a:cs typeface="Arial Narrow"/>
              </a:rPr>
              <a:t> Ahmad (Creative Commons)</a:t>
            </a:r>
            <a:endParaRPr lang="en-US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404340983"/>
      </p:ext>
    </p:extLst>
  </p:cSld>
  <p:clrMapOvr>
    <a:masterClrMapping/>
  </p:clrMapOvr>
  <p:transition xmlns:p14="http://schemas.microsoft.com/office/powerpoint/2010/main" spd="slow" advClick="0" advTm="10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832" y="-297073"/>
            <a:ext cx="9590652" cy="71929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7812" y="5167772"/>
            <a:ext cx="8006641" cy="2062103"/>
          </a:xfrm>
          <a:prstGeom prst="rect">
            <a:avLst/>
          </a:prstGeom>
          <a:noFill/>
          <a:effectLst>
            <a:outerShdw blurRad="38100" dist="38100" dir="270000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GB" sz="3200" b="1" dirty="0" smtClean="0">
                <a:solidFill>
                  <a:schemeClr val="bg1"/>
                </a:solidFill>
                <a:cs typeface="Corbel"/>
              </a:rPr>
              <a:t>Pray for an end to the conflicts in Syria, Afghanistan, Iraq, Somalia, Pakistan, Eritrea, Libya and so many other countries</a:t>
            </a:r>
          </a:p>
          <a:p>
            <a:pPr lvl="0" algn="ctr"/>
            <a:endParaRPr lang="en-GB" sz="3200" b="1" dirty="0" smtClean="0">
              <a:solidFill>
                <a:schemeClr val="bg1"/>
              </a:solidFill>
              <a:cs typeface="Corbel"/>
            </a:endParaRPr>
          </a:p>
        </p:txBody>
      </p:sp>
      <p:pic>
        <p:nvPicPr>
          <p:cNvPr id="8" name="Picture 7" descr="RedShie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1" y="310620"/>
            <a:ext cx="862507" cy="1021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1745420" y="4491498"/>
            <a:ext cx="4254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Narrow"/>
                <a:cs typeface="Arial Narrow"/>
              </a:rPr>
              <a:t>Photo: Michael </a:t>
            </a:r>
            <a:r>
              <a:rPr lang="en-US" b="1" dirty="0" err="1" smtClean="0">
                <a:solidFill>
                  <a:schemeClr val="bg1"/>
                </a:solidFill>
                <a:latin typeface="Arial Narrow"/>
                <a:cs typeface="Arial Narrow"/>
              </a:rPr>
              <a:t>Goodine</a:t>
            </a:r>
            <a:r>
              <a:rPr lang="en-US" b="1" dirty="0" smtClean="0">
                <a:solidFill>
                  <a:schemeClr val="bg1"/>
                </a:solidFill>
                <a:latin typeface="Arial Narrow"/>
                <a:cs typeface="Arial Narrow"/>
              </a:rPr>
              <a:t> (Creative Commons)</a:t>
            </a:r>
            <a:endParaRPr lang="en-US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945247685"/>
      </p:ext>
    </p:extLst>
  </p:cSld>
  <p:clrMapOvr>
    <a:masterClrMapping/>
  </p:clrMapOvr>
  <p:transition xmlns:p14="http://schemas.microsoft.com/office/powerpoint/2010/main" spd="slow" advClick="0" advTm="10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7812" y="5469360"/>
            <a:ext cx="8006641" cy="1077218"/>
          </a:xfrm>
          <a:prstGeom prst="rect">
            <a:avLst/>
          </a:prstGeom>
          <a:noFill/>
          <a:effectLst>
            <a:outerShdw blurRad="38100" dist="38100" dir="270000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GB" sz="3200" b="1" dirty="0" smtClean="0">
                <a:solidFill>
                  <a:schemeClr val="bg1"/>
                </a:solidFill>
                <a:cs typeface="Corbel"/>
              </a:rPr>
              <a:t>Thank God that EVERYONE is accepted in his sight and loved by him</a:t>
            </a:r>
          </a:p>
        </p:txBody>
      </p:sp>
      <p:pic>
        <p:nvPicPr>
          <p:cNvPr id="8" name="Picture 7" descr="RedShie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1" y="310620"/>
            <a:ext cx="862507" cy="1021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1916028" y="3991273"/>
            <a:ext cx="4596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Narrow"/>
                <a:cs typeface="Arial Narrow"/>
              </a:rPr>
              <a:t>Photo: The Salvation Army in Solingen, Germany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Arial Narrow"/>
                <a:cs typeface="Arial Narrow"/>
              </a:rPr>
              <a:t>welcomes refugees to their town</a:t>
            </a:r>
            <a:endParaRPr lang="en-US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813732318"/>
      </p:ext>
    </p:extLst>
  </p:cSld>
  <p:clrMapOvr>
    <a:masterClrMapping/>
  </p:clrMapOvr>
  <p:transition xmlns:p14="http://schemas.microsoft.com/office/powerpoint/2010/main" spd="slow" advClick="0" advTm="10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07" y="0"/>
            <a:ext cx="12213205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7812" y="5078600"/>
            <a:ext cx="8006641" cy="1569660"/>
          </a:xfrm>
          <a:prstGeom prst="rect">
            <a:avLst/>
          </a:prstGeom>
          <a:noFill/>
          <a:effectLst>
            <a:outerShdw blurRad="38100" dist="38100" dir="270000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GB" sz="3200" b="1" dirty="0" smtClean="0">
                <a:solidFill>
                  <a:schemeClr val="bg1"/>
                </a:solidFill>
                <a:cs typeface="Corbel"/>
              </a:rPr>
              <a:t>Pray that </a:t>
            </a:r>
            <a:r>
              <a:rPr lang="en-GB" sz="3200" b="1" dirty="0" smtClean="0">
                <a:solidFill>
                  <a:schemeClr val="bg1"/>
                </a:solidFill>
                <a:cs typeface="Corbel"/>
              </a:rPr>
              <a:t>The Salvation Army’s provision of </a:t>
            </a:r>
            <a:r>
              <a:rPr lang="en-GB" sz="3200" b="1" dirty="0" smtClean="0">
                <a:solidFill>
                  <a:schemeClr val="bg1"/>
                </a:solidFill>
                <a:cs typeface="Corbel"/>
              </a:rPr>
              <a:t>food, shelter, accommodation, blankets, clothing, hygiene supplies would be effective</a:t>
            </a:r>
          </a:p>
        </p:txBody>
      </p:sp>
      <p:pic>
        <p:nvPicPr>
          <p:cNvPr id="8" name="Picture 7" descr="RedShie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1" y="310620"/>
            <a:ext cx="862507" cy="1021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1374138" y="4676836"/>
            <a:ext cx="3512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Narrow"/>
                <a:cs typeface="Arial Narrow"/>
              </a:rPr>
              <a:t>Photo: The Salvation Army in Greece</a:t>
            </a:r>
            <a:endParaRPr lang="en-US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102170992"/>
      </p:ext>
    </p:extLst>
  </p:cSld>
  <p:clrMapOvr>
    <a:masterClrMapping/>
  </p:clrMapOvr>
  <p:transition xmlns:p14="http://schemas.microsoft.com/office/powerpoint/2010/main" spd="slow" advClick="0" advTm="10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1144999_10156012125520517_6401898551378843289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8" name="Picture 7" descr="RedShie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1" y="310620"/>
            <a:ext cx="862507" cy="10213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97540" y="247918"/>
            <a:ext cx="5667906" cy="1077218"/>
          </a:xfrm>
          <a:prstGeom prst="rect">
            <a:avLst/>
          </a:prstGeom>
          <a:noFill/>
          <a:effectLst>
            <a:outerShdw blurRad="38100" dist="38100" dir="270000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cs typeface="Corbel"/>
              </a:rPr>
              <a:t>The biblical</a:t>
            </a:r>
            <a:br>
              <a:rPr lang="en-GB" sz="3200" b="1" dirty="0" smtClean="0">
                <a:solidFill>
                  <a:schemeClr val="bg1"/>
                </a:solidFill>
                <a:cs typeface="Corbel"/>
              </a:rPr>
            </a:br>
            <a:r>
              <a:rPr lang="en-GB" sz="3200" b="1" dirty="0" smtClean="0">
                <a:solidFill>
                  <a:schemeClr val="bg1"/>
                </a:solidFill>
                <a:cs typeface="Corbel"/>
              </a:rPr>
              <a:t>mandate</a:t>
            </a:r>
            <a:endParaRPr lang="en-GB" sz="3200" b="1" i="1" dirty="0">
              <a:solidFill>
                <a:schemeClr val="bg1"/>
              </a:solidFill>
              <a:cs typeface="Corbe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6280" y="1518828"/>
            <a:ext cx="8434181" cy="2554545"/>
          </a:xfrm>
          <a:prstGeom prst="rect">
            <a:avLst/>
          </a:prstGeom>
          <a:noFill/>
          <a:effectLst>
            <a:outerShdw blurRad="38100" dist="38100" dir="270000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GB" sz="3200" b="1" dirty="0" smtClean="0">
                <a:solidFill>
                  <a:schemeClr val="bg1"/>
                </a:solidFill>
                <a:cs typeface="Corbel"/>
              </a:rPr>
              <a:t>‘Look, the tears of</a:t>
            </a:r>
            <a:br>
              <a:rPr lang="en-GB" sz="3200" b="1" dirty="0" smtClean="0">
                <a:solidFill>
                  <a:schemeClr val="bg1"/>
                </a:solidFill>
                <a:cs typeface="Corbel"/>
              </a:rPr>
            </a:br>
            <a:r>
              <a:rPr lang="en-GB" sz="3200" b="1" dirty="0" smtClean="0">
                <a:solidFill>
                  <a:schemeClr val="bg1"/>
                </a:solidFill>
                <a:cs typeface="Corbel"/>
              </a:rPr>
              <a:t>the oppressed with</a:t>
            </a:r>
            <a:br>
              <a:rPr lang="en-GB" sz="3200" b="1" dirty="0" smtClean="0">
                <a:solidFill>
                  <a:schemeClr val="bg1"/>
                </a:solidFill>
                <a:cs typeface="Corbel"/>
              </a:rPr>
            </a:br>
            <a:r>
              <a:rPr lang="en-GB" sz="3200" b="1" dirty="0" smtClean="0">
                <a:solidFill>
                  <a:schemeClr val="bg1"/>
                </a:solidFill>
                <a:cs typeface="Corbel"/>
              </a:rPr>
              <a:t>no one to comfort </a:t>
            </a:r>
            <a:br>
              <a:rPr lang="en-GB" sz="3200" b="1" dirty="0" smtClean="0">
                <a:solidFill>
                  <a:schemeClr val="bg1"/>
                </a:solidFill>
                <a:cs typeface="Corbel"/>
              </a:rPr>
            </a:br>
            <a:r>
              <a:rPr lang="en-GB" sz="3200" b="1" dirty="0" smtClean="0">
                <a:solidFill>
                  <a:schemeClr val="bg1"/>
                </a:solidFill>
                <a:cs typeface="Corbel"/>
              </a:rPr>
              <a:t>them…’ </a:t>
            </a:r>
            <a:r>
              <a:rPr lang="en-GB" sz="2400" b="1" dirty="0" smtClean="0">
                <a:solidFill>
                  <a:schemeClr val="bg1"/>
                </a:solidFill>
                <a:cs typeface="Corbel"/>
              </a:rPr>
              <a:t>(Eccl 4:1)</a:t>
            </a:r>
            <a:endParaRPr lang="en-GB" sz="2400" b="1" i="1" dirty="0" smtClean="0">
              <a:solidFill>
                <a:schemeClr val="bg1"/>
              </a:solidFill>
              <a:cs typeface="Corbel"/>
            </a:endParaRPr>
          </a:p>
          <a:p>
            <a:pPr lvl="0"/>
            <a:endParaRPr lang="en-GB" sz="3200" b="1" i="1" dirty="0">
              <a:solidFill>
                <a:schemeClr val="bg1"/>
              </a:solidFill>
              <a:cs typeface="Corbe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6280" y="3604944"/>
            <a:ext cx="8434181" cy="1569660"/>
          </a:xfrm>
          <a:prstGeom prst="rect">
            <a:avLst/>
          </a:prstGeom>
          <a:noFill/>
          <a:effectLst>
            <a:outerShdw blurRad="38100" dist="38100" dir="270000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GB" sz="3200" b="1" dirty="0" smtClean="0">
                <a:solidFill>
                  <a:schemeClr val="bg1"/>
                </a:solidFill>
                <a:cs typeface="Corbel"/>
              </a:rPr>
              <a:t>‘The L</a:t>
            </a:r>
            <a:r>
              <a:rPr lang="en-GB" sz="2600" b="1" dirty="0" smtClean="0">
                <a:solidFill>
                  <a:schemeClr val="bg1"/>
                </a:solidFill>
                <a:cs typeface="Corbel"/>
              </a:rPr>
              <a:t>ORD </a:t>
            </a:r>
            <a:r>
              <a:rPr lang="en-GB" sz="3200" b="1" dirty="0" smtClean="0">
                <a:solidFill>
                  <a:schemeClr val="bg1"/>
                </a:solidFill>
                <a:cs typeface="Corbel"/>
              </a:rPr>
              <a:t>watches</a:t>
            </a:r>
            <a:br>
              <a:rPr lang="en-GB" sz="3200" b="1" dirty="0" smtClean="0">
                <a:solidFill>
                  <a:schemeClr val="bg1"/>
                </a:solidFill>
                <a:cs typeface="Corbel"/>
              </a:rPr>
            </a:br>
            <a:r>
              <a:rPr lang="en-GB" sz="3200" b="1" dirty="0" smtClean="0">
                <a:solidFill>
                  <a:schemeClr val="bg1"/>
                </a:solidFill>
                <a:cs typeface="Corbel"/>
              </a:rPr>
              <a:t>over them’ </a:t>
            </a:r>
            <a:r>
              <a:rPr lang="en-GB" sz="2400" b="1" dirty="0" smtClean="0">
                <a:solidFill>
                  <a:schemeClr val="bg1"/>
                </a:solidFill>
                <a:cs typeface="Corbel"/>
              </a:rPr>
              <a:t>(Ps 146:9)</a:t>
            </a:r>
          </a:p>
          <a:p>
            <a:pPr lvl="0"/>
            <a:endParaRPr lang="en-GB" sz="3200" b="1" i="1" dirty="0">
              <a:solidFill>
                <a:schemeClr val="bg1"/>
              </a:solidFill>
              <a:cs typeface="Corbe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6280" y="4743896"/>
            <a:ext cx="8434181" cy="3046988"/>
          </a:xfrm>
          <a:prstGeom prst="rect">
            <a:avLst/>
          </a:prstGeom>
          <a:noFill/>
          <a:effectLst>
            <a:outerShdw blurRad="38100" dist="38100" dir="270000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cs typeface="Corbel"/>
              </a:rPr>
              <a:t>‘Bring good news to</a:t>
            </a:r>
            <a:br>
              <a:rPr lang="en-GB" sz="3200" b="1" dirty="0" smtClean="0">
                <a:solidFill>
                  <a:schemeClr val="bg1"/>
                </a:solidFill>
                <a:cs typeface="Corbel"/>
              </a:rPr>
            </a:br>
            <a:r>
              <a:rPr lang="en-GB" sz="3200" b="1" dirty="0" smtClean="0">
                <a:solidFill>
                  <a:schemeClr val="bg1"/>
                </a:solidFill>
                <a:cs typeface="Corbel"/>
              </a:rPr>
              <a:t>the poor … let the </a:t>
            </a:r>
            <a:br>
              <a:rPr lang="en-GB" sz="3200" b="1" dirty="0" smtClean="0">
                <a:solidFill>
                  <a:schemeClr val="bg1"/>
                </a:solidFill>
                <a:cs typeface="Corbel"/>
              </a:rPr>
            </a:br>
            <a:r>
              <a:rPr lang="en-GB" sz="3200" b="1" dirty="0" smtClean="0">
                <a:solidFill>
                  <a:schemeClr val="bg1"/>
                </a:solidFill>
                <a:cs typeface="Corbel"/>
              </a:rPr>
              <a:t>oppressed go free’ </a:t>
            </a:r>
            <a:br>
              <a:rPr lang="en-GB" sz="3200" b="1" dirty="0" smtClean="0">
                <a:solidFill>
                  <a:schemeClr val="bg1"/>
                </a:solidFill>
                <a:cs typeface="Corbel"/>
              </a:rPr>
            </a:br>
            <a:r>
              <a:rPr lang="en-GB" sz="2400" b="1" dirty="0" smtClean="0">
                <a:solidFill>
                  <a:schemeClr val="bg1"/>
                </a:solidFill>
                <a:cs typeface="Corbel"/>
              </a:rPr>
              <a:t>(Luke 4:16ff)</a:t>
            </a:r>
            <a:r>
              <a:rPr lang="en-GB" sz="3200" b="1" dirty="0" smtClean="0">
                <a:solidFill>
                  <a:schemeClr val="bg1"/>
                </a:solidFill>
                <a:cs typeface="Corbel"/>
              </a:rPr>
              <a:t> </a:t>
            </a:r>
          </a:p>
          <a:p>
            <a:pPr lvl="0"/>
            <a:endParaRPr lang="en-GB" sz="3200" b="1" dirty="0" smtClean="0">
              <a:solidFill>
                <a:schemeClr val="bg1"/>
              </a:solidFill>
              <a:cs typeface="Corbel"/>
            </a:endParaRPr>
          </a:p>
          <a:p>
            <a:pPr lvl="0"/>
            <a:endParaRPr lang="en-GB" sz="3200" b="1" i="1" dirty="0">
              <a:solidFill>
                <a:schemeClr val="bg1"/>
              </a:solidFill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093502813"/>
      </p:ext>
    </p:extLst>
  </p:cSld>
  <p:clrMapOvr>
    <a:masterClrMapping/>
  </p:clrMapOvr>
  <p:transition xmlns:p14="http://schemas.microsoft.com/office/powerpoint/2010/main" spd="slow" advClick="0" advTm="10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279</Words>
  <Application>Microsoft Macintosh PowerPoint</Application>
  <PresentationFormat>On-screen Show (4:3)</PresentationFormat>
  <Paragraphs>25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Salvation Army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Giles</dc:creator>
  <cp:lastModifiedBy>David Giles</cp:lastModifiedBy>
  <cp:revision>17</cp:revision>
  <dcterms:created xsi:type="dcterms:W3CDTF">2015-09-08T19:27:47Z</dcterms:created>
  <dcterms:modified xsi:type="dcterms:W3CDTF">2015-09-09T14:33:21Z</dcterms:modified>
</cp:coreProperties>
</file>