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4"/>
    <p:sldMasterId id="2147483672" r:id="rId5"/>
  </p:sldMasterIdLst>
  <p:notesMasterIdLst>
    <p:notesMasterId r:id="rId12"/>
  </p:notesMasterIdLst>
  <p:sldIdLst>
    <p:sldId id="302" r:id="rId6"/>
    <p:sldId id="328" r:id="rId7"/>
    <p:sldId id="333" r:id="rId8"/>
    <p:sldId id="334" r:id="rId9"/>
    <p:sldId id="337" r:id="rId10"/>
    <p:sldId id="338" r:id="rId11"/>
  </p:sldIdLst>
  <p:sldSz cx="9144000" cy="5143500" type="screen16x9"/>
  <p:notesSz cx="7102475" cy="9388475"/>
  <p:defaultTex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EB08597-CAFE-A941-96D1-3F89885E8E5E}">
          <p14:sldIdLst>
            <p14:sldId id="302"/>
            <p14:sldId id="328"/>
            <p14:sldId id="333"/>
            <p14:sldId id="334"/>
            <p14:sldId id="337"/>
            <p14:sldId id="33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guide id="3" orient="horz" pos="1620">
          <p15:clr>
            <a:srgbClr val="A4A3A4"/>
          </p15:clr>
        </p15:guide>
        <p15:guide id="4"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vid Hosking" initials="DH" lastIdx="2" clrIdx="0">
    <p:extLst>
      <p:ext uri="{19B8F6BF-5375-455C-9EA6-DF929625EA0E}">
        <p15:presenceInfo xmlns:p15="http://schemas.microsoft.com/office/powerpoint/2012/main" userId="S::david.hosking@salvationarmy.org.au::c08763a5-470b-4661-8fcf-d9ded66ecd7c" providerId="AD"/>
      </p:ext>
    </p:extLst>
  </p:cmAuthor>
  <p:cmAuthor id="2" name="Beth Twivey" initials="BT" lastIdx="16" clrIdx="1">
    <p:extLst>
      <p:ext uri="{19B8F6BF-5375-455C-9EA6-DF929625EA0E}">
        <p15:presenceInfo xmlns:p15="http://schemas.microsoft.com/office/powerpoint/2012/main" userId="S::beth.twivey@salvationarmy.org.au::48914e32-2892-4106-a8a4-a3dec52e5e8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clrMode="bw"/>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B3F"/>
    <a:srgbClr val="002B47"/>
    <a:srgbClr val="002B5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248"/>
    <p:restoredTop sz="92362" autoAdjust="0"/>
  </p:normalViewPr>
  <p:slideViewPr>
    <p:cSldViewPr snapToGrid="0" snapToObjects="1">
      <p:cViewPr varScale="1">
        <p:scale>
          <a:sx n="106" d="100"/>
          <a:sy n="106" d="100"/>
        </p:scale>
        <p:origin x="888" y="72"/>
      </p:cViewPr>
      <p:guideLst>
        <p:guide orient="horz" pos="2160"/>
        <p:guide pos="3840"/>
        <p:guide orient="horz" pos="1620"/>
        <p:guide pos="2880"/>
      </p:guideLst>
    </p:cSldViewPr>
  </p:slideViewPr>
  <p:notesTextViewPr>
    <p:cViewPr>
      <p:scale>
        <a:sx n="3" d="2"/>
        <a:sy n="3" d="2"/>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ACD79F-2C04-41AC-A260-A07BF56932CF}" type="doc">
      <dgm:prSet loTypeId="urn:microsoft.com/office/officeart/2005/8/layout/hChevron3" loCatId="process" qsTypeId="urn:microsoft.com/office/officeart/2005/8/quickstyle/simple1" qsCatId="simple" csTypeId="urn:microsoft.com/office/officeart/2005/8/colors/accent1_2" csCatId="accent1" phldr="1"/>
      <dgm:spPr/>
    </dgm:pt>
    <dgm:pt modelId="{06AE37DD-09D4-4CBC-9816-296ED9B8A378}">
      <dgm:prSet phldrT="[Text]"/>
      <dgm:spPr>
        <a:solidFill>
          <a:schemeClr val="accent5">
            <a:lumMod val="40000"/>
            <a:lumOff val="60000"/>
            <a:alpha val="25000"/>
          </a:schemeClr>
        </a:solidFill>
      </dgm:spPr>
      <dgm:t>
        <a:bodyPr/>
        <a:lstStyle/>
        <a:p>
          <a:endParaRPr lang="en-AU" dirty="0"/>
        </a:p>
      </dgm:t>
    </dgm:pt>
    <dgm:pt modelId="{61344BF4-B421-4305-BF44-998614ABFAA8}" type="parTrans" cxnId="{442F1063-9A38-477E-8877-E169F20B0947}">
      <dgm:prSet/>
      <dgm:spPr/>
      <dgm:t>
        <a:bodyPr/>
        <a:lstStyle/>
        <a:p>
          <a:endParaRPr lang="en-AU"/>
        </a:p>
      </dgm:t>
    </dgm:pt>
    <dgm:pt modelId="{930720BA-8D96-419D-A819-123A5E60465B}" type="sibTrans" cxnId="{442F1063-9A38-477E-8877-E169F20B0947}">
      <dgm:prSet/>
      <dgm:spPr/>
      <dgm:t>
        <a:bodyPr/>
        <a:lstStyle/>
        <a:p>
          <a:endParaRPr lang="en-AU"/>
        </a:p>
      </dgm:t>
    </dgm:pt>
    <dgm:pt modelId="{9D9B81C3-AD7A-4621-9B88-D6106D5A50EC}">
      <dgm:prSet phldrT="[Text]"/>
      <dgm:spPr>
        <a:solidFill>
          <a:schemeClr val="accent5">
            <a:lumMod val="40000"/>
            <a:lumOff val="60000"/>
            <a:alpha val="45000"/>
          </a:schemeClr>
        </a:solidFill>
      </dgm:spPr>
      <dgm:t>
        <a:bodyPr/>
        <a:lstStyle/>
        <a:p>
          <a:endParaRPr lang="en-AU" dirty="0"/>
        </a:p>
      </dgm:t>
    </dgm:pt>
    <dgm:pt modelId="{7E3B9E96-0F8E-4057-A20F-23CFF5C0ECA2}" type="parTrans" cxnId="{36E27AFB-FD62-4795-AE7D-E665875712DD}">
      <dgm:prSet/>
      <dgm:spPr/>
      <dgm:t>
        <a:bodyPr/>
        <a:lstStyle/>
        <a:p>
          <a:endParaRPr lang="en-AU"/>
        </a:p>
      </dgm:t>
    </dgm:pt>
    <dgm:pt modelId="{3567103E-8788-4545-95CE-6B0DB4230BEF}" type="sibTrans" cxnId="{36E27AFB-FD62-4795-AE7D-E665875712DD}">
      <dgm:prSet/>
      <dgm:spPr/>
      <dgm:t>
        <a:bodyPr/>
        <a:lstStyle/>
        <a:p>
          <a:endParaRPr lang="en-AU"/>
        </a:p>
      </dgm:t>
    </dgm:pt>
    <dgm:pt modelId="{A556F138-A783-49E5-82DC-1F0FB6B03C6F}">
      <dgm:prSet phldrT="[Text]"/>
      <dgm:spPr>
        <a:solidFill>
          <a:schemeClr val="accent5">
            <a:lumMod val="50000"/>
          </a:schemeClr>
        </a:solidFill>
      </dgm:spPr>
      <dgm:t>
        <a:bodyPr/>
        <a:lstStyle/>
        <a:p>
          <a:endParaRPr lang="en-AU" dirty="0"/>
        </a:p>
      </dgm:t>
    </dgm:pt>
    <dgm:pt modelId="{8370B80E-4630-4373-BC97-2F009265809B}" type="parTrans" cxnId="{873A071B-ADB5-48FB-A797-E5F47648CC51}">
      <dgm:prSet/>
      <dgm:spPr/>
      <dgm:t>
        <a:bodyPr/>
        <a:lstStyle/>
        <a:p>
          <a:endParaRPr lang="en-AU"/>
        </a:p>
      </dgm:t>
    </dgm:pt>
    <dgm:pt modelId="{2D3F344E-256E-4795-A491-64A0368FDDD6}" type="sibTrans" cxnId="{873A071B-ADB5-48FB-A797-E5F47648CC51}">
      <dgm:prSet/>
      <dgm:spPr/>
      <dgm:t>
        <a:bodyPr/>
        <a:lstStyle/>
        <a:p>
          <a:endParaRPr lang="en-AU"/>
        </a:p>
      </dgm:t>
    </dgm:pt>
    <dgm:pt modelId="{3D5C71E5-5443-4540-83AC-C953EE180FF7}">
      <dgm:prSet phldrT="[Text]"/>
      <dgm:spPr>
        <a:solidFill>
          <a:schemeClr val="accent5">
            <a:lumMod val="60000"/>
            <a:lumOff val="40000"/>
            <a:alpha val="66000"/>
          </a:schemeClr>
        </a:solidFill>
      </dgm:spPr>
      <dgm:t>
        <a:bodyPr/>
        <a:lstStyle/>
        <a:p>
          <a:endParaRPr lang="en-AU" dirty="0"/>
        </a:p>
      </dgm:t>
    </dgm:pt>
    <dgm:pt modelId="{B9E9C6CF-8E39-4C48-B9E2-B3C4E4917667}" type="parTrans" cxnId="{4382A731-4C06-4631-BDAB-59E8E63D9B6A}">
      <dgm:prSet/>
      <dgm:spPr/>
      <dgm:t>
        <a:bodyPr/>
        <a:lstStyle/>
        <a:p>
          <a:endParaRPr lang="en-AU"/>
        </a:p>
      </dgm:t>
    </dgm:pt>
    <dgm:pt modelId="{148AB883-C354-4E78-81CA-FF6B0FB1A5BC}" type="sibTrans" cxnId="{4382A731-4C06-4631-BDAB-59E8E63D9B6A}">
      <dgm:prSet/>
      <dgm:spPr/>
      <dgm:t>
        <a:bodyPr/>
        <a:lstStyle/>
        <a:p>
          <a:endParaRPr lang="en-AU"/>
        </a:p>
      </dgm:t>
    </dgm:pt>
    <dgm:pt modelId="{96602542-9BE5-4F58-B88B-7E0F6E45CB6A}">
      <dgm:prSet phldrT="[Text]"/>
      <dgm:spPr>
        <a:solidFill>
          <a:schemeClr val="accent5">
            <a:lumMod val="75000"/>
            <a:alpha val="84000"/>
          </a:schemeClr>
        </a:solidFill>
      </dgm:spPr>
      <dgm:t>
        <a:bodyPr/>
        <a:lstStyle/>
        <a:p>
          <a:endParaRPr lang="en-AU" dirty="0"/>
        </a:p>
      </dgm:t>
    </dgm:pt>
    <dgm:pt modelId="{7B2B4D99-8FDE-4897-8EFB-EA069CEA922C}" type="parTrans" cxnId="{88DFD1BD-1266-4923-A542-C3119BB8FBF2}">
      <dgm:prSet/>
      <dgm:spPr/>
      <dgm:t>
        <a:bodyPr/>
        <a:lstStyle/>
        <a:p>
          <a:endParaRPr lang="en-AU"/>
        </a:p>
      </dgm:t>
    </dgm:pt>
    <dgm:pt modelId="{A74BCCB8-8B12-4D7F-B715-F93B9FB7F6BA}" type="sibTrans" cxnId="{88DFD1BD-1266-4923-A542-C3119BB8FBF2}">
      <dgm:prSet/>
      <dgm:spPr/>
      <dgm:t>
        <a:bodyPr/>
        <a:lstStyle/>
        <a:p>
          <a:endParaRPr lang="en-AU"/>
        </a:p>
      </dgm:t>
    </dgm:pt>
    <dgm:pt modelId="{06AFF26B-B226-4194-9046-5DEE77E47280}" type="pres">
      <dgm:prSet presAssocID="{76ACD79F-2C04-41AC-A260-A07BF56932CF}" presName="Name0" presStyleCnt="0">
        <dgm:presLayoutVars>
          <dgm:dir/>
          <dgm:resizeHandles val="exact"/>
        </dgm:presLayoutVars>
      </dgm:prSet>
      <dgm:spPr/>
    </dgm:pt>
    <dgm:pt modelId="{EFCA6E86-5ECC-4D09-A035-A30A3C9F0F00}" type="pres">
      <dgm:prSet presAssocID="{06AE37DD-09D4-4CBC-9816-296ED9B8A378}" presName="parTxOnly" presStyleLbl="node1" presStyleIdx="0" presStyleCnt="5" custLinFactNeighborX="-256" custLinFactNeighborY="2520">
        <dgm:presLayoutVars>
          <dgm:bulletEnabled val="1"/>
        </dgm:presLayoutVars>
      </dgm:prSet>
      <dgm:spPr/>
    </dgm:pt>
    <dgm:pt modelId="{A6BA4E03-9D82-415D-A8C8-08D824FDEB3E}" type="pres">
      <dgm:prSet presAssocID="{930720BA-8D96-419D-A819-123A5E60465B}" presName="parSpace" presStyleCnt="0"/>
      <dgm:spPr/>
    </dgm:pt>
    <dgm:pt modelId="{ADF37829-4597-4D22-9119-4D1DD1A3C791}" type="pres">
      <dgm:prSet presAssocID="{9D9B81C3-AD7A-4621-9B88-D6106D5A50EC}" presName="parTxOnly" presStyleLbl="node1" presStyleIdx="1" presStyleCnt="5" custLinFactNeighborX="6514" custLinFactNeighborY="2520">
        <dgm:presLayoutVars>
          <dgm:bulletEnabled val="1"/>
        </dgm:presLayoutVars>
      </dgm:prSet>
      <dgm:spPr/>
    </dgm:pt>
    <dgm:pt modelId="{2C4D16D4-A77B-41CD-A447-161BB1B9C3D0}" type="pres">
      <dgm:prSet presAssocID="{3567103E-8788-4545-95CE-6B0DB4230BEF}" presName="parSpace" presStyleCnt="0"/>
      <dgm:spPr/>
    </dgm:pt>
    <dgm:pt modelId="{9F9240C0-B179-478C-8F4D-F90BC7CC0CDE}" type="pres">
      <dgm:prSet presAssocID="{3D5C71E5-5443-4540-83AC-C953EE180FF7}" presName="parTxOnly" presStyleLbl="node1" presStyleIdx="2" presStyleCnt="5" custLinFactNeighborX="19298" custLinFactNeighborY="2520">
        <dgm:presLayoutVars>
          <dgm:bulletEnabled val="1"/>
        </dgm:presLayoutVars>
      </dgm:prSet>
      <dgm:spPr/>
    </dgm:pt>
    <dgm:pt modelId="{12693F86-D371-4AD1-9B0B-E24F1FFCD4DE}" type="pres">
      <dgm:prSet presAssocID="{148AB883-C354-4E78-81CA-FF6B0FB1A5BC}" presName="parSpace" presStyleCnt="0"/>
      <dgm:spPr/>
    </dgm:pt>
    <dgm:pt modelId="{145A5F42-6974-4941-AB32-89DF3EA17BC4}" type="pres">
      <dgm:prSet presAssocID="{96602542-9BE5-4F58-B88B-7E0F6E45CB6A}" presName="parTxOnly" presStyleLbl="node1" presStyleIdx="3" presStyleCnt="5" custLinFactNeighborX="19542" custLinFactNeighborY="1327">
        <dgm:presLayoutVars>
          <dgm:bulletEnabled val="1"/>
        </dgm:presLayoutVars>
      </dgm:prSet>
      <dgm:spPr/>
    </dgm:pt>
    <dgm:pt modelId="{82EDC5F8-5DE1-4816-8F4B-93C6BEBF8AEE}" type="pres">
      <dgm:prSet presAssocID="{A74BCCB8-8B12-4D7F-B715-F93B9FB7F6BA}" presName="parSpace" presStyleCnt="0"/>
      <dgm:spPr/>
    </dgm:pt>
    <dgm:pt modelId="{56E6D655-8FBA-4FD4-99BB-E632534741DD}" type="pres">
      <dgm:prSet presAssocID="{A556F138-A783-49E5-82DC-1F0FB6B03C6F}" presName="parTxOnly" presStyleLbl="node1" presStyleIdx="4" presStyleCnt="5" custLinFactNeighborX="17628" custLinFactNeighborY="1249">
        <dgm:presLayoutVars>
          <dgm:bulletEnabled val="1"/>
        </dgm:presLayoutVars>
      </dgm:prSet>
      <dgm:spPr/>
    </dgm:pt>
  </dgm:ptLst>
  <dgm:cxnLst>
    <dgm:cxn modelId="{DE55D80D-9709-4249-A29D-218A0162B1B2}" type="presOf" srcId="{9D9B81C3-AD7A-4621-9B88-D6106D5A50EC}" destId="{ADF37829-4597-4D22-9119-4D1DD1A3C791}" srcOrd="0" destOrd="0" presId="urn:microsoft.com/office/officeart/2005/8/layout/hChevron3"/>
    <dgm:cxn modelId="{873A071B-ADB5-48FB-A797-E5F47648CC51}" srcId="{76ACD79F-2C04-41AC-A260-A07BF56932CF}" destId="{A556F138-A783-49E5-82DC-1F0FB6B03C6F}" srcOrd="4" destOrd="0" parTransId="{8370B80E-4630-4373-BC97-2F009265809B}" sibTransId="{2D3F344E-256E-4795-A491-64A0368FDDD6}"/>
    <dgm:cxn modelId="{4382A731-4C06-4631-BDAB-59E8E63D9B6A}" srcId="{76ACD79F-2C04-41AC-A260-A07BF56932CF}" destId="{3D5C71E5-5443-4540-83AC-C953EE180FF7}" srcOrd="2" destOrd="0" parTransId="{B9E9C6CF-8E39-4C48-B9E2-B3C4E4917667}" sibTransId="{148AB883-C354-4E78-81CA-FF6B0FB1A5BC}"/>
    <dgm:cxn modelId="{442F1063-9A38-477E-8877-E169F20B0947}" srcId="{76ACD79F-2C04-41AC-A260-A07BF56932CF}" destId="{06AE37DD-09D4-4CBC-9816-296ED9B8A378}" srcOrd="0" destOrd="0" parTransId="{61344BF4-B421-4305-BF44-998614ABFAA8}" sibTransId="{930720BA-8D96-419D-A819-123A5E60465B}"/>
    <dgm:cxn modelId="{62360974-5CB4-4865-9B65-3510BABC8ABD}" type="presOf" srcId="{06AE37DD-09D4-4CBC-9816-296ED9B8A378}" destId="{EFCA6E86-5ECC-4D09-A035-A30A3C9F0F00}" srcOrd="0" destOrd="0" presId="urn:microsoft.com/office/officeart/2005/8/layout/hChevron3"/>
    <dgm:cxn modelId="{BE4AF256-B772-4482-B8F3-D86D0CECAED2}" type="presOf" srcId="{96602542-9BE5-4F58-B88B-7E0F6E45CB6A}" destId="{145A5F42-6974-4941-AB32-89DF3EA17BC4}" srcOrd="0" destOrd="0" presId="urn:microsoft.com/office/officeart/2005/8/layout/hChevron3"/>
    <dgm:cxn modelId="{B97848A9-BF2E-4964-9037-C1719165B922}" type="presOf" srcId="{76ACD79F-2C04-41AC-A260-A07BF56932CF}" destId="{06AFF26B-B226-4194-9046-5DEE77E47280}" srcOrd="0" destOrd="0" presId="urn:microsoft.com/office/officeart/2005/8/layout/hChevron3"/>
    <dgm:cxn modelId="{349D75B4-DFFA-4B4D-8F16-C031CC8665CE}" type="presOf" srcId="{A556F138-A783-49E5-82DC-1F0FB6B03C6F}" destId="{56E6D655-8FBA-4FD4-99BB-E632534741DD}" srcOrd="0" destOrd="0" presId="urn:microsoft.com/office/officeart/2005/8/layout/hChevron3"/>
    <dgm:cxn modelId="{88DFD1BD-1266-4923-A542-C3119BB8FBF2}" srcId="{76ACD79F-2C04-41AC-A260-A07BF56932CF}" destId="{96602542-9BE5-4F58-B88B-7E0F6E45CB6A}" srcOrd="3" destOrd="0" parTransId="{7B2B4D99-8FDE-4897-8EFB-EA069CEA922C}" sibTransId="{A74BCCB8-8B12-4D7F-B715-F93B9FB7F6BA}"/>
    <dgm:cxn modelId="{C50AF8BD-C211-486C-AC7F-4F833BCB6DBE}" type="presOf" srcId="{3D5C71E5-5443-4540-83AC-C953EE180FF7}" destId="{9F9240C0-B179-478C-8F4D-F90BC7CC0CDE}" srcOrd="0" destOrd="0" presId="urn:microsoft.com/office/officeart/2005/8/layout/hChevron3"/>
    <dgm:cxn modelId="{36E27AFB-FD62-4795-AE7D-E665875712DD}" srcId="{76ACD79F-2C04-41AC-A260-A07BF56932CF}" destId="{9D9B81C3-AD7A-4621-9B88-D6106D5A50EC}" srcOrd="1" destOrd="0" parTransId="{7E3B9E96-0F8E-4057-A20F-23CFF5C0ECA2}" sibTransId="{3567103E-8788-4545-95CE-6B0DB4230BEF}"/>
    <dgm:cxn modelId="{DC36BF2F-9B28-418B-AC63-AAAABC4D9E5D}" type="presParOf" srcId="{06AFF26B-B226-4194-9046-5DEE77E47280}" destId="{EFCA6E86-5ECC-4D09-A035-A30A3C9F0F00}" srcOrd="0" destOrd="0" presId="urn:microsoft.com/office/officeart/2005/8/layout/hChevron3"/>
    <dgm:cxn modelId="{94A95EFC-D7E6-4B55-9E57-578DDCE2FC0D}" type="presParOf" srcId="{06AFF26B-B226-4194-9046-5DEE77E47280}" destId="{A6BA4E03-9D82-415D-A8C8-08D824FDEB3E}" srcOrd="1" destOrd="0" presId="urn:microsoft.com/office/officeart/2005/8/layout/hChevron3"/>
    <dgm:cxn modelId="{2B6D0397-582A-4DF6-93EE-53BFB56A7AA8}" type="presParOf" srcId="{06AFF26B-B226-4194-9046-5DEE77E47280}" destId="{ADF37829-4597-4D22-9119-4D1DD1A3C791}" srcOrd="2" destOrd="0" presId="urn:microsoft.com/office/officeart/2005/8/layout/hChevron3"/>
    <dgm:cxn modelId="{F8BD0342-D1FE-4E05-9960-F8F42C32DE10}" type="presParOf" srcId="{06AFF26B-B226-4194-9046-5DEE77E47280}" destId="{2C4D16D4-A77B-41CD-A447-161BB1B9C3D0}" srcOrd="3" destOrd="0" presId="urn:microsoft.com/office/officeart/2005/8/layout/hChevron3"/>
    <dgm:cxn modelId="{CF257E7F-2DB7-4177-9DD5-984FB5EBFA0B}" type="presParOf" srcId="{06AFF26B-B226-4194-9046-5DEE77E47280}" destId="{9F9240C0-B179-478C-8F4D-F90BC7CC0CDE}" srcOrd="4" destOrd="0" presId="urn:microsoft.com/office/officeart/2005/8/layout/hChevron3"/>
    <dgm:cxn modelId="{FD759F83-F789-4E82-8CB1-0DC4612B18D3}" type="presParOf" srcId="{06AFF26B-B226-4194-9046-5DEE77E47280}" destId="{12693F86-D371-4AD1-9B0B-E24F1FFCD4DE}" srcOrd="5" destOrd="0" presId="urn:microsoft.com/office/officeart/2005/8/layout/hChevron3"/>
    <dgm:cxn modelId="{C3C568B6-3902-4292-9DA1-1D207958ACA8}" type="presParOf" srcId="{06AFF26B-B226-4194-9046-5DEE77E47280}" destId="{145A5F42-6974-4941-AB32-89DF3EA17BC4}" srcOrd="6" destOrd="0" presId="urn:microsoft.com/office/officeart/2005/8/layout/hChevron3"/>
    <dgm:cxn modelId="{31046042-B5A7-4389-BF2B-876E04A28B1C}" type="presParOf" srcId="{06AFF26B-B226-4194-9046-5DEE77E47280}" destId="{82EDC5F8-5DE1-4816-8F4B-93C6BEBF8AEE}" srcOrd="7" destOrd="0" presId="urn:microsoft.com/office/officeart/2005/8/layout/hChevron3"/>
    <dgm:cxn modelId="{14CF1B2B-CD17-482F-97F7-A3A74784A9BD}" type="presParOf" srcId="{06AFF26B-B226-4194-9046-5DEE77E47280}" destId="{56E6D655-8FBA-4FD4-99BB-E632534741DD}" srcOrd="8" destOrd="0" presId="urn:microsoft.com/office/officeart/2005/8/layout/hChevron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44B14C-E0E6-4FDC-BD4D-4E4BDB7B26EA}" type="doc">
      <dgm:prSet loTypeId="urn:microsoft.com/office/officeart/2005/8/layout/hChevron3" loCatId="process" qsTypeId="urn:microsoft.com/office/officeart/2005/8/quickstyle/simple1" qsCatId="simple" csTypeId="urn:microsoft.com/office/officeart/2005/8/colors/accent1_2" csCatId="accent1" phldr="1"/>
      <dgm:spPr/>
    </dgm:pt>
    <dgm:pt modelId="{465BAC53-27FC-4640-85FE-AECEAC4B4DF8}">
      <dgm:prSet phldrT="[Text]" custT="1"/>
      <dgm:spPr>
        <a:xfrm>
          <a:off x="1021" y="1323800"/>
          <a:ext cx="1991599" cy="796639"/>
        </a:xfrm>
        <a:prstGeom prst="homePlat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sz="1000" dirty="0">
              <a:solidFill>
                <a:sysClr val="window" lastClr="FFFFFF"/>
              </a:solidFill>
              <a:latin typeface="Calibri" panose="020F0502020204030204"/>
              <a:ea typeface="+mn-ea"/>
              <a:cs typeface="+mn-cs"/>
            </a:rPr>
            <a:t>Little welcome of people relationally and /or lack of provision of warm and safe space.  </a:t>
          </a:r>
        </a:p>
      </dgm:t>
    </dgm:pt>
    <dgm:pt modelId="{DB6476D7-AB66-4D11-AA01-53FE58EA7A2D}" type="parTrans" cxnId="{D68C4E1C-41A1-4211-8E39-A63D278E94F0}">
      <dgm:prSet/>
      <dgm:spPr/>
      <dgm:t>
        <a:bodyPr/>
        <a:lstStyle/>
        <a:p>
          <a:endParaRPr lang="en-AU"/>
        </a:p>
      </dgm:t>
    </dgm:pt>
    <dgm:pt modelId="{E0BCB6C9-580F-4B50-8C91-83B9F2DE3304}" type="sibTrans" cxnId="{D68C4E1C-41A1-4211-8E39-A63D278E94F0}">
      <dgm:prSet/>
      <dgm:spPr/>
      <dgm:t>
        <a:bodyPr/>
        <a:lstStyle/>
        <a:p>
          <a:endParaRPr lang="en-AU"/>
        </a:p>
      </dgm:t>
    </dgm:pt>
    <dgm:pt modelId="{F561A2F5-114C-4CBA-ACE7-DFABDC944BC0}">
      <dgm:prSet phldrT="[Text]"/>
      <dgm:spPr>
        <a:xfrm>
          <a:off x="1594300"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Welcome people as 'clients' or 'customers' in a warm and safe space. Transactional relationship.</a:t>
          </a:r>
        </a:p>
      </dgm:t>
    </dgm:pt>
    <dgm:pt modelId="{B77801C5-0936-4450-B7BA-ED7547D481F0}" type="parTrans" cxnId="{E1B0B720-EA86-42A0-99CC-3A8FAF5A6F9B}">
      <dgm:prSet/>
      <dgm:spPr/>
      <dgm:t>
        <a:bodyPr/>
        <a:lstStyle/>
        <a:p>
          <a:endParaRPr lang="en-AU"/>
        </a:p>
      </dgm:t>
    </dgm:pt>
    <dgm:pt modelId="{ABE9516B-69DE-46DC-8E98-63BBFD569273}" type="sibTrans" cxnId="{E1B0B720-EA86-42A0-99CC-3A8FAF5A6F9B}">
      <dgm:prSet/>
      <dgm:spPr/>
      <dgm:t>
        <a:bodyPr/>
        <a:lstStyle/>
        <a:p>
          <a:endParaRPr lang="en-AU"/>
        </a:p>
      </dgm:t>
    </dgm:pt>
    <dgm:pt modelId="{C21F8F93-6663-423B-9F3B-FB222FF05EE1}">
      <dgm:prSet phldrT="[Text]"/>
      <dgm:spPr>
        <a:xfrm>
          <a:off x="6374139"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Intentionally build meaningful, mutually caring relationships for sustainable growth and transformation.</a:t>
          </a:r>
        </a:p>
      </dgm:t>
    </dgm:pt>
    <dgm:pt modelId="{202A343D-4E42-4B5C-BF3F-D0BC02DF9D44}" type="parTrans" cxnId="{66883B7A-7F3C-4F52-8D10-8A07AA10AAC4}">
      <dgm:prSet/>
      <dgm:spPr/>
      <dgm:t>
        <a:bodyPr/>
        <a:lstStyle/>
        <a:p>
          <a:endParaRPr lang="en-AU"/>
        </a:p>
      </dgm:t>
    </dgm:pt>
    <dgm:pt modelId="{BA2C5E30-E4C1-404C-B57F-1F504F999AD4}" type="sibTrans" cxnId="{66883B7A-7F3C-4F52-8D10-8A07AA10AAC4}">
      <dgm:prSet/>
      <dgm:spPr/>
      <dgm:t>
        <a:bodyPr/>
        <a:lstStyle/>
        <a:p>
          <a:endParaRPr lang="en-AU"/>
        </a:p>
      </dgm:t>
    </dgm:pt>
    <dgm:pt modelId="{273EE82D-2654-4357-A414-47F8FAB7BD04}">
      <dgm:prSet phldrT="[Text]"/>
      <dgm:spPr>
        <a:xfrm>
          <a:off x="3187580"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See and care for people holistically. Welcome, serve and  listen respectfully. </a:t>
          </a:r>
        </a:p>
      </dgm:t>
    </dgm:pt>
    <dgm:pt modelId="{52519BD8-2AB4-478D-9ECD-BF2D54BBCD2F}" type="parTrans" cxnId="{F4979E31-6DD9-4CF1-8DDE-13D6DAE14380}">
      <dgm:prSet/>
      <dgm:spPr/>
      <dgm:t>
        <a:bodyPr/>
        <a:lstStyle/>
        <a:p>
          <a:endParaRPr lang="en-AU"/>
        </a:p>
      </dgm:t>
    </dgm:pt>
    <dgm:pt modelId="{FF85780D-F1A5-49CC-AEE4-A93F1FCEC3ED}" type="sibTrans" cxnId="{F4979E31-6DD9-4CF1-8DDE-13D6DAE14380}">
      <dgm:prSet/>
      <dgm:spPr/>
      <dgm:t>
        <a:bodyPr/>
        <a:lstStyle/>
        <a:p>
          <a:endParaRPr lang="en-AU"/>
        </a:p>
      </dgm:t>
    </dgm:pt>
    <dgm:pt modelId="{5FB708B0-BA6C-4E94-84E8-DEE340047F7C}">
      <dgm:prSet phldrT="[Text]"/>
      <dgm:spPr>
        <a:xfrm>
          <a:off x="4780859"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Warmly welcome and actively listen to  understand. See each person as precious and made in the image of God.</a:t>
          </a:r>
        </a:p>
      </dgm:t>
    </dgm:pt>
    <dgm:pt modelId="{06FE0477-9373-405B-A3CD-2307C21B3C6D}" type="parTrans" cxnId="{515DBA30-141D-4CCC-8A5D-980074717DA8}">
      <dgm:prSet/>
      <dgm:spPr/>
      <dgm:t>
        <a:bodyPr/>
        <a:lstStyle/>
        <a:p>
          <a:endParaRPr lang="en-AU"/>
        </a:p>
      </dgm:t>
    </dgm:pt>
    <dgm:pt modelId="{88B586FE-9BB0-41ED-847A-7902C451E4C1}" type="sibTrans" cxnId="{515DBA30-141D-4CCC-8A5D-980074717DA8}">
      <dgm:prSet/>
      <dgm:spPr/>
      <dgm:t>
        <a:bodyPr/>
        <a:lstStyle/>
        <a:p>
          <a:endParaRPr lang="en-AU"/>
        </a:p>
      </dgm:t>
    </dgm:pt>
    <dgm:pt modelId="{9E21D83D-B8A1-40A4-8CB4-3FF9E5CACDC3}" type="pres">
      <dgm:prSet presAssocID="{3A44B14C-E0E6-4FDC-BD4D-4E4BDB7B26EA}" presName="Name0" presStyleCnt="0">
        <dgm:presLayoutVars>
          <dgm:dir/>
          <dgm:resizeHandles val="exact"/>
        </dgm:presLayoutVars>
      </dgm:prSet>
      <dgm:spPr/>
    </dgm:pt>
    <dgm:pt modelId="{B2D25ABC-EE9D-45FE-A781-2F0CE2717420}" type="pres">
      <dgm:prSet presAssocID="{465BAC53-27FC-4640-85FE-AECEAC4B4DF8}" presName="parTxOnly" presStyleLbl="node1" presStyleIdx="0" presStyleCnt="5" custLinFactNeighborX="1577">
        <dgm:presLayoutVars>
          <dgm:bulletEnabled val="1"/>
        </dgm:presLayoutVars>
      </dgm:prSet>
      <dgm:spPr/>
    </dgm:pt>
    <dgm:pt modelId="{DE6C46DE-A0A7-4DC5-B145-B61848968F8B}" type="pres">
      <dgm:prSet presAssocID="{E0BCB6C9-580F-4B50-8C91-83B9F2DE3304}" presName="parSpace" presStyleCnt="0"/>
      <dgm:spPr/>
    </dgm:pt>
    <dgm:pt modelId="{C3A62ADC-CAAA-4C1D-BE96-AD8F80F9E390}" type="pres">
      <dgm:prSet presAssocID="{F561A2F5-114C-4CBA-ACE7-DFABDC944BC0}" presName="parTxOnly" presStyleLbl="node1" presStyleIdx="1" presStyleCnt="5">
        <dgm:presLayoutVars>
          <dgm:bulletEnabled val="1"/>
        </dgm:presLayoutVars>
      </dgm:prSet>
      <dgm:spPr/>
    </dgm:pt>
    <dgm:pt modelId="{71AEC542-7ED6-4747-B09E-20766FF3DE84}" type="pres">
      <dgm:prSet presAssocID="{ABE9516B-69DE-46DC-8E98-63BBFD569273}" presName="parSpace" presStyleCnt="0"/>
      <dgm:spPr/>
    </dgm:pt>
    <dgm:pt modelId="{8DF809CD-6B46-48F5-96F6-CE1D20117254}" type="pres">
      <dgm:prSet presAssocID="{273EE82D-2654-4357-A414-47F8FAB7BD04}" presName="parTxOnly" presStyleLbl="node1" presStyleIdx="2" presStyleCnt="5">
        <dgm:presLayoutVars>
          <dgm:bulletEnabled val="1"/>
        </dgm:presLayoutVars>
      </dgm:prSet>
      <dgm:spPr/>
    </dgm:pt>
    <dgm:pt modelId="{5938882A-0ACA-4AB8-A098-CB85C8127163}" type="pres">
      <dgm:prSet presAssocID="{FF85780D-F1A5-49CC-AEE4-A93F1FCEC3ED}" presName="parSpace" presStyleCnt="0"/>
      <dgm:spPr/>
    </dgm:pt>
    <dgm:pt modelId="{D7B5C8F8-88D0-4E64-9C1E-ABEAEF749977}" type="pres">
      <dgm:prSet presAssocID="{5FB708B0-BA6C-4E94-84E8-DEE340047F7C}" presName="parTxOnly" presStyleLbl="node1" presStyleIdx="3" presStyleCnt="5">
        <dgm:presLayoutVars>
          <dgm:bulletEnabled val="1"/>
        </dgm:presLayoutVars>
      </dgm:prSet>
      <dgm:spPr/>
    </dgm:pt>
    <dgm:pt modelId="{E6353EBA-C8F2-4A67-B7E5-EA7C4BEC4C0A}" type="pres">
      <dgm:prSet presAssocID="{88B586FE-9BB0-41ED-847A-7902C451E4C1}" presName="parSpace" presStyleCnt="0"/>
      <dgm:spPr/>
    </dgm:pt>
    <dgm:pt modelId="{650C9645-7D6F-4B90-A7F8-DE0CF8AEF01E}" type="pres">
      <dgm:prSet presAssocID="{C21F8F93-6663-423B-9F3B-FB222FF05EE1}" presName="parTxOnly" presStyleLbl="node1" presStyleIdx="4" presStyleCnt="5">
        <dgm:presLayoutVars>
          <dgm:bulletEnabled val="1"/>
        </dgm:presLayoutVars>
      </dgm:prSet>
      <dgm:spPr/>
    </dgm:pt>
  </dgm:ptLst>
  <dgm:cxnLst>
    <dgm:cxn modelId="{7792AA13-B7FE-4EE0-BBCA-3B9856112BD9}" type="presOf" srcId="{465BAC53-27FC-4640-85FE-AECEAC4B4DF8}" destId="{B2D25ABC-EE9D-45FE-A781-2F0CE2717420}" srcOrd="0" destOrd="0" presId="urn:microsoft.com/office/officeart/2005/8/layout/hChevron3"/>
    <dgm:cxn modelId="{D68C4E1C-41A1-4211-8E39-A63D278E94F0}" srcId="{3A44B14C-E0E6-4FDC-BD4D-4E4BDB7B26EA}" destId="{465BAC53-27FC-4640-85FE-AECEAC4B4DF8}" srcOrd="0" destOrd="0" parTransId="{DB6476D7-AB66-4D11-AA01-53FE58EA7A2D}" sibTransId="{E0BCB6C9-580F-4B50-8C91-83B9F2DE3304}"/>
    <dgm:cxn modelId="{E1B0B720-EA86-42A0-99CC-3A8FAF5A6F9B}" srcId="{3A44B14C-E0E6-4FDC-BD4D-4E4BDB7B26EA}" destId="{F561A2F5-114C-4CBA-ACE7-DFABDC944BC0}" srcOrd="1" destOrd="0" parTransId="{B77801C5-0936-4450-B7BA-ED7547D481F0}" sibTransId="{ABE9516B-69DE-46DC-8E98-63BBFD569273}"/>
    <dgm:cxn modelId="{515DBA30-141D-4CCC-8A5D-980074717DA8}" srcId="{3A44B14C-E0E6-4FDC-BD4D-4E4BDB7B26EA}" destId="{5FB708B0-BA6C-4E94-84E8-DEE340047F7C}" srcOrd="3" destOrd="0" parTransId="{06FE0477-9373-405B-A3CD-2307C21B3C6D}" sibTransId="{88B586FE-9BB0-41ED-847A-7902C451E4C1}"/>
    <dgm:cxn modelId="{F4979E31-6DD9-4CF1-8DDE-13D6DAE14380}" srcId="{3A44B14C-E0E6-4FDC-BD4D-4E4BDB7B26EA}" destId="{273EE82D-2654-4357-A414-47F8FAB7BD04}" srcOrd="2" destOrd="0" parTransId="{52519BD8-2AB4-478D-9ECD-BF2D54BBCD2F}" sibTransId="{FF85780D-F1A5-49CC-AEE4-A93F1FCEC3ED}"/>
    <dgm:cxn modelId="{3134A073-6AA1-4565-BA3B-6617C48E96BC}" type="presOf" srcId="{F561A2F5-114C-4CBA-ACE7-DFABDC944BC0}" destId="{C3A62ADC-CAAA-4C1D-BE96-AD8F80F9E390}" srcOrd="0" destOrd="0" presId="urn:microsoft.com/office/officeart/2005/8/layout/hChevron3"/>
    <dgm:cxn modelId="{66883B7A-7F3C-4F52-8D10-8A07AA10AAC4}" srcId="{3A44B14C-E0E6-4FDC-BD4D-4E4BDB7B26EA}" destId="{C21F8F93-6663-423B-9F3B-FB222FF05EE1}" srcOrd="4" destOrd="0" parTransId="{202A343D-4E42-4B5C-BF3F-D0BC02DF9D44}" sibTransId="{BA2C5E30-E4C1-404C-B57F-1F504F999AD4}"/>
    <dgm:cxn modelId="{578B138F-7A38-465B-9879-F89C978B8C08}" type="presOf" srcId="{5FB708B0-BA6C-4E94-84E8-DEE340047F7C}" destId="{D7B5C8F8-88D0-4E64-9C1E-ABEAEF749977}" srcOrd="0" destOrd="0" presId="urn:microsoft.com/office/officeart/2005/8/layout/hChevron3"/>
    <dgm:cxn modelId="{CDF130C0-B535-4088-B2E0-552F6F61C80F}" type="presOf" srcId="{3A44B14C-E0E6-4FDC-BD4D-4E4BDB7B26EA}" destId="{9E21D83D-B8A1-40A4-8CB4-3FF9E5CACDC3}" srcOrd="0" destOrd="0" presId="urn:microsoft.com/office/officeart/2005/8/layout/hChevron3"/>
    <dgm:cxn modelId="{2700AED5-75CD-4FB6-9D6B-1D1B87454664}" type="presOf" srcId="{273EE82D-2654-4357-A414-47F8FAB7BD04}" destId="{8DF809CD-6B46-48F5-96F6-CE1D20117254}" srcOrd="0" destOrd="0" presId="urn:microsoft.com/office/officeart/2005/8/layout/hChevron3"/>
    <dgm:cxn modelId="{4D0DE9D9-D537-4419-821A-58268D685C0B}" type="presOf" srcId="{C21F8F93-6663-423B-9F3B-FB222FF05EE1}" destId="{650C9645-7D6F-4B90-A7F8-DE0CF8AEF01E}" srcOrd="0" destOrd="0" presId="urn:microsoft.com/office/officeart/2005/8/layout/hChevron3"/>
    <dgm:cxn modelId="{C3A794F8-9291-4039-8712-D217E9C9882C}" type="presParOf" srcId="{9E21D83D-B8A1-40A4-8CB4-3FF9E5CACDC3}" destId="{B2D25ABC-EE9D-45FE-A781-2F0CE2717420}" srcOrd="0" destOrd="0" presId="urn:microsoft.com/office/officeart/2005/8/layout/hChevron3"/>
    <dgm:cxn modelId="{C820042A-5652-4B1D-A36B-1AE2B925E5AE}" type="presParOf" srcId="{9E21D83D-B8A1-40A4-8CB4-3FF9E5CACDC3}" destId="{DE6C46DE-A0A7-4DC5-B145-B61848968F8B}" srcOrd="1" destOrd="0" presId="urn:microsoft.com/office/officeart/2005/8/layout/hChevron3"/>
    <dgm:cxn modelId="{BBD024B9-68D3-4FE6-AB0F-AD067BA6DEC4}" type="presParOf" srcId="{9E21D83D-B8A1-40A4-8CB4-3FF9E5CACDC3}" destId="{C3A62ADC-CAAA-4C1D-BE96-AD8F80F9E390}" srcOrd="2" destOrd="0" presId="urn:microsoft.com/office/officeart/2005/8/layout/hChevron3"/>
    <dgm:cxn modelId="{931BAB80-6FAD-4979-BCB1-EA3459D0E356}" type="presParOf" srcId="{9E21D83D-B8A1-40A4-8CB4-3FF9E5CACDC3}" destId="{71AEC542-7ED6-4747-B09E-20766FF3DE84}" srcOrd="3" destOrd="0" presId="urn:microsoft.com/office/officeart/2005/8/layout/hChevron3"/>
    <dgm:cxn modelId="{4D3535E6-98DD-4AB5-8DC9-7AAF218833CA}" type="presParOf" srcId="{9E21D83D-B8A1-40A4-8CB4-3FF9E5CACDC3}" destId="{8DF809CD-6B46-48F5-96F6-CE1D20117254}" srcOrd="4" destOrd="0" presId="urn:microsoft.com/office/officeart/2005/8/layout/hChevron3"/>
    <dgm:cxn modelId="{726F05F3-BEE4-4C1A-9A63-D9295710426F}" type="presParOf" srcId="{9E21D83D-B8A1-40A4-8CB4-3FF9E5CACDC3}" destId="{5938882A-0ACA-4AB8-A098-CB85C8127163}" srcOrd="5" destOrd="0" presId="urn:microsoft.com/office/officeart/2005/8/layout/hChevron3"/>
    <dgm:cxn modelId="{3D79D86C-6120-4F11-82A8-6B9DE765D97D}" type="presParOf" srcId="{9E21D83D-B8A1-40A4-8CB4-3FF9E5CACDC3}" destId="{D7B5C8F8-88D0-4E64-9C1E-ABEAEF749977}" srcOrd="6" destOrd="0" presId="urn:microsoft.com/office/officeart/2005/8/layout/hChevron3"/>
    <dgm:cxn modelId="{6256BCEE-BDB6-4A0A-B409-9E7D9EEC4F5C}" type="presParOf" srcId="{9E21D83D-B8A1-40A4-8CB4-3FF9E5CACDC3}" destId="{E6353EBA-C8F2-4A67-B7E5-EA7C4BEC4C0A}" srcOrd="7" destOrd="0" presId="urn:microsoft.com/office/officeart/2005/8/layout/hChevron3"/>
    <dgm:cxn modelId="{B94F3EB8-D550-4AFA-BD84-565121673177}" type="presParOf" srcId="{9E21D83D-B8A1-40A4-8CB4-3FF9E5CACDC3}" destId="{650C9645-7D6F-4B90-A7F8-DE0CF8AEF01E}" srcOrd="8"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6F10A33-1C77-4CD9-8D6C-0E1DBAC8791E}" type="doc">
      <dgm:prSet loTypeId="urn:microsoft.com/office/officeart/2005/8/layout/chevron1" loCatId="process" qsTypeId="urn:microsoft.com/office/officeart/2005/8/quickstyle/simple1" qsCatId="simple" csTypeId="urn:microsoft.com/office/officeart/2005/8/colors/accent1_2" csCatId="accent1" phldr="1"/>
      <dgm:spPr/>
    </dgm:pt>
    <dgm:pt modelId="{724C7EBE-D06B-4886-A406-6521D62CED26}">
      <dgm:prSet phldrT="[Text]"/>
      <dgm:spPr>
        <a:xfrm>
          <a:off x="2201" y="838722"/>
          <a:ext cx="1959536" cy="783814"/>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No activities or programs provided for spiritual or  faith exploration. No referral to other expressions.</a:t>
          </a:r>
        </a:p>
      </dgm:t>
    </dgm:pt>
    <dgm:pt modelId="{667CD62A-40A8-41C1-85C4-20E5E76F9B18}" type="parTrans" cxnId="{C7F790C2-18E8-4FD0-9C5F-FE6F4DEC89D6}">
      <dgm:prSet/>
      <dgm:spPr/>
      <dgm:t>
        <a:bodyPr/>
        <a:lstStyle/>
        <a:p>
          <a:endParaRPr lang="en-AU"/>
        </a:p>
      </dgm:t>
    </dgm:pt>
    <dgm:pt modelId="{19D1CCAA-1701-4D6C-953C-E890DDDAEE3D}" type="sibTrans" cxnId="{C7F790C2-18E8-4FD0-9C5F-FE6F4DEC89D6}">
      <dgm:prSet/>
      <dgm:spPr/>
      <dgm:t>
        <a:bodyPr/>
        <a:lstStyle/>
        <a:p>
          <a:endParaRPr lang="en-AU"/>
        </a:p>
      </dgm:t>
    </dgm:pt>
    <dgm:pt modelId="{4B4F9442-3824-4B5D-B4CD-F3C375765103}">
      <dgm:prSet phldrT="[Text]"/>
      <dgm:spPr>
        <a:xfrm>
          <a:off x="1765784" y="838722"/>
          <a:ext cx="1959536" cy="783814"/>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Space and occasional opportunities provided for prayer and programs with some spiritual input( e.g. PLP) – warm referrals when appropriate.</a:t>
          </a:r>
        </a:p>
      </dgm:t>
    </dgm:pt>
    <dgm:pt modelId="{AA56DA92-4F11-47F5-919D-A19827AD1D1A}" type="parTrans" cxnId="{0A2D2F6E-8726-4418-97D0-5E586CB9AAE0}">
      <dgm:prSet/>
      <dgm:spPr/>
      <dgm:t>
        <a:bodyPr/>
        <a:lstStyle/>
        <a:p>
          <a:endParaRPr lang="en-AU"/>
        </a:p>
      </dgm:t>
    </dgm:pt>
    <dgm:pt modelId="{E7396B3F-EFB7-4B26-8770-26856FE01082}" type="sibTrans" cxnId="{0A2D2F6E-8726-4418-97D0-5E586CB9AAE0}">
      <dgm:prSet/>
      <dgm:spPr/>
      <dgm:t>
        <a:bodyPr/>
        <a:lstStyle/>
        <a:p>
          <a:endParaRPr lang="en-AU"/>
        </a:p>
      </dgm:t>
    </dgm:pt>
    <dgm:pt modelId="{EEB5BBF5-9AEB-4FAC-9E23-1A0E622F0492}">
      <dgm:prSet phldrT="[Text]"/>
      <dgm:spPr>
        <a:xfrm>
          <a:off x="3529366" y="838722"/>
          <a:ext cx="1959536" cy="783814"/>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Regular opportunities provided to explore Christian faith and spiritual questions (e.g. Alpha and small groups)</a:t>
          </a:r>
        </a:p>
      </dgm:t>
    </dgm:pt>
    <dgm:pt modelId="{978A5508-6122-460F-84B3-C1EE0FED0825}" type="parTrans" cxnId="{3D968741-0853-4F81-BB8F-8902B649634B}">
      <dgm:prSet/>
      <dgm:spPr/>
      <dgm:t>
        <a:bodyPr/>
        <a:lstStyle/>
        <a:p>
          <a:endParaRPr lang="en-AU"/>
        </a:p>
      </dgm:t>
    </dgm:pt>
    <dgm:pt modelId="{03F07F49-9976-4AF1-AFBE-2FD818FA6193}" type="sibTrans" cxnId="{3D968741-0853-4F81-BB8F-8902B649634B}">
      <dgm:prSet/>
      <dgm:spPr/>
      <dgm:t>
        <a:bodyPr/>
        <a:lstStyle/>
        <a:p>
          <a:endParaRPr lang="en-AU"/>
        </a:p>
      </dgm:t>
    </dgm:pt>
    <dgm:pt modelId="{5C308720-C4E7-46AC-ABEF-AC357B615EF8}">
      <dgm:prSet phldrT="[Text]"/>
      <dgm:spPr>
        <a:xfrm>
          <a:off x="7056532" y="838722"/>
          <a:ext cx="1959536" cy="783814"/>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The community is intentionally engaged in holistic mission - prayer, evangelism, service and discipleship  - able to tell stories of transformation</a:t>
          </a:r>
        </a:p>
      </dgm:t>
    </dgm:pt>
    <dgm:pt modelId="{1EC34917-566B-4A58-BB96-446FD92B2BBA}" type="parTrans" cxnId="{8EA6BA58-7ADE-469F-9F89-D497EA9D124C}">
      <dgm:prSet/>
      <dgm:spPr/>
      <dgm:t>
        <a:bodyPr/>
        <a:lstStyle/>
        <a:p>
          <a:endParaRPr lang="en-AU"/>
        </a:p>
      </dgm:t>
    </dgm:pt>
    <dgm:pt modelId="{9F934A82-8E23-43DA-829E-6F7193279793}" type="sibTrans" cxnId="{8EA6BA58-7ADE-469F-9F89-D497EA9D124C}">
      <dgm:prSet/>
      <dgm:spPr/>
      <dgm:t>
        <a:bodyPr/>
        <a:lstStyle/>
        <a:p>
          <a:endParaRPr lang="en-AU"/>
        </a:p>
      </dgm:t>
    </dgm:pt>
    <dgm:pt modelId="{333AB157-E6FC-4F23-8830-C9301D470737}">
      <dgm:prSet/>
      <dgm:spPr>
        <a:xfrm>
          <a:off x="5292949" y="838722"/>
          <a:ext cx="1959536" cy="783814"/>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Regular opportunities and encouragement to explore Christian faith, spiritual questions and engage in holistic mission</a:t>
          </a:r>
        </a:p>
      </dgm:t>
    </dgm:pt>
    <dgm:pt modelId="{E7571694-D0CD-4006-AA5C-CCE6053CDA08}" type="parTrans" cxnId="{9F2C06CA-FE8A-42C7-A2DB-E5B719C04AFA}">
      <dgm:prSet/>
      <dgm:spPr/>
      <dgm:t>
        <a:bodyPr/>
        <a:lstStyle/>
        <a:p>
          <a:endParaRPr lang="en-AU"/>
        </a:p>
      </dgm:t>
    </dgm:pt>
    <dgm:pt modelId="{D36DFCFD-C194-4FFC-94B4-11DBD3C7BB90}" type="sibTrans" cxnId="{9F2C06CA-FE8A-42C7-A2DB-E5B719C04AFA}">
      <dgm:prSet/>
      <dgm:spPr/>
      <dgm:t>
        <a:bodyPr/>
        <a:lstStyle/>
        <a:p>
          <a:endParaRPr lang="en-AU"/>
        </a:p>
      </dgm:t>
    </dgm:pt>
    <dgm:pt modelId="{1F3D63A5-CE8C-473C-A20A-7CA210C4C76A}" type="pres">
      <dgm:prSet presAssocID="{06F10A33-1C77-4CD9-8D6C-0E1DBAC8791E}" presName="Name0" presStyleCnt="0">
        <dgm:presLayoutVars>
          <dgm:dir/>
          <dgm:animLvl val="lvl"/>
          <dgm:resizeHandles val="exact"/>
        </dgm:presLayoutVars>
      </dgm:prSet>
      <dgm:spPr/>
    </dgm:pt>
    <dgm:pt modelId="{EBD7AF3A-2B2A-423F-BDD5-ACDC7CE83E7F}" type="pres">
      <dgm:prSet presAssocID="{724C7EBE-D06B-4886-A406-6521D62CED26}" presName="parTxOnly" presStyleLbl="node1" presStyleIdx="0" presStyleCnt="5" custScaleY="124658">
        <dgm:presLayoutVars>
          <dgm:chMax val="0"/>
          <dgm:chPref val="0"/>
          <dgm:bulletEnabled val="1"/>
        </dgm:presLayoutVars>
      </dgm:prSet>
      <dgm:spPr/>
    </dgm:pt>
    <dgm:pt modelId="{133613F8-17C4-4431-9834-EEED4B904DE4}" type="pres">
      <dgm:prSet presAssocID="{19D1CCAA-1701-4D6C-953C-E890DDDAEE3D}" presName="parTxOnlySpace" presStyleCnt="0"/>
      <dgm:spPr/>
    </dgm:pt>
    <dgm:pt modelId="{E4AE5AB3-1B6E-4AC8-8479-5A3753FCA988}" type="pres">
      <dgm:prSet presAssocID="{4B4F9442-3824-4B5D-B4CD-F3C375765103}" presName="parTxOnly" presStyleLbl="node1" presStyleIdx="1" presStyleCnt="5" custScaleY="124658">
        <dgm:presLayoutVars>
          <dgm:chMax val="0"/>
          <dgm:chPref val="0"/>
          <dgm:bulletEnabled val="1"/>
        </dgm:presLayoutVars>
      </dgm:prSet>
      <dgm:spPr/>
    </dgm:pt>
    <dgm:pt modelId="{B21F1469-B63A-442F-BADB-C416C216CFEE}" type="pres">
      <dgm:prSet presAssocID="{E7396B3F-EFB7-4B26-8770-26856FE01082}" presName="parTxOnlySpace" presStyleCnt="0"/>
      <dgm:spPr/>
    </dgm:pt>
    <dgm:pt modelId="{B0ECDCA1-25E4-42A0-8D38-E08EFBE0125F}" type="pres">
      <dgm:prSet presAssocID="{EEB5BBF5-9AEB-4FAC-9E23-1A0E622F0492}" presName="parTxOnly" presStyleLbl="node1" presStyleIdx="2" presStyleCnt="5" custScaleY="124658">
        <dgm:presLayoutVars>
          <dgm:chMax val="0"/>
          <dgm:chPref val="0"/>
          <dgm:bulletEnabled val="1"/>
        </dgm:presLayoutVars>
      </dgm:prSet>
      <dgm:spPr/>
    </dgm:pt>
    <dgm:pt modelId="{9E43746D-8701-4146-95BC-9283B78C68A5}" type="pres">
      <dgm:prSet presAssocID="{03F07F49-9976-4AF1-AFBE-2FD818FA6193}" presName="parTxOnlySpace" presStyleCnt="0"/>
      <dgm:spPr/>
    </dgm:pt>
    <dgm:pt modelId="{005156AF-1CD1-4170-8B6E-41D83CD94913}" type="pres">
      <dgm:prSet presAssocID="{333AB157-E6FC-4F23-8830-C9301D470737}" presName="parTxOnly" presStyleLbl="node1" presStyleIdx="3" presStyleCnt="5" custScaleY="116872">
        <dgm:presLayoutVars>
          <dgm:chMax val="0"/>
          <dgm:chPref val="0"/>
          <dgm:bulletEnabled val="1"/>
        </dgm:presLayoutVars>
      </dgm:prSet>
      <dgm:spPr/>
    </dgm:pt>
    <dgm:pt modelId="{C8479FCF-B30E-47A4-9A9E-32A61D027AB3}" type="pres">
      <dgm:prSet presAssocID="{D36DFCFD-C194-4FFC-94B4-11DBD3C7BB90}" presName="parTxOnlySpace" presStyleCnt="0"/>
      <dgm:spPr/>
    </dgm:pt>
    <dgm:pt modelId="{FE476A8C-4435-494B-8D03-2115B6585343}" type="pres">
      <dgm:prSet presAssocID="{5C308720-C4E7-46AC-ABEF-AC357B615EF8}" presName="parTxOnly" presStyleLbl="node1" presStyleIdx="4" presStyleCnt="5" custScaleY="120384">
        <dgm:presLayoutVars>
          <dgm:chMax val="0"/>
          <dgm:chPref val="0"/>
          <dgm:bulletEnabled val="1"/>
        </dgm:presLayoutVars>
      </dgm:prSet>
      <dgm:spPr/>
    </dgm:pt>
  </dgm:ptLst>
  <dgm:cxnLst>
    <dgm:cxn modelId="{3D968741-0853-4F81-BB8F-8902B649634B}" srcId="{06F10A33-1C77-4CD9-8D6C-0E1DBAC8791E}" destId="{EEB5BBF5-9AEB-4FAC-9E23-1A0E622F0492}" srcOrd="2" destOrd="0" parTransId="{978A5508-6122-460F-84B3-C1EE0FED0825}" sibTransId="{03F07F49-9976-4AF1-AFBE-2FD818FA6193}"/>
    <dgm:cxn modelId="{0A2D2F6E-8726-4418-97D0-5E586CB9AAE0}" srcId="{06F10A33-1C77-4CD9-8D6C-0E1DBAC8791E}" destId="{4B4F9442-3824-4B5D-B4CD-F3C375765103}" srcOrd="1" destOrd="0" parTransId="{AA56DA92-4F11-47F5-919D-A19827AD1D1A}" sibTransId="{E7396B3F-EFB7-4B26-8770-26856FE01082}"/>
    <dgm:cxn modelId="{CB184472-8561-4FB1-98A0-3DA8956381CC}" type="presOf" srcId="{4B4F9442-3824-4B5D-B4CD-F3C375765103}" destId="{E4AE5AB3-1B6E-4AC8-8479-5A3753FCA988}" srcOrd="0" destOrd="0" presId="urn:microsoft.com/office/officeart/2005/8/layout/chevron1"/>
    <dgm:cxn modelId="{8EA6BA58-7ADE-469F-9F89-D497EA9D124C}" srcId="{06F10A33-1C77-4CD9-8D6C-0E1DBAC8791E}" destId="{5C308720-C4E7-46AC-ABEF-AC357B615EF8}" srcOrd="4" destOrd="0" parTransId="{1EC34917-566B-4A58-BB96-446FD92B2BBA}" sibTransId="{9F934A82-8E23-43DA-829E-6F7193279793}"/>
    <dgm:cxn modelId="{20CDBCAF-BF6A-41EB-937F-9C3D87D1437B}" type="presOf" srcId="{EEB5BBF5-9AEB-4FAC-9E23-1A0E622F0492}" destId="{B0ECDCA1-25E4-42A0-8D38-E08EFBE0125F}" srcOrd="0" destOrd="0" presId="urn:microsoft.com/office/officeart/2005/8/layout/chevron1"/>
    <dgm:cxn modelId="{3913C9B7-7ECE-4065-8D9E-9724768978C6}" type="presOf" srcId="{333AB157-E6FC-4F23-8830-C9301D470737}" destId="{005156AF-1CD1-4170-8B6E-41D83CD94913}" srcOrd="0" destOrd="0" presId="urn:microsoft.com/office/officeart/2005/8/layout/chevron1"/>
    <dgm:cxn modelId="{A6E140B9-E844-4045-95A7-90B6CFCD7D7E}" type="presOf" srcId="{724C7EBE-D06B-4886-A406-6521D62CED26}" destId="{EBD7AF3A-2B2A-423F-BDD5-ACDC7CE83E7F}" srcOrd="0" destOrd="0" presId="urn:microsoft.com/office/officeart/2005/8/layout/chevron1"/>
    <dgm:cxn modelId="{C7F790C2-18E8-4FD0-9C5F-FE6F4DEC89D6}" srcId="{06F10A33-1C77-4CD9-8D6C-0E1DBAC8791E}" destId="{724C7EBE-D06B-4886-A406-6521D62CED26}" srcOrd="0" destOrd="0" parTransId="{667CD62A-40A8-41C1-85C4-20E5E76F9B18}" sibTransId="{19D1CCAA-1701-4D6C-953C-E890DDDAEE3D}"/>
    <dgm:cxn modelId="{9F2C06CA-FE8A-42C7-A2DB-E5B719C04AFA}" srcId="{06F10A33-1C77-4CD9-8D6C-0E1DBAC8791E}" destId="{333AB157-E6FC-4F23-8830-C9301D470737}" srcOrd="3" destOrd="0" parTransId="{E7571694-D0CD-4006-AA5C-CCE6053CDA08}" sibTransId="{D36DFCFD-C194-4FFC-94B4-11DBD3C7BB90}"/>
    <dgm:cxn modelId="{EA17A9D6-EA35-4221-A2A1-77E35F05BCE9}" type="presOf" srcId="{5C308720-C4E7-46AC-ABEF-AC357B615EF8}" destId="{FE476A8C-4435-494B-8D03-2115B6585343}" srcOrd="0" destOrd="0" presId="urn:microsoft.com/office/officeart/2005/8/layout/chevron1"/>
    <dgm:cxn modelId="{9B5675FA-B1C1-4DB3-9373-53808AC1BB63}" type="presOf" srcId="{06F10A33-1C77-4CD9-8D6C-0E1DBAC8791E}" destId="{1F3D63A5-CE8C-473C-A20A-7CA210C4C76A}" srcOrd="0" destOrd="0" presId="urn:microsoft.com/office/officeart/2005/8/layout/chevron1"/>
    <dgm:cxn modelId="{6762A849-3FE1-40D9-8EC9-B41E359332B3}" type="presParOf" srcId="{1F3D63A5-CE8C-473C-A20A-7CA210C4C76A}" destId="{EBD7AF3A-2B2A-423F-BDD5-ACDC7CE83E7F}" srcOrd="0" destOrd="0" presId="urn:microsoft.com/office/officeart/2005/8/layout/chevron1"/>
    <dgm:cxn modelId="{9B169713-1E40-439B-8053-AF9FA94104CF}" type="presParOf" srcId="{1F3D63A5-CE8C-473C-A20A-7CA210C4C76A}" destId="{133613F8-17C4-4431-9834-EEED4B904DE4}" srcOrd="1" destOrd="0" presId="urn:microsoft.com/office/officeart/2005/8/layout/chevron1"/>
    <dgm:cxn modelId="{89052B27-3953-4FC7-858F-4713AC798805}" type="presParOf" srcId="{1F3D63A5-CE8C-473C-A20A-7CA210C4C76A}" destId="{E4AE5AB3-1B6E-4AC8-8479-5A3753FCA988}" srcOrd="2" destOrd="0" presId="urn:microsoft.com/office/officeart/2005/8/layout/chevron1"/>
    <dgm:cxn modelId="{17D3137E-E588-4554-8426-F7FB1C35F028}" type="presParOf" srcId="{1F3D63A5-CE8C-473C-A20A-7CA210C4C76A}" destId="{B21F1469-B63A-442F-BADB-C416C216CFEE}" srcOrd="3" destOrd="0" presId="urn:microsoft.com/office/officeart/2005/8/layout/chevron1"/>
    <dgm:cxn modelId="{488B096A-1E34-403A-80D6-0FC0F763F41B}" type="presParOf" srcId="{1F3D63A5-CE8C-473C-A20A-7CA210C4C76A}" destId="{B0ECDCA1-25E4-42A0-8D38-E08EFBE0125F}" srcOrd="4" destOrd="0" presId="urn:microsoft.com/office/officeart/2005/8/layout/chevron1"/>
    <dgm:cxn modelId="{3757D36F-532E-45FF-9F46-5AD5CDD58A66}" type="presParOf" srcId="{1F3D63A5-CE8C-473C-A20A-7CA210C4C76A}" destId="{9E43746D-8701-4146-95BC-9283B78C68A5}" srcOrd="5" destOrd="0" presId="urn:microsoft.com/office/officeart/2005/8/layout/chevron1"/>
    <dgm:cxn modelId="{53551811-613D-42D3-9445-E4139DB66DAF}" type="presParOf" srcId="{1F3D63A5-CE8C-473C-A20A-7CA210C4C76A}" destId="{005156AF-1CD1-4170-8B6E-41D83CD94913}" srcOrd="6" destOrd="0" presId="urn:microsoft.com/office/officeart/2005/8/layout/chevron1"/>
    <dgm:cxn modelId="{241DEEDB-E19D-4640-A7EF-1B58969802C9}" type="presParOf" srcId="{1F3D63A5-CE8C-473C-A20A-7CA210C4C76A}" destId="{C8479FCF-B30E-47A4-9A9E-32A61D027AB3}" srcOrd="7" destOrd="0" presId="urn:microsoft.com/office/officeart/2005/8/layout/chevron1"/>
    <dgm:cxn modelId="{649EA25A-2B17-4408-8804-904ABB9441FF}" type="presParOf" srcId="{1F3D63A5-CE8C-473C-A20A-7CA210C4C76A}" destId="{FE476A8C-4435-494B-8D03-2115B6585343}"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A44B14C-E0E6-4FDC-BD4D-4E4BDB7B26EA}" type="doc">
      <dgm:prSet loTypeId="urn:microsoft.com/office/officeart/2005/8/layout/hChevron3" loCatId="process" qsTypeId="urn:microsoft.com/office/officeart/2005/8/quickstyle/simple1" qsCatId="simple" csTypeId="urn:microsoft.com/office/officeart/2005/8/colors/accent1_2" csCatId="accent1" phldr="1"/>
      <dgm:spPr/>
    </dgm:pt>
    <dgm:pt modelId="{465BAC53-27FC-4640-85FE-AECEAC4B4DF8}">
      <dgm:prSet phldrT="[Text]" custT="1"/>
      <dgm:spPr>
        <a:xfrm>
          <a:off x="1021" y="1323800"/>
          <a:ext cx="1991599" cy="796639"/>
        </a:xfrm>
        <a:prstGeom prst="homePlat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sz="1000" dirty="0">
              <a:solidFill>
                <a:sysClr val="window" lastClr="FFFFFF"/>
              </a:solidFill>
              <a:latin typeface="Calibri" panose="020F0502020204030204"/>
              <a:ea typeface="+mn-ea"/>
              <a:cs typeface="+mn-cs"/>
            </a:rPr>
            <a:t> Engage with people with little understanding of their community or context.</a:t>
          </a:r>
        </a:p>
      </dgm:t>
    </dgm:pt>
    <dgm:pt modelId="{DB6476D7-AB66-4D11-AA01-53FE58EA7A2D}" type="parTrans" cxnId="{D68C4E1C-41A1-4211-8E39-A63D278E94F0}">
      <dgm:prSet/>
      <dgm:spPr/>
      <dgm:t>
        <a:bodyPr/>
        <a:lstStyle/>
        <a:p>
          <a:endParaRPr lang="en-AU"/>
        </a:p>
      </dgm:t>
    </dgm:pt>
    <dgm:pt modelId="{E0BCB6C9-580F-4B50-8C91-83B9F2DE3304}" type="sibTrans" cxnId="{D68C4E1C-41A1-4211-8E39-A63D278E94F0}">
      <dgm:prSet/>
      <dgm:spPr/>
      <dgm:t>
        <a:bodyPr/>
        <a:lstStyle/>
        <a:p>
          <a:endParaRPr lang="en-AU"/>
        </a:p>
      </dgm:t>
    </dgm:pt>
    <dgm:pt modelId="{F561A2F5-114C-4CBA-ACE7-DFABDC944BC0}">
      <dgm:prSet phldrT="[Text]" custT="1"/>
      <dgm:spPr>
        <a:xfrm>
          <a:off x="1594300"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sz="1000" dirty="0">
              <a:solidFill>
                <a:sysClr val="window" lastClr="FFFFFF"/>
              </a:solidFill>
              <a:latin typeface="Calibri" panose="020F0502020204030204"/>
              <a:ea typeface="+mn-ea"/>
              <a:cs typeface="+mn-cs"/>
            </a:rPr>
            <a:t>See the local community as a community to be fixed by the provision of services.</a:t>
          </a:r>
        </a:p>
      </dgm:t>
    </dgm:pt>
    <dgm:pt modelId="{B77801C5-0936-4450-B7BA-ED7547D481F0}" type="parTrans" cxnId="{E1B0B720-EA86-42A0-99CC-3A8FAF5A6F9B}">
      <dgm:prSet/>
      <dgm:spPr/>
      <dgm:t>
        <a:bodyPr/>
        <a:lstStyle/>
        <a:p>
          <a:endParaRPr lang="en-AU"/>
        </a:p>
      </dgm:t>
    </dgm:pt>
    <dgm:pt modelId="{ABE9516B-69DE-46DC-8E98-63BBFD569273}" type="sibTrans" cxnId="{E1B0B720-EA86-42A0-99CC-3A8FAF5A6F9B}">
      <dgm:prSet/>
      <dgm:spPr/>
      <dgm:t>
        <a:bodyPr/>
        <a:lstStyle/>
        <a:p>
          <a:endParaRPr lang="en-AU"/>
        </a:p>
      </dgm:t>
    </dgm:pt>
    <dgm:pt modelId="{C21F8F93-6663-423B-9F3B-FB222FF05EE1}">
      <dgm:prSet phldrT="[Text]" custT="1"/>
      <dgm:spPr>
        <a:xfrm>
          <a:off x="6374139"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sz="900" dirty="0">
              <a:solidFill>
                <a:sysClr val="window" lastClr="FFFFFF"/>
              </a:solidFill>
              <a:latin typeface="Calibri" panose="020F0502020204030204"/>
              <a:ea typeface="+mn-ea"/>
              <a:cs typeface="+mn-cs"/>
            </a:rPr>
            <a:t>Intentionally invest in relationships and building healthy communities for mutual growth and transformation.</a:t>
          </a:r>
        </a:p>
      </dgm:t>
    </dgm:pt>
    <dgm:pt modelId="{202A343D-4E42-4B5C-BF3F-D0BC02DF9D44}" type="parTrans" cxnId="{66883B7A-7F3C-4F52-8D10-8A07AA10AAC4}">
      <dgm:prSet/>
      <dgm:spPr/>
      <dgm:t>
        <a:bodyPr/>
        <a:lstStyle/>
        <a:p>
          <a:endParaRPr lang="en-AU"/>
        </a:p>
      </dgm:t>
    </dgm:pt>
    <dgm:pt modelId="{BA2C5E30-E4C1-404C-B57F-1F504F999AD4}" type="sibTrans" cxnId="{66883B7A-7F3C-4F52-8D10-8A07AA10AAC4}">
      <dgm:prSet/>
      <dgm:spPr/>
      <dgm:t>
        <a:bodyPr/>
        <a:lstStyle/>
        <a:p>
          <a:endParaRPr lang="en-AU"/>
        </a:p>
      </dgm:t>
    </dgm:pt>
    <dgm:pt modelId="{273EE82D-2654-4357-A414-47F8FAB7BD04}">
      <dgm:prSet phldrT="[Text]" custT="1"/>
      <dgm:spPr>
        <a:xfrm>
          <a:off x="3187580"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sz="900" dirty="0">
              <a:solidFill>
                <a:sysClr val="window" lastClr="FFFFFF"/>
              </a:solidFill>
              <a:latin typeface="Calibri" panose="020F0502020204030204"/>
              <a:ea typeface="+mn-ea"/>
              <a:cs typeface="+mn-cs"/>
            </a:rPr>
            <a:t>See the Salvos as part of the resources of the  local community - with a desire to partner with others in building community.</a:t>
          </a:r>
        </a:p>
      </dgm:t>
    </dgm:pt>
    <dgm:pt modelId="{52519BD8-2AB4-478D-9ECD-BF2D54BBCD2F}" type="parTrans" cxnId="{F4979E31-6DD9-4CF1-8DDE-13D6DAE14380}">
      <dgm:prSet/>
      <dgm:spPr/>
      <dgm:t>
        <a:bodyPr/>
        <a:lstStyle/>
        <a:p>
          <a:endParaRPr lang="en-AU"/>
        </a:p>
      </dgm:t>
    </dgm:pt>
    <dgm:pt modelId="{FF85780D-F1A5-49CC-AEE4-A93F1FCEC3ED}" type="sibTrans" cxnId="{F4979E31-6DD9-4CF1-8DDE-13D6DAE14380}">
      <dgm:prSet/>
      <dgm:spPr/>
      <dgm:t>
        <a:bodyPr/>
        <a:lstStyle/>
        <a:p>
          <a:endParaRPr lang="en-AU"/>
        </a:p>
      </dgm:t>
    </dgm:pt>
    <dgm:pt modelId="{5FB708B0-BA6C-4E94-84E8-DEE340047F7C}">
      <dgm:prSet phldrT="[Text]" custT="1"/>
      <dgm:spPr>
        <a:xfrm>
          <a:off x="4780859"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sz="900" dirty="0">
              <a:solidFill>
                <a:sysClr val="window" lastClr="FFFFFF"/>
              </a:solidFill>
              <a:latin typeface="Calibri" panose="020F0502020204030204"/>
              <a:ea typeface="+mn-ea"/>
              <a:cs typeface="+mn-cs"/>
            </a:rPr>
            <a:t>Actively engage, serve and listen to the many and diverse voices in the  community. Actively engaging with others.</a:t>
          </a:r>
        </a:p>
      </dgm:t>
    </dgm:pt>
    <dgm:pt modelId="{06FE0477-9373-405B-A3CD-2307C21B3C6D}" type="parTrans" cxnId="{515DBA30-141D-4CCC-8A5D-980074717DA8}">
      <dgm:prSet/>
      <dgm:spPr/>
      <dgm:t>
        <a:bodyPr/>
        <a:lstStyle/>
        <a:p>
          <a:endParaRPr lang="en-AU"/>
        </a:p>
      </dgm:t>
    </dgm:pt>
    <dgm:pt modelId="{88B586FE-9BB0-41ED-847A-7902C451E4C1}" type="sibTrans" cxnId="{515DBA30-141D-4CCC-8A5D-980074717DA8}">
      <dgm:prSet/>
      <dgm:spPr/>
      <dgm:t>
        <a:bodyPr/>
        <a:lstStyle/>
        <a:p>
          <a:endParaRPr lang="en-AU"/>
        </a:p>
      </dgm:t>
    </dgm:pt>
    <dgm:pt modelId="{9E21D83D-B8A1-40A4-8CB4-3FF9E5CACDC3}" type="pres">
      <dgm:prSet presAssocID="{3A44B14C-E0E6-4FDC-BD4D-4E4BDB7B26EA}" presName="Name0" presStyleCnt="0">
        <dgm:presLayoutVars>
          <dgm:dir/>
          <dgm:resizeHandles val="exact"/>
        </dgm:presLayoutVars>
      </dgm:prSet>
      <dgm:spPr/>
    </dgm:pt>
    <dgm:pt modelId="{B2D25ABC-EE9D-45FE-A781-2F0CE2717420}" type="pres">
      <dgm:prSet presAssocID="{465BAC53-27FC-4640-85FE-AECEAC4B4DF8}" presName="parTxOnly" presStyleLbl="node1" presStyleIdx="0" presStyleCnt="5">
        <dgm:presLayoutVars>
          <dgm:bulletEnabled val="1"/>
        </dgm:presLayoutVars>
      </dgm:prSet>
      <dgm:spPr/>
    </dgm:pt>
    <dgm:pt modelId="{DE6C46DE-A0A7-4DC5-B145-B61848968F8B}" type="pres">
      <dgm:prSet presAssocID="{E0BCB6C9-580F-4B50-8C91-83B9F2DE3304}" presName="parSpace" presStyleCnt="0"/>
      <dgm:spPr/>
    </dgm:pt>
    <dgm:pt modelId="{C3A62ADC-CAAA-4C1D-BE96-AD8F80F9E390}" type="pres">
      <dgm:prSet presAssocID="{F561A2F5-114C-4CBA-ACE7-DFABDC944BC0}" presName="parTxOnly" presStyleLbl="node1" presStyleIdx="1" presStyleCnt="5">
        <dgm:presLayoutVars>
          <dgm:bulletEnabled val="1"/>
        </dgm:presLayoutVars>
      </dgm:prSet>
      <dgm:spPr/>
    </dgm:pt>
    <dgm:pt modelId="{71AEC542-7ED6-4747-B09E-20766FF3DE84}" type="pres">
      <dgm:prSet presAssocID="{ABE9516B-69DE-46DC-8E98-63BBFD569273}" presName="parSpace" presStyleCnt="0"/>
      <dgm:spPr/>
    </dgm:pt>
    <dgm:pt modelId="{8DF809CD-6B46-48F5-96F6-CE1D20117254}" type="pres">
      <dgm:prSet presAssocID="{273EE82D-2654-4357-A414-47F8FAB7BD04}" presName="parTxOnly" presStyleLbl="node1" presStyleIdx="2" presStyleCnt="5">
        <dgm:presLayoutVars>
          <dgm:bulletEnabled val="1"/>
        </dgm:presLayoutVars>
      </dgm:prSet>
      <dgm:spPr/>
    </dgm:pt>
    <dgm:pt modelId="{5938882A-0ACA-4AB8-A098-CB85C8127163}" type="pres">
      <dgm:prSet presAssocID="{FF85780D-F1A5-49CC-AEE4-A93F1FCEC3ED}" presName="parSpace" presStyleCnt="0"/>
      <dgm:spPr/>
    </dgm:pt>
    <dgm:pt modelId="{D7B5C8F8-88D0-4E64-9C1E-ABEAEF749977}" type="pres">
      <dgm:prSet presAssocID="{5FB708B0-BA6C-4E94-84E8-DEE340047F7C}" presName="parTxOnly" presStyleLbl="node1" presStyleIdx="3" presStyleCnt="5">
        <dgm:presLayoutVars>
          <dgm:bulletEnabled val="1"/>
        </dgm:presLayoutVars>
      </dgm:prSet>
      <dgm:spPr/>
    </dgm:pt>
    <dgm:pt modelId="{E6353EBA-C8F2-4A67-B7E5-EA7C4BEC4C0A}" type="pres">
      <dgm:prSet presAssocID="{88B586FE-9BB0-41ED-847A-7902C451E4C1}" presName="parSpace" presStyleCnt="0"/>
      <dgm:spPr/>
    </dgm:pt>
    <dgm:pt modelId="{650C9645-7D6F-4B90-A7F8-DE0CF8AEF01E}" type="pres">
      <dgm:prSet presAssocID="{C21F8F93-6663-423B-9F3B-FB222FF05EE1}" presName="parTxOnly" presStyleLbl="node1" presStyleIdx="4" presStyleCnt="5">
        <dgm:presLayoutVars>
          <dgm:bulletEnabled val="1"/>
        </dgm:presLayoutVars>
      </dgm:prSet>
      <dgm:spPr/>
    </dgm:pt>
  </dgm:ptLst>
  <dgm:cxnLst>
    <dgm:cxn modelId="{7792AA13-B7FE-4EE0-BBCA-3B9856112BD9}" type="presOf" srcId="{465BAC53-27FC-4640-85FE-AECEAC4B4DF8}" destId="{B2D25ABC-EE9D-45FE-A781-2F0CE2717420}" srcOrd="0" destOrd="0" presId="urn:microsoft.com/office/officeart/2005/8/layout/hChevron3"/>
    <dgm:cxn modelId="{D68C4E1C-41A1-4211-8E39-A63D278E94F0}" srcId="{3A44B14C-E0E6-4FDC-BD4D-4E4BDB7B26EA}" destId="{465BAC53-27FC-4640-85FE-AECEAC4B4DF8}" srcOrd="0" destOrd="0" parTransId="{DB6476D7-AB66-4D11-AA01-53FE58EA7A2D}" sibTransId="{E0BCB6C9-580F-4B50-8C91-83B9F2DE3304}"/>
    <dgm:cxn modelId="{E1B0B720-EA86-42A0-99CC-3A8FAF5A6F9B}" srcId="{3A44B14C-E0E6-4FDC-BD4D-4E4BDB7B26EA}" destId="{F561A2F5-114C-4CBA-ACE7-DFABDC944BC0}" srcOrd="1" destOrd="0" parTransId="{B77801C5-0936-4450-B7BA-ED7547D481F0}" sibTransId="{ABE9516B-69DE-46DC-8E98-63BBFD569273}"/>
    <dgm:cxn modelId="{515DBA30-141D-4CCC-8A5D-980074717DA8}" srcId="{3A44B14C-E0E6-4FDC-BD4D-4E4BDB7B26EA}" destId="{5FB708B0-BA6C-4E94-84E8-DEE340047F7C}" srcOrd="3" destOrd="0" parTransId="{06FE0477-9373-405B-A3CD-2307C21B3C6D}" sibTransId="{88B586FE-9BB0-41ED-847A-7902C451E4C1}"/>
    <dgm:cxn modelId="{F4979E31-6DD9-4CF1-8DDE-13D6DAE14380}" srcId="{3A44B14C-E0E6-4FDC-BD4D-4E4BDB7B26EA}" destId="{273EE82D-2654-4357-A414-47F8FAB7BD04}" srcOrd="2" destOrd="0" parTransId="{52519BD8-2AB4-478D-9ECD-BF2D54BBCD2F}" sibTransId="{FF85780D-F1A5-49CC-AEE4-A93F1FCEC3ED}"/>
    <dgm:cxn modelId="{3134A073-6AA1-4565-BA3B-6617C48E96BC}" type="presOf" srcId="{F561A2F5-114C-4CBA-ACE7-DFABDC944BC0}" destId="{C3A62ADC-CAAA-4C1D-BE96-AD8F80F9E390}" srcOrd="0" destOrd="0" presId="urn:microsoft.com/office/officeart/2005/8/layout/hChevron3"/>
    <dgm:cxn modelId="{66883B7A-7F3C-4F52-8D10-8A07AA10AAC4}" srcId="{3A44B14C-E0E6-4FDC-BD4D-4E4BDB7B26EA}" destId="{C21F8F93-6663-423B-9F3B-FB222FF05EE1}" srcOrd="4" destOrd="0" parTransId="{202A343D-4E42-4B5C-BF3F-D0BC02DF9D44}" sibTransId="{BA2C5E30-E4C1-404C-B57F-1F504F999AD4}"/>
    <dgm:cxn modelId="{578B138F-7A38-465B-9879-F89C978B8C08}" type="presOf" srcId="{5FB708B0-BA6C-4E94-84E8-DEE340047F7C}" destId="{D7B5C8F8-88D0-4E64-9C1E-ABEAEF749977}" srcOrd="0" destOrd="0" presId="urn:microsoft.com/office/officeart/2005/8/layout/hChevron3"/>
    <dgm:cxn modelId="{CDF130C0-B535-4088-B2E0-552F6F61C80F}" type="presOf" srcId="{3A44B14C-E0E6-4FDC-BD4D-4E4BDB7B26EA}" destId="{9E21D83D-B8A1-40A4-8CB4-3FF9E5CACDC3}" srcOrd="0" destOrd="0" presId="urn:microsoft.com/office/officeart/2005/8/layout/hChevron3"/>
    <dgm:cxn modelId="{2700AED5-75CD-4FB6-9D6B-1D1B87454664}" type="presOf" srcId="{273EE82D-2654-4357-A414-47F8FAB7BD04}" destId="{8DF809CD-6B46-48F5-96F6-CE1D20117254}" srcOrd="0" destOrd="0" presId="urn:microsoft.com/office/officeart/2005/8/layout/hChevron3"/>
    <dgm:cxn modelId="{4D0DE9D9-D537-4419-821A-58268D685C0B}" type="presOf" srcId="{C21F8F93-6663-423B-9F3B-FB222FF05EE1}" destId="{650C9645-7D6F-4B90-A7F8-DE0CF8AEF01E}" srcOrd="0" destOrd="0" presId="urn:microsoft.com/office/officeart/2005/8/layout/hChevron3"/>
    <dgm:cxn modelId="{C3A794F8-9291-4039-8712-D217E9C9882C}" type="presParOf" srcId="{9E21D83D-B8A1-40A4-8CB4-3FF9E5CACDC3}" destId="{B2D25ABC-EE9D-45FE-A781-2F0CE2717420}" srcOrd="0" destOrd="0" presId="urn:microsoft.com/office/officeart/2005/8/layout/hChevron3"/>
    <dgm:cxn modelId="{C820042A-5652-4B1D-A36B-1AE2B925E5AE}" type="presParOf" srcId="{9E21D83D-B8A1-40A4-8CB4-3FF9E5CACDC3}" destId="{DE6C46DE-A0A7-4DC5-B145-B61848968F8B}" srcOrd="1" destOrd="0" presId="urn:microsoft.com/office/officeart/2005/8/layout/hChevron3"/>
    <dgm:cxn modelId="{BBD024B9-68D3-4FE6-AB0F-AD067BA6DEC4}" type="presParOf" srcId="{9E21D83D-B8A1-40A4-8CB4-3FF9E5CACDC3}" destId="{C3A62ADC-CAAA-4C1D-BE96-AD8F80F9E390}" srcOrd="2" destOrd="0" presId="urn:microsoft.com/office/officeart/2005/8/layout/hChevron3"/>
    <dgm:cxn modelId="{931BAB80-6FAD-4979-BCB1-EA3459D0E356}" type="presParOf" srcId="{9E21D83D-B8A1-40A4-8CB4-3FF9E5CACDC3}" destId="{71AEC542-7ED6-4747-B09E-20766FF3DE84}" srcOrd="3" destOrd="0" presId="urn:microsoft.com/office/officeart/2005/8/layout/hChevron3"/>
    <dgm:cxn modelId="{4D3535E6-98DD-4AB5-8DC9-7AAF218833CA}" type="presParOf" srcId="{9E21D83D-B8A1-40A4-8CB4-3FF9E5CACDC3}" destId="{8DF809CD-6B46-48F5-96F6-CE1D20117254}" srcOrd="4" destOrd="0" presId="urn:microsoft.com/office/officeart/2005/8/layout/hChevron3"/>
    <dgm:cxn modelId="{726F05F3-BEE4-4C1A-9A63-D9295710426F}" type="presParOf" srcId="{9E21D83D-B8A1-40A4-8CB4-3FF9E5CACDC3}" destId="{5938882A-0ACA-4AB8-A098-CB85C8127163}" srcOrd="5" destOrd="0" presId="urn:microsoft.com/office/officeart/2005/8/layout/hChevron3"/>
    <dgm:cxn modelId="{3D79D86C-6120-4F11-82A8-6B9DE765D97D}" type="presParOf" srcId="{9E21D83D-B8A1-40A4-8CB4-3FF9E5CACDC3}" destId="{D7B5C8F8-88D0-4E64-9C1E-ABEAEF749977}" srcOrd="6" destOrd="0" presId="urn:microsoft.com/office/officeart/2005/8/layout/hChevron3"/>
    <dgm:cxn modelId="{6256BCEE-BDB6-4A0A-B409-9E7D9EEC4F5C}" type="presParOf" srcId="{9E21D83D-B8A1-40A4-8CB4-3FF9E5CACDC3}" destId="{E6353EBA-C8F2-4A67-B7E5-EA7C4BEC4C0A}" srcOrd="7" destOrd="0" presId="urn:microsoft.com/office/officeart/2005/8/layout/hChevron3"/>
    <dgm:cxn modelId="{B94F3EB8-D550-4AFA-BD84-565121673177}" type="presParOf" srcId="{9E21D83D-B8A1-40A4-8CB4-3FF9E5CACDC3}" destId="{650C9645-7D6F-4B90-A7F8-DE0CF8AEF01E}" srcOrd="8" destOrd="0" presId="urn:microsoft.com/office/officeart/2005/8/layout/hChevron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A44B14C-E0E6-4FDC-BD4D-4E4BDB7B26EA}" type="doc">
      <dgm:prSet loTypeId="urn:microsoft.com/office/officeart/2005/8/layout/hChevron3" loCatId="process" qsTypeId="urn:microsoft.com/office/officeart/2005/8/quickstyle/simple1" qsCatId="simple" csTypeId="urn:microsoft.com/office/officeart/2005/8/colors/accent1_2" csCatId="accent1" phldr="1"/>
      <dgm:spPr/>
    </dgm:pt>
    <dgm:pt modelId="{465BAC53-27FC-4640-85FE-AECEAC4B4DF8}">
      <dgm:prSet phldrT="[Text]" custT="1"/>
      <dgm:spPr>
        <a:xfrm>
          <a:off x="1021" y="1323800"/>
          <a:ext cx="1991599" cy="796639"/>
        </a:xfrm>
        <a:prstGeom prst="homePlat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sz="1000" dirty="0">
              <a:solidFill>
                <a:sysClr val="window" lastClr="FFFFFF"/>
              </a:solidFill>
              <a:latin typeface="Calibri" panose="020F0502020204030204"/>
              <a:ea typeface="+mn-ea"/>
              <a:cs typeface="+mn-cs"/>
            </a:rPr>
            <a:t> Little interest or no evidence of working for justice</a:t>
          </a:r>
        </a:p>
      </dgm:t>
    </dgm:pt>
    <dgm:pt modelId="{DB6476D7-AB66-4D11-AA01-53FE58EA7A2D}" type="parTrans" cxnId="{D68C4E1C-41A1-4211-8E39-A63D278E94F0}">
      <dgm:prSet/>
      <dgm:spPr/>
      <dgm:t>
        <a:bodyPr/>
        <a:lstStyle/>
        <a:p>
          <a:endParaRPr lang="en-AU"/>
        </a:p>
      </dgm:t>
    </dgm:pt>
    <dgm:pt modelId="{E0BCB6C9-580F-4B50-8C91-83B9F2DE3304}" type="sibTrans" cxnId="{D68C4E1C-41A1-4211-8E39-A63D278E94F0}">
      <dgm:prSet/>
      <dgm:spPr/>
      <dgm:t>
        <a:bodyPr/>
        <a:lstStyle/>
        <a:p>
          <a:endParaRPr lang="en-AU"/>
        </a:p>
      </dgm:t>
    </dgm:pt>
    <dgm:pt modelId="{F561A2F5-114C-4CBA-ACE7-DFABDC944BC0}">
      <dgm:prSet phldrT="[Text]"/>
      <dgm:spPr>
        <a:xfrm>
          <a:off x="1594300"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Awareness of injustice and  some  desire to address these injustices</a:t>
          </a:r>
        </a:p>
      </dgm:t>
    </dgm:pt>
    <dgm:pt modelId="{B77801C5-0936-4450-B7BA-ED7547D481F0}" type="parTrans" cxnId="{E1B0B720-EA86-42A0-99CC-3A8FAF5A6F9B}">
      <dgm:prSet/>
      <dgm:spPr/>
      <dgm:t>
        <a:bodyPr/>
        <a:lstStyle/>
        <a:p>
          <a:endParaRPr lang="en-AU"/>
        </a:p>
      </dgm:t>
    </dgm:pt>
    <dgm:pt modelId="{ABE9516B-69DE-46DC-8E98-63BBFD569273}" type="sibTrans" cxnId="{E1B0B720-EA86-42A0-99CC-3A8FAF5A6F9B}">
      <dgm:prSet/>
      <dgm:spPr/>
      <dgm:t>
        <a:bodyPr/>
        <a:lstStyle/>
        <a:p>
          <a:endParaRPr lang="en-AU"/>
        </a:p>
      </dgm:t>
    </dgm:pt>
    <dgm:pt modelId="{C21F8F93-6663-423B-9F3B-FB222FF05EE1}">
      <dgm:prSet phldrT="[Text]"/>
      <dgm:spPr>
        <a:xfrm>
          <a:off x="6374139"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dirty="0">
              <a:solidFill>
                <a:sysClr val="window" lastClr="FFFFFF"/>
              </a:solidFill>
              <a:latin typeface="Calibri" panose="020F0502020204030204"/>
              <a:ea typeface="+mn-ea"/>
              <a:cs typeface="+mn-cs"/>
            </a:rPr>
            <a:t>Intentionally collaborating with others to see lives transformed and injustice addressed.</a:t>
          </a:r>
        </a:p>
      </dgm:t>
    </dgm:pt>
    <dgm:pt modelId="{202A343D-4E42-4B5C-BF3F-D0BC02DF9D44}" type="parTrans" cxnId="{66883B7A-7F3C-4F52-8D10-8A07AA10AAC4}">
      <dgm:prSet/>
      <dgm:spPr/>
      <dgm:t>
        <a:bodyPr/>
        <a:lstStyle/>
        <a:p>
          <a:endParaRPr lang="en-AU"/>
        </a:p>
      </dgm:t>
    </dgm:pt>
    <dgm:pt modelId="{BA2C5E30-E4C1-404C-B57F-1F504F999AD4}" type="sibTrans" cxnId="{66883B7A-7F3C-4F52-8D10-8A07AA10AAC4}">
      <dgm:prSet/>
      <dgm:spPr/>
      <dgm:t>
        <a:bodyPr/>
        <a:lstStyle/>
        <a:p>
          <a:endParaRPr lang="en-AU"/>
        </a:p>
      </dgm:t>
    </dgm:pt>
    <dgm:pt modelId="{273EE82D-2654-4357-A414-47F8FAB7BD04}">
      <dgm:prSet phldrT="[Text]"/>
      <dgm:spPr>
        <a:xfrm>
          <a:off x="3187580"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a:solidFill>
                <a:sysClr val="window" lastClr="FFFFFF"/>
              </a:solidFill>
              <a:latin typeface="Calibri" panose="020F0502020204030204"/>
              <a:ea typeface="+mn-ea"/>
              <a:cs typeface="+mn-cs"/>
            </a:rPr>
            <a:t>Deliberate conversations and some planning by a few members to work for justice</a:t>
          </a:r>
        </a:p>
      </dgm:t>
    </dgm:pt>
    <dgm:pt modelId="{52519BD8-2AB4-478D-9ECD-BF2D54BBCD2F}" type="parTrans" cxnId="{F4979E31-6DD9-4CF1-8DDE-13D6DAE14380}">
      <dgm:prSet/>
      <dgm:spPr/>
      <dgm:t>
        <a:bodyPr/>
        <a:lstStyle/>
        <a:p>
          <a:endParaRPr lang="en-AU"/>
        </a:p>
      </dgm:t>
    </dgm:pt>
    <dgm:pt modelId="{FF85780D-F1A5-49CC-AEE4-A93F1FCEC3ED}" type="sibTrans" cxnId="{F4979E31-6DD9-4CF1-8DDE-13D6DAE14380}">
      <dgm:prSet/>
      <dgm:spPr/>
      <dgm:t>
        <a:bodyPr/>
        <a:lstStyle/>
        <a:p>
          <a:endParaRPr lang="en-AU"/>
        </a:p>
      </dgm:t>
    </dgm:pt>
    <dgm:pt modelId="{5FB708B0-BA6C-4E94-84E8-DEE340047F7C}">
      <dgm:prSet phldrT="[Text]"/>
      <dgm:spPr>
        <a:xfrm>
          <a:off x="4780859" y="1323800"/>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AU">
              <a:solidFill>
                <a:sysClr val="window" lastClr="FFFFFF"/>
              </a:solidFill>
              <a:latin typeface="Calibri" panose="020F0502020204030204"/>
              <a:ea typeface="+mn-ea"/>
              <a:cs typeface="+mn-cs"/>
            </a:rPr>
            <a:t>Growing numbers  of people engaged in advocacy and looking to work for justice with others.</a:t>
          </a:r>
        </a:p>
      </dgm:t>
    </dgm:pt>
    <dgm:pt modelId="{06FE0477-9373-405B-A3CD-2307C21B3C6D}" type="parTrans" cxnId="{515DBA30-141D-4CCC-8A5D-980074717DA8}">
      <dgm:prSet/>
      <dgm:spPr/>
      <dgm:t>
        <a:bodyPr/>
        <a:lstStyle/>
        <a:p>
          <a:endParaRPr lang="en-AU"/>
        </a:p>
      </dgm:t>
    </dgm:pt>
    <dgm:pt modelId="{88B586FE-9BB0-41ED-847A-7902C451E4C1}" type="sibTrans" cxnId="{515DBA30-141D-4CCC-8A5D-980074717DA8}">
      <dgm:prSet/>
      <dgm:spPr/>
      <dgm:t>
        <a:bodyPr/>
        <a:lstStyle/>
        <a:p>
          <a:endParaRPr lang="en-AU"/>
        </a:p>
      </dgm:t>
    </dgm:pt>
    <dgm:pt modelId="{9E21D83D-B8A1-40A4-8CB4-3FF9E5CACDC3}" type="pres">
      <dgm:prSet presAssocID="{3A44B14C-E0E6-4FDC-BD4D-4E4BDB7B26EA}" presName="Name0" presStyleCnt="0">
        <dgm:presLayoutVars>
          <dgm:dir/>
          <dgm:resizeHandles val="exact"/>
        </dgm:presLayoutVars>
      </dgm:prSet>
      <dgm:spPr/>
    </dgm:pt>
    <dgm:pt modelId="{B2D25ABC-EE9D-45FE-A781-2F0CE2717420}" type="pres">
      <dgm:prSet presAssocID="{465BAC53-27FC-4640-85FE-AECEAC4B4DF8}" presName="parTxOnly" presStyleLbl="node1" presStyleIdx="0" presStyleCnt="5">
        <dgm:presLayoutVars>
          <dgm:bulletEnabled val="1"/>
        </dgm:presLayoutVars>
      </dgm:prSet>
      <dgm:spPr/>
    </dgm:pt>
    <dgm:pt modelId="{DE6C46DE-A0A7-4DC5-B145-B61848968F8B}" type="pres">
      <dgm:prSet presAssocID="{E0BCB6C9-580F-4B50-8C91-83B9F2DE3304}" presName="parSpace" presStyleCnt="0"/>
      <dgm:spPr/>
    </dgm:pt>
    <dgm:pt modelId="{C3A62ADC-CAAA-4C1D-BE96-AD8F80F9E390}" type="pres">
      <dgm:prSet presAssocID="{F561A2F5-114C-4CBA-ACE7-DFABDC944BC0}" presName="parTxOnly" presStyleLbl="node1" presStyleIdx="1" presStyleCnt="5">
        <dgm:presLayoutVars>
          <dgm:bulletEnabled val="1"/>
        </dgm:presLayoutVars>
      </dgm:prSet>
      <dgm:spPr/>
    </dgm:pt>
    <dgm:pt modelId="{71AEC542-7ED6-4747-B09E-20766FF3DE84}" type="pres">
      <dgm:prSet presAssocID="{ABE9516B-69DE-46DC-8E98-63BBFD569273}" presName="parSpace" presStyleCnt="0"/>
      <dgm:spPr/>
    </dgm:pt>
    <dgm:pt modelId="{8DF809CD-6B46-48F5-96F6-CE1D20117254}" type="pres">
      <dgm:prSet presAssocID="{273EE82D-2654-4357-A414-47F8FAB7BD04}" presName="parTxOnly" presStyleLbl="node1" presStyleIdx="2" presStyleCnt="5">
        <dgm:presLayoutVars>
          <dgm:bulletEnabled val="1"/>
        </dgm:presLayoutVars>
      </dgm:prSet>
      <dgm:spPr/>
    </dgm:pt>
    <dgm:pt modelId="{5938882A-0ACA-4AB8-A098-CB85C8127163}" type="pres">
      <dgm:prSet presAssocID="{FF85780D-F1A5-49CC-AEE4-A93F1FCEC3ED}" presName="parSpace" presStyleCnt="0"/>
      <dgm:spPr/>
    </dgm:pt>
    <dgm:pt modelId="{D7B5C8F8-88D0-4E64-9C1E-ABEAEF749977}" type="pres">
      <dgm:prSet presAssocID="{5FB708B0-BA6C-4E94-84E8-DEE340047F7C}" presName="parTxOnly" presStyleLbl="node1" presStyleIdx="3" presStyleCnt="5">
        <dgm:presLayoutVars>
          <dgm:bulletEnabled val="1"/>
        </dgm:presLayoutVars>
      </dgm:prSet>
      <dgm:spPr/>
    </dgm:pt>
    <dgm:pt modelId="{E6353EBA-C8F2-4A67-B7E5-EA7C4BEC4C0A}" type="pres">
      <dgm:prSet presAssocID="{88B586FE-9BB0-41ED-847A-7902C451E4C1}" presName="parSpace" presStyleCnt="0"/>
      <dgm:spPr/>
    </dgm:pt>
    <dgm:pt modelId="{650C9645-7D6F-4B90-A7F8-DE0CF8AEF01E}" type="pres">
      <dgm:prSet presAssocID="{C21F8F93-6663-423B-9F3B-FB222FF05EE1}" presName="parTxOnly" presStyleLbl="node1" presStyleIdx="4" presStyleCnt="5">
        <dgm:presLayoutVars>
          <dgm:bulletEnabled val="1"/>
        </dgm:presLayoutVars>
      </dgm:prSet>
      <dgm:spPr/>
    </dgm:pt>
  </dgm:ptLst>
  <dgm:cxnLst>
    <dgm:cxn modelId="{7792AA13-B7FE-4EE0-BBCA-3B9856112BD9}" type="presOf" srcId="{465BAC53-27FC-4640-85FE-AECEAC4B4DF8}" destId="{B2D25ABC-EE9D-45FE-A781-2F0CE2717420}" srcOrd="0" destOrd="0" presId="urn:microsoft.com/office/officeart/2005/8/layout/hChevron3"/>
    <dgm:cxn modelId="{D68C4E1C-41A1-4211-8E39-A63D278E94F0}" srcId="{3A44B14C-E0E6-4FDC-BD4D-4E4BDB7B26EA}" destId="{465BAC53-27FC-4640-85FE-AECEAC4B4DF8}" srcOrd="0" destOrd="0" parTransId="{DB6476D7-AB66-4D11-AA01-53FE58EA7A2D}" sibTransId="{E0BCB6C9-580F-4B50-8C91-83B9F2DE3304}"/>
    <dgm:cxn modelId="{E1B0B720-EA86-42A0-99CC-3A8FAF5A6F9B}" srcId="{3A44B14C-E0E6-4FDC-BD4D-4E4BDB7B26EA}" destId="{F561A2F5-114C-4CBA-ACE7-DFABDC944BC0}" srcOrd="1" destOrd="0" parTransId="{B77801C5-0936-4450-B7BA-ED7547D481F0}" sibTransId="{ABE9516B-69DE-46DC-8E98-63BBFD569273}"/>
    <dgm:cxn modelId="{515DBA30-141D-4CCC-8A5D-980074717DA8}" srcId="{3A44B14C-E0E6-4FDC-BD4D-4E4BDB7B26EA}" destId="{5FB708B0-BA6C-4E94-84E8-DEE340047F7C}" srcOrd="3" destOrd="0" parTransId="{06FE0477-9373-405B-A3CD-2307C21B3C6D}" sibTransId="{88B586FE-9BB0-41ED-847A-7902C451E4C1}"/>
    <dgm:cxn modelId="{F4979E31-6DD9-4CF1-8DDE-13D6DAE14380}" srcId="{3A44B14C-E0E6-4FDC-BD4D-4E4BDB7B26EA}" destId="{273EE82D-2654-4357-A414-47F8FAB7BD04}" srcOrd="2" destOrd="0" parTransId="{52519BD8-2AB4-478D-9ECD-BF2D54BBCD2F}" sibTransId="{FF85780D-F1A5-49CC-AEE4-A93F1FCEC3ED}"/>
    <dgm:cxn modelId="{3134A073-6AA1-4565-BA3B-6617C48E96BC}" type="presOf" srcId="{F561A2F5-114C-4CBA-ACE7-DFABDC944BC0}" destId="{C3A62ADC-CAAA-4C1D-BE96-AD8F80F9E390}" srcOrd="0" destOrd="0" presId="urn:microsoft.com/office/officeart/2005/8/layout/hChevron3"/>
    <dgm:cxn modelId="{66883B7A-7F3C-4F52-8D10-8A07AA10AAC4}" srcId="{3A44B14C-E0E6-4FDC-BD4D-4E4BDB7B26EA}" destId="{C21F8F93-6663-423B-9F3B-FB222FF05EE1}" srcOrd="4" destOrd="0" parTransId="{202A343D-4E42-4B5C-BF3F-D0BC02DF9D44}" sibTransId="{BA2C5E30-E4C1-404C-B57F-1F504F999AD4}"/>
    <dgm:cxn modelId="{578B138F-7A38-465B-9879-F89C978B8C08}" type="presOf" srcId="{5FB708B0-BA6C-4E94-84E8-DEE340047F7C}" destId="{D7B5C8F8-88D0-4E64-9C1E-ABEAEF749977}" srcOrd="0" destOrd="0" presId="urn:microsoft.com/office/officeart/2005/8/layout/hChevron3"/>
    <dgm:cxn modelId="{CDF130C0-B535-4088-B2E0-552F6F61C80F}" type="presOf" srcId="{3A44B14C-E0E6-4FDC-BD4D-4E4BDB7B26EA}" destId="{9E21D83D-B8A1-40A4-8CB4-3FF9E5CACDC3}" srcOrd="0" destOrd="0" presId="urn:microsoft.com/office/officeart/2005/8/layout/hChevron3"/>
    <dgm:cxn modelId="{2700AED5-75CD-4FB6-9D6B-1D1B87454664}" type="presOf" srcId="{273EE82D-2654-4357-A414-47F8FAB7BD04}" destId="{8DF809CD-6B46-48F5-96F6-CE1D20117254}" srcOrd="0" destOrd="0" presId="urn:microsoft.com/office/officeart/2005/8/layout/hChevron3"/>
    <dgm:cxn modelId="{4D0DE9D9-D537-4419-821A-58268D685C0B}" type="presOf" srcId="{C21F8F93-6663-423B-9F3B-FB222FF05EE1}" destId="{650C9645-7D6F-4B90-A7F8-DE0CF8AEF01E}" srcOrd="0" destOrd="0" presId="urn:microsoft.com/office/officeart/2005/8/layout/hChevron3"/>
    <dgm:cxn modelId="{C3A794F8-9291-4039-8712-D217E9C9882C}" type="presParOf" srcId="{9E21D83D-B8A1-40A4-8CB4-3FF9E5CACDC3}" destId="{B2D25ABC-EE9D-45FE-A781-2F0CE2717420}" srcOrd="0" destOrd="0" presId="urn:microsoft.com/office/officeart/2005/8/layout/hChevron3"/>
    <dgm:cxn modelId="{C820042A-5652-4B1D-A36B-1AE2B925E5AE}" type="presParOf" srcId="{9E21D83D-B8A1-40A4-8CB4-3FF9E5CACDC3}" destId="{DE6C46DE-A0A7-4DC5-B145-B61848968F8B}" srcOrd="1" destOrd="0" presId="urn:microsoft.com/office/officeart/2005/8/layout/hChevron3"/>
    <dgm:cxn modelId="{BBD024B9-68D3-4FE6-AB0F-AD067BA6DEC4}" type="presParOf" srcId="{9E21D83D-B8A1-40A4-8CB4-3FF9E5CACDC3}" destId="{C3A62ADC-CAAA-4C1D-BE96-AD8F80F9E390}" srcOrd="2" destOrd="0" presId="urn:microsoft.com/office/officeart/2005/8/layout/hChevron3"/>
    <dgm:cxn modelId="{931BAB80-6FAD-4979-BCB1-EA3459D0E356}" type="presParOf" srcId="{9E21D83D-B8A1-40A4-8CB4-3FF9E5CACDC3}" destId="{71AEC542-7ED6-4747-B09E-20766FF3DE84}" srcOrd="3" destOrd="0" presId="urn:microsoft.com/office/officeart/2005/8/layout/hChevron3"/>
    <dgm:cxn modelId="{4D3535E6-98DD-4AB5-8DC9-7AAF218833CA}" type="presParOf" srcId="{9E21D83D-B8A1-40A4-8CB4-3FF9E5CACDC3}" destId="{8DF809CD-6B46-48F5-96F6-CE1D20117254}" srcOrd="4" destOrd="0" presId="urn:microsoft.com/office/officeart/2005/8/layout/hChevron3"/>
    <dgm:cxn modelId="{726F05F3-BEE4-4C1A-9A63-D9295710426F}" type="presParOf" srcId="{9E21D83D-B8A1-40A4-8CB4-3FF9E5CACDC3}" destId="{5938882A-0ACA-4AB8-A098-CB85C8127163}" srcOrd="5" destOrd="0" presId="urn:microsoft.com/office/officeart/2005/8/layout/hChevron3"/>
    <dgm:cxn modelId="{3D79D86C-6120-4F11-82A8-6B9DE765D97D}" type="presParOf" srcId="{9E21D83D-B8A1-40A4-8CB4-3FF9E5CACDC3}" destId="{D7B5C8F8-88D0-4E64-9C1E-ABEAEF749977}" srcOrd="6" destOrd="0" presId="urn:microsoft.com/office/officeart/2005/8/layout/hChevron3"/>
    <dgm:cxn modelId="{6256BCEE-BDB6-4A0A-B409-9E7D9EEC4F5C}" type="presParOf" srcId="{9E21D83D-B8A1-40A4-8CB4-3FF9E5CACDC3}" destId="{E6353EBA-C8F2-4A67-B7E5-EA7C4BEC4C0A}" srcOrd="7" destOrd="0" presId="urn:microsoft.com/office/officeart/2005/8/layout/hChevron3"/>
    <dgm:cxn modelId="{B94F3EB8-D550-4AFA-BD84-565121673177}" type="presParOf" srcId="{9E21D83D-B8A1-40A4-8CB4-3FF9E5CACDC3}" destId="{650C9645-7D6F-4B90-A7F8-DE0CF8AEF01E}" srcOrd="8"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CA6E86-5ECC-4D09-A035-A30A3C9F0F00}">
      <dsp:nvSpPr>
        <dsp:cNvPr id="0" name=""/>
        <dsp:cNvSpPr/>
      </dsp:nvSpPr>
      <dsp:spPr>
        <a:xfrm>
          <a:off x="1" y="0"/>
          <a:ext cx="1754638" cy="636626"/>
        </a:xfrm>
        <a:prstGeom prst="homePlate">
          <a:avLst/>
        </a:prstGeom>
        <a:solidFill>
          <a:schemeClr val="accent5">
            <a:lumMod val="40000"/>
            <a:lumOff val="60000"/>
            <a:alpha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1356" tIns="90678" rIns="45339" bIns="90678" numCol="1" spcCol="1270" anchor="ctr" anchorCtr="0">
          <a:noAutofit/>
        </a:bodyPr>
        <a:lstStyle/>
        <a:p>
          <a:pPr marL="0" lvl="0" indent="0" algn="ctr" defTabSz="1511300">
            <a:lnSpc>
              <a:spcPct val="90000"/>
            </a:lnSpc>
            <a:spcBef>
              <a:spcPct val="0"/>
            </a:spcBef>
            <a:spcAft>
              <a:spcPct val="35000"/>
            </a:spcAft>
            <a:buNone/>
          </a:pPr>
          <a:endParaRPr lang="en-AU" sz="3400" kern="1200" dirty="0"/>
        </a:p>
      </dsp:txBody>
      <dsp:txXfrm>
        <a:off x="1" y="0"/>
        <a:ext cx="1595482" cy="636626"/>
      </dsp:txXfrm>
    </dsp:sp>
    <dsp:sp modelId="{ADF37829-4597-4D22-9119-4D1DD1A3C791}">
      <dsp:nvSpPr>
        <dsp:cNvPr id="0" name=""/>
        <dsp:cNvSpPr/>
      </dsp:nvSpPr>
      <dsp:spPr>
        <a:xfrm>
          <a:off x="1427470" y="0"/>
          <a:ext cx="1754638" cy="636626"/>
        </a:xfrm>
        <a:prstGeom prst="chevron">
          <a:avLst/>
        </a:prstGeom>
        <a:solidFill>
          <a:schemeClr val="accent5">
            <a:lumMod val="40000"/>
            <a:lumOff val="60000"/>
            <a:alpha val="4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17" tIns="90678" rIns="45339" bIns="90678" numCol="1" spcCol="1270" anchor="ctr" anchorCtr="0">
          <a:noAutofit/>
        </a:bodyPr>
        <a:lstStyle/>
        <a:p>
          <a:pPr marL="0" lvl="0" indent="0" algn="ctr" defTabSz="1511300">
            <a:lnSpc>
              <a:spcPct val="90000"/>
            </a:lnSpc>
            <a:spcBef>
              <a:spcPct val="0"/>
            </a:spcBef>
            <a:spcAft>
              <a:spcPct val="35000"/>
            </a:spcAft>
            <a:buNone/>
          </a:pPr>
          <a:endParaRPr lang="en-AU" sz="3400" kern="1200" dirty="0"/>
        </a:p>
      </dsp:txBody>
      <dsp:txXfrm>
        <a:off x="1745783" y="0"/>
        <a:ext cx="1118012" cy="636626"/>
      </dsp:txXfrm>
    </dsp:sp>
    <dsp:sp modelId="{9F9240C0-B179-478C-8F4D-F90BC7CC0CDE}">
      <dsp:nvSpPr>
        <dsp:cNvPr id="0" name=""/>
        <dsp:cNvSpPr/>
      </dsp:nvSpPr>
      <dsp:spPr>
        <a:xfrm>
          <a:off x="2876043" y="0"/>
          <a:ext cx="1754638" cy="636626"/>
        </a:xfrm>
        <a:prstGeom prst="chevron">
          <a:avLst/>
        </a:prstGeom>
        <a:solidFill>
          <a:schemeClr val="accent5">
            <a:lumMod val="60000"/>
            <a:lumOff val="40000"/>
            <a:alpha val="66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17" tIns="90678" rIns="45339" bIns="90678" numCol="1" spcCol="1270" anchor="ctr" anchorCtr="0">
          <a:noAutofit/>
        </a:bodyPr>
        <a:lstStyle/>
        <a:p>
          <a:pPr marL="0" lvl="0" indent="0" algn="ctr" defTabSz="1511300">
            <a:lnSpc>
              <a:spcPct val="90000"/>
            </a:lnSpc>
            <a:spcBef>
              <a:spcPct val="0"/>
            </a:spcBef>
            <a:spcAft>
              <a:spcPct val="35000"/>
            </a:spcAft>
            <a:buNone/>
          </a:pPr>
          <a:endParaRPr lang="en-AU" sz="3400" kern="1200" dirty="0"/>
        </a:p>
      </dsp:txBody>
      <dsp:txXfrm>
        <a:off x="3194356" y="0"/>
        <a:ext cx="1118012" cy="636626"/>
      </dsp:txXfrm>
    </dsp:sp>
    <dsp:sp modelId="{145A5F42-6974-4941-AB32-89DF3EA17BC4}">
      <dsp:nvSpPr>
        <dsp:cNvPr id="0" name=""/>
        <dsp:cNvSpPr/>
      </dsp:nvSpPr>
      <dsp:spPr>
        <a:xfrm>
          <a:off x="4280610" y="0"/>
          <a:ext cx="1754638" cy="636626"/>
        </a:xfrm>
        <a:prstGeom prst="chevron">
          <a:avLst/>
        </a:prstGeom>
        <a:solidFill>
          <a:schemeClr val="accent5">
            <a:lumMod val="75000"/>
            <a:alpha val="84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17" tIns="90678" rIns="45339" bIns="90678" numCol="1" spcCol="1270" anchor="ctr" anchorCtr="0">
          <a:noAutofit/>
        </a:bodyPr>
        <a:lstStyle/>
        <a:p>
          <a:pPr marL="0" lvl="0" indent="0" algn="ctr" defTabSz="1511300">
            <a:lnSpc>
              <a:spcPct val="90000"/>
            </a:lnSpc>
            <a:spcBef>
              <a:spcPct val="0"/>
            </a:spcBef>
            <a:spcAft>
              <a:spcPct val="35000"/>
            </a:spcAft>
            <a:buNone/>
          </a:pPr>
          <a:endParaRPr lang="en-AU" sz="3400" kern="1200" dirty="0"/>
        </a:p>
      </dsp:txBody>
      <dsp:txXfrm>
        <a:off x="4598923" y="0"/>
        <a:ext cx="1118012" cy="636626"/>
      </dsp:txXfrm>
    </dsp:sp>
    <dsp:sp modelId="{56E6D655-8FBA-4FD4-99BB-E632534741DD}">
      <dsp:nvSpPr>
        <dsp:cNvPr id="0" name=""/>
        <dsp:cNvSpPr/>
      </dsp:nvSpPr>
      <dsp:spPr>
        <a:xfrm>
          <a:off x="5616643" y="0"/>
          <a:ext cx="1754638" cy="636626"/>
        </a:xfrm>
        <a:prstGeom prst="chevron">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17" tIns="90678" rIns="45339" bIns="90678" numCol="1" spcCol="1270" anchor="ctr" anchorCtr="0">
          <a:noAutofit/>
        </a:bodyPr>
        <a:lstStyle/>
        <a:p>
          <a:pPr marL="0" lvl="0" indent="0" algn="ctr" defTabSz="1511300">
            <a:lnSpc>
              <a:spcPct val="90000"/>
            </a:lnSpc>
            <a:spcBef>
              <a:spcPct val="0"/>
            </a:spcBef>
            <a:spcAft>
              <a:spcPct val="35000"/>
            </a:spcAft>
            <a:buNone/>
          </a:pPr>
          <a:endParaRPr lang="en-AU" sz="3400" kern="1200" dirty="0"/>
        </a:p>
      </dsp:txBody>
      <dsp:txXfrm>
        <a:off x="5934956" y="0"/>
        <a:ext cx="1118012" cy="6366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D25ABC-EE9D-45FE-A781-2F0CE2717420}">
      <dsp:nvSpPr>
        <dsp:cNvPr id="0" name=""/>
        <dsp:cNvSpPr/>
      </dsp:nvSpPr>
      <dsp:spPr>
        <a:xfrm>
          <a:off x="7287" y="569976"/>
          <a:ext cx="1987463" cy="794985"/>
        </a:xfrm>
        <a:prstGeom prst="homePlat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13335" bIns="26670" numCol="1" spcCol="1270" anchor="ctr" anchorCtr="0">
          <a:noAutofit/>
        </a:bodyPr>
        <a:lstStyle/>
        <a:p>
          <a:pPr marL="0" lvl="0" indent="0" algn="ctr" defTabSz="444500">
            <a:lnSpc>
              <a:spcPct val="90000"/>
            </a:lnSpc>
            <a:spcBef>
              <a:spcPct val="0"/>
            </a:spcBef>
            <a:spcAft>
              <a:spcPct val="35000"/>
            </a:spcAft>
            <a:buNone/>
          </a:pPr>
          <a:r>
            <a:rPr lang="en-AU" sz="1000" kern="1200" dirty="0">
              <a:solidFill>
                <a:sysClr val="window" lastClr="FFFFFF"/>
              </a:solidFill>
              <a:latin typeface="Calibri" panose="020F0502020204030204"/>
              <a:ea typeface="+mn-ea"/>
              <a:cs typeface="+mn-cs"/>
            </a:rPr>
            <a:t>Little welcome of people relationally and /or lack of provision of warm and safe space.  </a:t>
          </a:r>
        </a:p>
      </dsp:txBody>
      <dsp:txXfrm>
        <a:off x="7287" y="569976"/>
        <a:ext cx="1788717" cy="794985"/>
      </dsp:txXfrm>
    </dsp:sp>
    <dsp:sp modelId="{C3A62ADC-CAAA-4C1D-BE96-AD8F80F9E390}">
      <dsp:nvSpPr>
        <dsp:cNvPr id="0" name=""/>
        <dsp:cNvSpPr/>
      </dsp:nvSpPr>
      <dsp:spPr>
        <a:xfrm>
          <a:off x="1590989" y="569976"/>
          <a:ext cx="1987463" cy="794985"/>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marL="0" lvl="0" indent="0" algn="ctr" defTabSz="355600">
            <a:lnSpc>
              <a:spcPct val="90000"/>
            </a:lnSpc>
            <a:spcBef>
              <a:spcPct val="0"/>
            </a:spcBef>
            <a:spcAft>
              <a:spcPct val="35000"/>
            </a:spcAft>
            <a:buNone/>
          </a:pPr>
          <a:r>
            <a:rPr lang="en-AU" sz="800" kern="1200" dirty="0">
              <a:solidFill>
                <a:sysClr val="window" lastClr="FFFFFF"/>
              </a:solidFill>
              <a:latin typeface="Calibri" panose="020F0502020204030204"/>
              <a:ea typeface="+mn-ea"/>
              <a:cs typeface="+mn-cs"/>
            </a:rPr>
            <a:t>Welcome people as 'clients' or 'customers' in a warm and safe space. Transactional relationship.</a:t>
          </a:r>
        </a:p>
      </dsp:txBody>
      <dsp:txXfrm>
        <a:off x="1988482" y="569976"/>
        <a:ext cx="1192478" cy="794985"/>
      </dsp:txXfrm>
    </dsp:sp>
    <dsp:sp modelId="{8DF809CD-6B46-48F5-96F6-CE1D20117254}">
      <dsp:nvSpPr>
        <dsp:cNvPr id="0" name=""/>
        <dsp:cNvSpPr/>
      </dsp:nvSpPr>
      <dsp:spPr>
        <a:xfrm>
          <a:off x="3180960" y="569976"/>
          <a:ext cx="1987463" cy="794985"/>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marL="0" lvl="0" indent="0" algn="ctr" defTabSz="355600">
            <a:lnSpc>
              <a:spcPct val="90000"/>
            </a:lnSpc>
            <a:spcBef>
              <a:spcPct val="0"/>
            </a:spcBef>
            <a:spcAft>
              <a:spcPct val="35000"/>
            </a:spcAft>
            <a:buNone/>
          </a:pPr>
          <a:r>
            <a:rPr lang="en-AU" sz="800" kern="1200" dirty="0">
              <a:solidFill>
                <a:sysClr val="window" lastClr="FFFFFF"/>
              </a:solidFill>
              <a:latin typeface="Calibri" panose="020F0502020204030204"/>
              <a:ea typeface="+mn-ea"/>
              <a:cs typeface="+mn-cs"/>
            </a:rPr>
            <a:t>See and care for people holistically. Welcome, serve and  listen respectfully. </a:t>
          </a:r>
        </a:p>
      </dsp:txBody>
      <dsp:txXfrm>
        <a:off x="3578453" y="569976"/>
        <a:ext cx="1192478" cy="794985"/>
      </dsp:txXfrm>
    </dsp:sp>
    <dsp:sp modelId="{D7B5C8F8-88D0-4E64-9C1E-ABEAEF749977}">
      <dsp:nvSpPr>
        <dsp:cNvPr id="0" name=""/>
        <dsp:cNvSpPr/>
      </dsp:nvSpPr>
      <dsp:spPr>
        <a:xfrm>
          <a:off x="4770930" y="569976"/>
          <a:ext cx="1987463" cy="794985"/>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marL="0" lvl="0" indent="0" algn="ctr" defTabSz="355600">
            <a:lnSpc>
              <a:spcPct val="90000"/>
            </a:lnSpc>
            <a:spcBef>
              <a:spcPct val="0"/>
            </a:spcBef>
            <a:spcAft>
              <a:spcPct val="35000"/>
            </a:spcAft>
            <a:buNone/>
          </a:pPr>
          <a:r>
            <a:rPr lang="en-AU" sz="800" kern="1200" dirty="0">
              <a:solidFill>
                <a:sysClr val="window" lastClr="FFFFFF"/>
              </a:solidFill>
              <a:latin typeface="Calibri" panose="020F0502020204030204"/>
              <a:ea typeface="+mn-ea"/>
              <a:cs typeface="+mn-cs"/>
            </a:rPr>
            <a:t>Warmly welcome and actively listen to  understand. See each person as precious and made in the image of God.</a:t>
          </a:r>
        </a:p>
      </dsp:txBody>
      <dsp:txXfrm>
        <a:off x="5168423" y="569976"/>
        <a:ext cx="1192478" cy="794985"/>
      </dsp:txXfrm>
    </dsp:sp>
    <dsp:sp modelId="{650C9645-7D6F-4B90-A7F8-DE0CF8AEF01E}">
      <dsp:nvSpPr>
        <dsp:cNvPr id="0" name=""/>
        <dsp:cNvSpPr/>
      </dsp:nvSpPr>
      <dsp:spPr>
        <a:xfrm>
          <a:off x="6360901" y="569976"/>
          <a:ext cx="1987463" cy="794985"/>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21336" rIns="10668" bIns="21336" numCol="1" spcCol="1270" anchor="ctr" anchorCtr="0">
          <a:noAutofit/>
        </a:bodyPr>
        <a:lstStyle/>
        <a:p>
          <a:pPr marL="0" lvl="0" indent="0" algn="ctr" defTabSz="355600">
            <a:lnSpc>
              <a:spcPct val="90000"/>
            </a:lnSpc>
            <a:spcBef>
              <a:spcPct val="0"/>
            </a:spcBef>
            <a:spcAft>
              <a:spcPct val="35000"/>
            </a:spcAft>
            <a:buNone/>
          </a:pPr>
          <a:r>
            <a:rPr lang="en-AU" sz="800" kern="1200" dirty="0">
              <a:solidFill>
                <a:sysClr val="window" lastClr="FFFFFF"/>
              </a:solidFill>
              <a:latin typeface="Calibri" panose="020F0502020204030204"/>
              <a:ea typeface="+mn-ea"/>
              <a:cs typeface="+mn-cs"/>
            </a:rPr>
            <a:t>Intentionally build meaningful, mutually caring relationships for sustainable growth and transformation.</a:t>
          </a:r>
        </a:p>
      </dsp:txBody>
      <dsp:txXfrm>
        <a:off x="6758394" y="569976"/>
        <a:ext cx="1192478" cy="7949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D7AF3A-2B2A-423F-BDD5-ACDC7CE83E7F}">
      <dsp:nvSpPr>
        <dsp:cNvPr id="0" name=""/>
        <dsp:cNvSpPr/>
      </dsp:nvSpPr>
      <dsp:spPr>
        <a:xfrm>
          <a:off x="2201" y="447456"/>
          <a:ext cx="1959536" cy="977087"/>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en-AU" sz="800" kern="1200" dirty="0">
              <a:solidFill>
                <a:sysClr val="window" lastClr="FFFFFF"/>
              </a:solidFill>
              <a:latin typeface="Calibri" panose="020F0502020204030204"/>
              <a:ea typeface="+mn-ea"/>
              <a:cs typeface="+mn-cs"/>
            </a:rPr>
            <a:t>No activities or programs provided for spiritual or  faith exploration. No referral to other expressions.</a:t>
          </a:r>
        </a:p>
      </dsp:txBody>
      <dsp:txXfrm>
        <a:off x="490745" y="447456"/>
        <a:ext cx="982449" cy="977087"/>
      </dsp:txXfrm>
    </dsp:sp>
    <dsp:sp modelId="{E4AE5AB3-1B6E-4AC8-8479-5A3753FCA988}">
      <dsp:nvSpPr>
        <dsp:cNvPr id="0" name=""/>
        <dsp:cNvSpPr/>
      </dsp:nvSpPr>
      <dsp:spPr>
        <a:xfrm>
          <a:off x="1765784" y="447456"/>
          <a:ext cx="1959536" cy="977087"/>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en-AU" sz="800" kern="1200" dirty="0">
              <a:solidFill>
                <a:sysClr val="window" lastClr="FFFFFF"/>
              </a:solidFill>
              <a:latin typeface="Calibri" panose="020F0502020204030204"/>
              <a:ea typeface="+mn-ea"/>
              <a:cs typeface="+mn-cs"/>
            </a:rPr>
            <a:t>Space and occasional opportunities provided for prayer and programs with some spiritual input( e.g. PLP) – warm referrals when appropriate.</a:t>
          </a:r>
        </a:p>
      </dsp:txBody>
      <dsp:txXfrm>
        <a:off x="2254328" y="447456"/>
        <a:ext cx="982449" cy="977087"/>
      </dsp:txXfrm>
    </dsp:sp>
    <dsp:sp modelId="{B0ECDCA1-25E4-42A0-8D38-E08EFBE0125F}">
      <dsp:nvSpPr>
        <dsp:cNvPr id="0" name=""/>
        <dsp:cNvSpPr/>
      </dsp:nvSpPr>
      <dsp:spPr>
        <a:xfrm>
          <a:off x="3529366" y="447456"/>
          <a:ext cx="1959536" cy="977087"/>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en-AU" sz="800" kern="1200" dirty="0">
              <a:solidFill>
                <a:sysClr val="window" lastClr="FFFFFF"/>
              </a:solidFill>
              <a:latin typeface="Calibri" panose="020F0502020204030204"/>
              <a:ea typeface="+mn-ea"/>
              <a:cs typeface="+mn-cs"/>
            </a:rPr>
            <a:t>Regular opportunities provided to explore Christian faith and spiritual questions (e.g. Alpha and small groups)</a:t>
          </a:r>
        </a:p>
      </dsp:txBody>
      <dsp:txXfrm>
        <a:off x="4017910" y="447456"/>
        <a:ext cx="982449" cy="977087"/>
      </dsp:txXfrm>
    </dsp:sp>
    <dsp:sp modelId="{005156AF-1CD1-4170-8B6E-41D83CD94913}">
      <dsp:nvSpPr>
        <dsp:cNvPr id="0" name=""/>
        <dsp:cNvSpPr/>
      </dsp:nvSpPr>
      <dsp:spPr>
        <a:xfrm>
          <a:off x="5292949" y="477970"/>
          <a:ext cx="1959536" cy="91605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en-AU" sz="800" kern="1200" dirty="0">
              <a:solidFill>
                <a:sysClr val="window" lastClr="FFFFFF"/>
              </a:solidFill>
              <a:latin typeface="Calibri" panose="020F0502020204030204"/>
              <a:ea typeface="+mn-ea"/>
              <a:cs typeface="+mn-cs"/>
            </a:rPr>
            <a:t>Regular opportunities and encouragement to explore Christian faith, spiritual questions and engage in holistic mission</a:t>
          </a:r>
        </a:p>
      </dsp:txBody>
      <dsp:txXfrm>
        <a:off x="5750979" y="477970"/>
        <a:ext cx="1043477" cy="916059"/>
      </dsp:txXfrm>
    </dsp:sp>
    <dsp:sp modelId="{FE476A8C-4435-494B-8D03-2115B6585343}">
      <dsp:nvSpPr>
        <dsp:cNvPr id="0" name=""/>
        <dsp:cNvSpPr/>
      </dsp:nvSpPr>
      <dsp:spPr>
        <a:xfrm>
          <a:off x="7056532" y="464206"/>
          <a:ext cx="1959536" cy="943587"/>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en-AU" sz="800" kern="1200" dirty="0">
              <a:solidFill>
                <a:sysClr val="window" lastClr="FFFFFF"/>
              </a:solidFill>
              <a:latin typeface="Calibri" panose="020F0502020204030204"/>
              <a:ea typeface="+mn-ea"/>
              <a:cs typeface="+mn-cs"/>
            </a:rPr>
            <a:t>The community is intentionally engaged in holistic mission - prayer, evangelism, service and discipleship  - able to tell stories of transformation</a:t>
          </a:r>
        </a:p>
      </dsp:txBody>
      <dsp:txXfrm>
        <a:off x="7528326" y="464206"/>
        <a:ext cx="1015949" cy="9435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D25ABC-EE9D-45FE-A781-2F0CE2717420}">
      <dsp:nvSpPr>
        <dsp:cNvPr id="0" name=""/>
        <dsp:cNvSpPr/>
      </dsp:nvSpPr>
      <dsp:spPr>
        <a:xfrm>
          <a:off x="1021" y="1354258"/>
          <a:ext cx="1991599" cy="796639"/>
        </a:xfrm>
        <a:prstGeom prst="homePlat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13335" bIns="26670" numCol="1" spcCol="1270" anchor="ctr" anchorCtr="0">
          <a:noAutofit/>
        </a:bodyPr>
        <a:lstStyle/>
        <a:p>
          <a:pPr marL="0" lvl="0" indent="0" algn="ctr" defTabSz="444500">
            <a:lnSpc>
              <a:spcPct val="90000"/>
            </a:lnSpc>
            <a:spcBef>
              <a:spcPct val="0"/>
            </a:spcBef>
            <a:spcAft>
              <a:spcPct val="35000"/>
            </a:spcAft>
            <a:buNone/>
          </a:pPr>
          <a:r>
            <a:rPr lang="en-AU" sz="1000" kern="1200" dirty="0">
              <a:solidFill>
                <a:sysClr val="window" lastClr="FFFFFF"/>
              </a:solidFill>
              <a:latin typeface="Calibri" panose="020F0502020204030204"/>
              <a:ea typeface="+mn-ea"/>
              <a:cs typeface="+mn-cs"/>
            </a:rPr>
            <a:t> Engage with people with little understanding of their community or context.</a:t>
          </a:r>
        </a:p>
      </dsp:txBody>
      <dsp:txXfrm>
        <a:off x="1021" y="1354258"/>
        <a:ext cx="1792439" cy="796639"/>
      </dsp:txXfrm>
    </dsp:sp>
    <dsp:sp modelId="{C3A62ADC-CAAA-4C1D-BE96-AD8F80F9E390}">
      <dsp:nvSpPr>
        <dsp:cNvPr id="0" name=""/>
        <dsp:cNvSpPr/>
      </dsp:nvSpPr>
      <dsp:spPr>
        <a:xfrm>
          <a:off x="1594300" y="1354258"/>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AU" sz="1000" kern="1200" dirty="0">
              <a:solidFill>
                <a:sysClr val="window" lastClr="FFFFFF"/>
              </a:solidFill>
              <a:latin typeface="Calibri" panose="020F0502020204030204"/>
              <a:ea typeface="+mn-ea"/>
              <a:cs typeface="+mn-cs"/>
            </a:rPr>
            <a:t>See the local community as a community to be fixed by the provision of services.</a:t>
          </a:r>
        </a:p>
      </dsp:txBody>
      <dsp:txXfrm>
        <a:off x="1992620" y="1354258"/>
        <a:ext cx="1194960" cy="796639"/>
      </dsp:txXfrm>
    </dsp:sp>
    <dsp:sp modelId="{8DF809CD-6B46-48F5-96F6-CE1D20117254}">
      <dsp:nvSpPr>
        <dsp:cNvPr id="0" name=""/>
        <dsp:cNvSpPr/>
      </dsp:nvSpPr>
      <dsp:spPr>
        <a:xfrm>
          <a:off x="3187580" y="1354258"/>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marL="0" lvl="0" indent="0" algn="ctr" defTabSz="400050">
            <a:lnSpc>
              <a:spcPct val="90000"/>
            </a:lnSpc>
            <a:spcBef>
              <a:spcPct val="0"/>
            </a:spcBef>
            <a:spcAft>
              <a:spcPct val="35000"/>
            </a:spcAft>
            <a:buNone/>
          </a:pPr>
          <a:r>
            <a:rPr lang="en-AU" sz="900" kern="1200" dirty="0">
              <a:solidFill>
                <a:sysClr val="window" lastClr="FFFFFF"/>
              </a:solidFill>
              <a:latin typeface="Calibri" panose="020F0502020204030204"/>
              <a:ea typeface="+mn-ea"/>
              <a:cs typeface="+mn-cs"/>
            </a:rPr>
            <a:t>See the Salvos as part of the resources of the  local community - with a desire to partner with others in building community.</a:t>
          </a:r>
        </a:p>
      </dsp:txBody>
      <dsp:txXfrm>
        <a:off x="3585900" y="1354258"/>
        <a:ext cx="1194960" cy="796639"/>
      </dsp:txXfrm>
    </dsp:sp>
    <dsp:sp modelId="{D7B5C8F8-88D0-4E64-9C1E-ABEAEF749977}">
      <dsp:nvSpPr>
        <dsp:cNvPr id="0" name=""/>
        <dsp:cNvSpPr/>
      </dsp:nvSpPr>
      <dsp:spPr>
        <a:xfrm>
          <a:off x="4780859" y="1354258"/>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marL="0" lvl="0" indent="0" algn="ctr" defTabSz="400050">
            <a:lnSpc>
              <a:spcPct val="90000"/>
            </a:lnSpc>
            <a:spcBef>
              <a:spcPct val="0"/>
            </a:spcBef>
            <a:spcAft>
              <a:spcPct val="35000"/>
            </a:spcAft>
            <a:buNone/>
          </a:pPr>
          <a:r>
            <a:rPr lang="en-AU" sz="900" kern="1200" dirty="0">
              <a:solidFill>
                <a:sysClr val="window" lastClr="FFFFFF"/>
              </a:solidFill>
              <a:latin typeface="Calibri" panose="020F0502020204030204"/>
              <a:ea typeface="+mn-ea"/>
              <a:cs typeface="+mn-cs"/>
            </a:rPr>
            <a:t>Actively engage, serve and listen to the many and diverse voices in the  community. Actively engaging with others.</a:t>
          </a:r>
        </a:p>
      </dsp:txBody>
      <dsp:txXfrm>
        <a:off x="5179179" y="1354258"/>
        <a:ext cx="1194960" cy="796639"/>
      </dsp:txXfrm>
    </dsp:sp>
    <dsp:sp modelId="{650C9645-7D6F-4B90-A7F8-DE0CF8AEF01E}">
      <dsp:nvSpPr>
        <dsp:cNvPr id="0" name=""/>
        <dsp:cNvSpPr/>
      </dsp:nvSpPr>
      <dsp:spPr>
        <a:xfrm>
          <a:off x="6374139" y="1354258"/>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005" tIns="24003" rIns="12002" bIns="24003" numCol="1" spcCol="1270" anchor="ctr" anchorCtr="0">
          <a:noAutofit/>
        </a:bodyPr>
        <a:lstStyle/>
        <a:p>
          <a:pPr marL="0" lvl="0" indent="0" algn="ctr" defTabSz="400050">
            <a:lnSpc>
              <a:spcPct val="90000"/>
            </a:lnSpc>
            <a:spcBef>
              <a:spcPct val="0"/>
            </a:spcBef>
            <a:spcAft>
              <a:spcPct val="35000"/>
            </a:spcAft>
            <a:buNone/>
          </a:pPr>
          <a:r>
            <a:rPr lang="en-AU" sz="900" kern="1200" dirty="0">
              <a:solidFill>
                <a:sysClr val="window" lastClr="FFFFFF"/>
              </a:solidFill>
              <a:latin typeface="Calibri" panose="020F0502020204030204"/>
              <a:ea typeface="+mn-ea"/>
              <a:cs typeface="+mn-cs"/>
            </a:rPr>
            <a:t>Intentionally invest in relationships and building healthy communities for mutual growth and transformation.</a:t>
          </a:r>
        </a:p>
      </dsp:txBody>
      <dsp:txXfrm>
        <a:off x="6772459" y="1354258"/>
        <a:ext cx="1194960" cy="7966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D25ABC-EE9D-45FE-A781-2F0CE2717420}">
      <dsp:nvSpPr>
        <dsp:cNvPr id="0" name=""/>
        <dsp:cNvSpPr/>
      </dsp:nvSpPr>
      <dsp:spPr>
        <a:xfrm>
          <a:off x="1021" y="1326429"/>
          <a:ext cx="1991599" cy="796639"/>
        </a:xfrm>
        <a:prstGeom prst="homePlat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13335" bIns="26670" numCol="1" spcCol="1270" anchor="ctr" anchorCtr="0">
          <a:noAutofit/>
        </a:bodyPr>
        <a:lstStyle/>
        <a:p>
          <a:pPr marL="0" lvl="0" indent="0" algn="ctr" defTabSz="444500">
            <a:lnSpc>
              <a:spcPct val="90000"/>
            </a:lnSpc>
            <a:spcBef>
              <a:spcPct val="0"/>
            </a:spcBef>
            <a:spcAft>
              <a:spcPct val="35000"/>
            </a:spcAft>
            <a:buNone/>
          </a:pPr>
          <a:r>
            <a:rPr lang="en-AU" sz="1000" kern="1200" dirty="0">
              <a:solidFill>
                <a:sysClr val="window" lastClr="FFFFFF"/>
              </a:solidFill>
              <a:latin typeface="Calibri" panose="020F0502020204030204"/>
              <a:ea typeface="+mn-ea"/>
              <a:cs typeface="+mn-cs"/>
            </a:rPr>
            <a:t> Little interest or no evidence of working for justice</a:t>
          </a:r>
        </a:p>
      </dsp:txBody>
      <dsp:txXfrm>
        <a:off x="1021" y="1326429"/>
        <a:ext cx="1792439" cy="796639"/>
      </dsp:txXfrm>
    </dsp:sp>
    <dsp:sp modelId="{C3A62ADC-CAAA-4C1D-BE96-AD8F80F9E390}">
      <dsp:nvSpPr>
        <dsp:cNvPr id="0" name=""/>
        <dsp:cNvSpPr/>
      </dsp:nvSpPr>
      <dsp:spPr>
        <a:xfrm>
          <a:off x="1594300" y="1326429"/>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AU" sz="1000" kern="1200" dirty="0">
              <a:solidFill>
                <a:sysClr val="window" lastClr="FFFFFF"/>
              </a:solidFill>
              <a:latin typeface="Calibri" panose="020F0502020204030204"/>
              <a:ea typeface="+mn-ea"/>
              <a:cs typeface="+mn-cs"/>
            </a:rPr>
            <a:t>Awareness of injustice and  some  desire to address these injustices</a:t>
          </a:r>
        </a:p>
      </dsp:txBody>
      <dsp:txXfrm>
        <a:off x="1992620" y="1326429"/>
        <a:ext cx="1194960" cy="796639"/>
      </dsp:txXfrm>
    </dsp:sp>
    <dsp:sp modelId="{8DF809CD-6B46-48F5-96F6-CE1D20117254}">
      <dsp:nvSpPr>
        <dsp:cNvPr id="0" name=""/>
        <dsp:cNvSpPr/>
      </dsp:nvSpPr>
      <dsp:spPr>
        <a:xfrm>
          <a:off x="3187580" y="1326429"/>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AU" sz="1000" kern="1200">
              <a:solidFill>
                <a:sysClr val="window" lastClr="FFFFFF"/>
              </a:solidFill>
              <a:latin typeface="Calibri" panose="020F0502020204030204"/>
              <a:ea typeface="+mn-ea"/>
              <a:cs typeface="+mn-cs"/>
            </a:rPr>
            <a:t>Deliberate conversations and some planning by a few members to work for justice</a:t>
          </a:r>
        </a:p>
      </dsp:txBody>
      <dsp:txXfrm>
        <a:off x="3585900" y="1326429"/>
        <a:ext cx="1194960" cy="796639"/>
      </dsp:txXfrm>
    </dsp:sp>
    <dsp:sp modelId="{D7B5C8F8-88D0-4E64-9C1E-ABEAEF749977}">
      <dsp:nvSpPr>
        <dsp:cNvPr id="0" name=""/>
        <dsp:cNvSpPr/>
      </dsp:nvSpPr>
      <dsp:spPr>
        <a:xfrm>
          <a:off x="4780859" y="1326429"/>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AU" sz="1000" kern="1200">
              <a:solidFill>
                <a:sysClr val="window" lastClr="FFFFFF"/>
              </a:solidFill>
              <a:latin typeface="Calibri" panose="020F0502020204030204"/>
              <a:ea typeface="+mn-ea"/>
              <a:cs typeface="+mn-cs"/>
            </a:rPr>
            <a:t>Growing numbers  of people engaged in advocacy and looking to work for justice with others.</a:t>
          </a:r>
        </a:p>
      </dsp:txBody>
      <dsp:txXfrm>
        <a:off x="5179179" y="1326429"/>
        <a:ext cx="1194960" cy="796639"/>
      </dsp:txXfrm>
    </dsp:sp>
    <dsp:sp modelId="{650C9645-7D6F-4B90-A7F8-DE0CF8AEF01E}">
      <dsp:nvSpPr>
        <dsp:cNvPr id="0" name=""/>
        <dsp:cNvSpPr/>
      </dsp:nvSpPr>
      <dsp:spPr>
        <a:xfrm>
          <a:off x="6374139" y="1326429"/>
          <a:ext cx="1991599" cy="796639"/>
        </a:xfrm>
        <a:prstGeom prst="chevron">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AU" sz="1000" kern="1200" dirty="0">
              <a:solidFill>
                <a:sysClr val="window" lastClr="FFFFFF"/>
              </a:solidFill>
              <a:latin typeface="Calibri" panose="020F0502020204030204"/>
              <a:ea typeface="+mn-ea"/>
              <a:cs typeface="+mn-cs"/>
            </a:rPr>
            <a:t>Intentionally collaborating with others to see lives transformed and injustice addressed.</a:t>
          </a:r>
        </a:p>
      </dsp:txBody>
      <dsp:txXfrm>
        <a:off x="6772459" y="1326429"/>
        <a:ext cx="1194960" cy="796639"/>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7739" cy="471054"/>
          </a:xfrm>
          <a:prstGeom prst="rect">
            <a:avLst/>
          </a:prstGeom>
        </p:spPr>
        <p:txBody>
          <a:bodyPr vert="horz" lIns="92464" tIns="46232" rIns="92464" bIns="46232" rtlCol="0"/>
          <a:lstStyle>
            <a:lvl1pPr algn="l">
              <a:defRPr sz="1200"/>
            </a:lvl1pPr>
          </a:lstStyle>
          <a:p>
            <a:endParaRPr lang="en-US" dirty="0"/>
          </a:p>
        </p:txBody>
      </p:sp>
      <p:sp>
        <p:nvSpPr>
          <p:cNvPr id="3" name="Date Placeholder 2"/>
          <p:cNvSpPr>
            <a:spLocks noGrp="1"/>
          </p:cNvSpPr>
          <p:nvPr>
            <p:ph type="dt" idx="1"/>
          </p:nvPr>
        </p:nvSpPr>
        <p:spPr>
          <a:xfrm>
            <a:off x="4023093" y="1"/>
            <a:ext cx="3077739" cy="471054"/>
          </a:xfrm>
          <a:prstGeom prst="rect">
            <a:avLst/>
          </a:prstGeom>
        </p:spPr>
        <p:txBody>
          <a:bodyPr vert="horz" lIns="92464" tIns="46232" rIns="92464" bIns="46232" rtlCol="0"/>
          <a:lstStyle>
            <a:lvl1pPr algn="r">
              <a:defRPr sz="1200"/>
            </a:lvl1pPr>
          </a:lstStyle>
          <a:p>
            <a:fld id="{ACF0CD4A-705A-914B-9ED8-B46FCC2F5D3E}" type="datetimeFigureOut">
              <a:rPr lang="en-US" smtClean="0"/>
              <a:pPr/>
              <a:t>9/7/2021</a:t>
            </a:fld>
            <a:endParaRPr lang="en-US" dirty="0"/>
          </a:p>
        </p:txBody>
      </p:sp>
      <p:sp>
        <p:nvSpPr>
          <p:cNvPr id="4" name="Slide Image Placeholder 3"/>
          <p:cNvSpPr>
            <a:spLocks noGrp="1" noRot="1" noChangeAspect="1"/>
          </p:cNvSpPr>
          <p:nvPr>
            <p:ph type="sldImg" idx="2"/>
          </p:nvPr>
        </p:nvSpPr>
        <p:spPr>
          <a:xfrm>
            <a:off x="736600" y="1174750"/>
            <a:ext cx="5629275" cy="3167063"/>
          </a:xfrm>
          <a:prstGeom prst="rect">
            <a:avLst/>
          </a:prstGeom>
          <a:noFill/>
          <a:ln w="12700">
            <a:solidFill>
              <a:prstClr val="black"/>
            </a:solidFill>
          </a:ln>
        </p:spPr>
        <p:txBody>
          <a:bodyPr vert="horz" lIns="92464" tIns="46232" rIns="92464" bIns="46232" rtlCol="0" anchor="ctr"/>
          <a:lstStyle/>
          <a:p>
            <a:endParaRPr lang="en-US" dirty="0"/>
          </a:p>
        </p:txBody>
      </p:sp>
      <p:sp>
        <p:nvSpPr>
          <p:cNvPr id="5" name="Notes Placeholder 4"/>
          <p:cNvSpPr>
            <a:spLocks noGrp="1"/>
          </p:cNvSpPr>
          <p:nvPr>
            <p:ph type="body" sz="quarter" idx="3"/>
          </p:nvPr>
        </p:nvSpPr>
        <p:spPr>
          <a:xfrm>
            <a:off x="710249" y="4518203"/>
            <a:ext cx="5681980" cy="3696713"/>
          </a:xfrm>
          <a:prstGeom prst="rect">
            <a:avLst/>
          </a:prstGeom>
        </p:spPr>
        <p:txBody>
          <a:bodyPr vert="horz" lIns="92464" tIns="46232" rIns="92464" bIns="46232"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917423"/>
            <a:ext cx="3077739" cy="471053"/>
          </a:xfrm>
          <a:prstGeom prst="rect">
            <a:avLst/>
          </a:prstGeom>
        </p:spPr>
        <p:txBody>
          <a:bodyPr vert="horz" lIns="92464" tIns="46232" rIns="92464" bIns="46232"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23093" y="8917423"/>
            <a:ext cx="3077739" cy="471053"/>
          </a:xfrm>
          <a:prstGeom prst="rect">
            <a:avLst/>
          </a:prstGeom>
        </p:spPr>
        <p:txBody>
          <a:bodyPr vert="horz" lIns="92464" tIns="46232" rIns="92464" bIns="46232" rtlCol="0" anchor="b"/>
          <a:lstStyle>
            <a:lvl1pPr algn="r">
              <a:defRPr sz="1200"/>
            </a:lvl1pPr>
          </a:lstStyle>
          <a:p>
            <a:fld id="{B8323BA0-8F77-694E-B130-88E19C6CDDEE}" type="slidenum">
              <a:rPr lang="en-US" smtClean="0"/>
              <a:pPr/>
              <a:t>‹#›</a:t>
            </a:fld>
            <a:endParaRPr lang="en-US" dirty="0"/>
          </a:p>
        </p:txBody>
      </p:sp>
    </p:spTree>
    <p:extLst>
      <p:ext uri="{BB962C8B-B14F-4D97-AF65-F5344CB8AC3E}">
        <p14:creationId xmlns:p14="http://schemas.microsoft.com/office/powerpoint/2010/main" val="241401255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dirty="0">
                <a:solidFill>
                  <a:schemeClr val="tx1"/>
                </a:solidFill>
                <a:latin typeface="Arial" panose="020B0604020202020204" pitchFamily="34" charset="0"/>
                <a:cs typeface="Arial" panose="020B0604020202020204" pitchFamily="34" charset="0"/>
              </a:rPr>
              <a:t>Embed the Local Mission Delivery Operating Model to achieve effective and nationally consistent holistic integrated mission and to ensure that every mission expression reflects the full mission of The Salvation Army</a:t>
            </a:r>
            <a:endParaRPr lang="en-AU" sz="900" b="1" dirty="0">
              <a:solidFill>
                <a:schemeClr val="tx1"/>
              </a:solidFill>
              <a:latin typeface="Arial" panose="020B0604020202020204" pitchFamily="34" charset="0"/>
              <a:cs typeface="Arial" panose="020B0604020202020204" pitchFamily="34" charset="0"/>
            </a:endParaRPr>
          </a:p>
          <a:p>
            <a:endParaRPr lang="en-AU" dirty="0"/>
          </a:p>
          <a:p>
            <a:endParaRPr lang="en-AU" dirty="0"/>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1003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dirty="0">
                <a:solidFill>
                  <a:schemeClr val="tx1"/>
                </a:solidFill>
                <a:latin typeface="Arial" panose="020B0604020202020204" pitchFamily="34" charset="0"/>
                <a:cs typeface="Arial" panose="020B0604020202020204" pitchFamily="34" charset="0"/>
              </a:rPr>
              <a:t>Embed the Local Mission Delivery Operating Model to achieve effective and nationally consistent holistic integrated mission and to ensure that every mission expression reflects the full mission of The Salvation Army</a:t>
            </a:r>
            <a:endParaRPr lang="en-AU" sz="900" b="1" dirty="0">
              <a:solidFill>
                <a:schemeClr val="tx1"/>
              </a:solidFill>
              <a:latin typeface="Arial" panose="020B0604020202020204" pitchFamily="34" charset="0"/>
              <a:cs typeface="Arial" panose="020B0604020202020204" pitchFamily="34" charset="0"/>
            </a:endParaRPr>
          </a:p>
          <a:p>
            <a:endParaRPr lang="en-AU" dirty="0"/>
          </a:p>
          <a:p>
            <a:endParaRPr lang="en-AU" dirty="0"/>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7096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dirty="0">
                <a:solidFill>
                  <a:schemeClr val="tx1"/>
                </a:solidFill>
                <a:latin typeface="Arial" panose="020B0604020202020204" pitchFamily="34" charset="0"/>
                <a:cs typeface="Arial" panose="020B0604020202020204" pitchFamily="34" charset="0"/>
              </a:rPr>
              <a:t>Embed the Local Mission Delivery Operating Model to achieve effective and nationally consistent holistic integrated mission and to ensure that every mission expression reflects the full mission of The Salvation Army</a:t>
            </a:r>
            <a:endParaRPr lang="en-AU" sz="900" b="1" dirty="0">
              <a:solidFill>
                <a:schemeClr val="tx1"/>
              </a:solidFill>
              <a:latin typeface="Arial" panose="020B0604020202020204" pitchFamily="34" charset="0"/>
              <a:cs typeface="Arial" panose="020B0604020202020204" pitchFamily="34" charset="0"/>
            </a:endParaRPr>
          </a:p>
          <a:p>
            <a:endParaRPr lang="en-AU" dirty="0"/>
          </a:p>
          <a:p>
            <a:endParaRPr lang="en-AU" dirty="0"/>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92663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dirty="0">
                <a:solidFill>
                  <a:schemeClr val="tx1"/>
                </a:solidFill>
                <a:latin typeface="Arial" panose="020B0604020202020204" pitchFamily="34" charset="0"/>
                <a:cs typeface="Arial" panose="020B0604020202020204" pitchFamily="34" charset="0"/>
              </a:rPr>
              <a:t>Embed the Local Mission Delivery Operating Model to achieve effective and nationally consistent holistic integrated mission and to ensure that every mission expression reflects the full mission of The Salvation Army</a:t>
            </a:r>
            <a:endParaRPr lang="en-AU" sz="900" b="1" dirty="0">
              <a:solidFill>
                <a:schemeClr val="tx1"/>
              </a:solidFill>
              <a:latin typeface="Arial" panose="020B0604020202020204" pitchFamily="34" charset="0"/>
              <a:cs typeface="Arial" panose="020B0604020202020204" pitchFamily="34" charset="0"/>
            </a:endParaRPr>
          </a:p>
          <a:p>
            <a:endParaRPr lang="en-AU" dirty="0"/>
          </a:p>
          <a:p>
            <a:endParaRPr lang="en-AU" dirty="0"/>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3908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7177-7179-AF4A-8FAB-EDC68AAE6C94}"/>
              </a:ext>
            </a:extLst>
          </p:cNvPr>
          <p:cNvSpPr>
            <a:spLocks noGrp="1"/>
          </p:cNvSpPr>
          <p:nvPr>
            <p:ph type="ctrTitle"/>
          </p:nvPr>
        </p:nvSpPr>
        <p:spPr>
          <a:xfrm>
            <a:off x="349624" y="841772"/>
            <a:ext cx="8431306" cy="1790700"/>
          </a:xfrm>
        </p:spPr>
        <p:txBody>
          <a:bodyPr anchor="b">
            <a:normAutofit/>
          </a:bodyPr>
          <a:lstStyle>
            <a:lvl1pPr algn="ctr">
              <a:defRPr sz="4100" b="1" i="0">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69EA573A-B5CA-FA4A-8ECC-3E08C3DCE53E}"/>
              </a:ext>
            </a:extLst>
          </p:cNvPr>
          <p:cNvSpPr>
            <a:spLocks noGrp="1"/>
          </p:cNvSpPr>
          <p:nvPr>
            <p:ph type="subTitle" idx="1"/>
          </p:nvPr>
        </p:nvSpPr>
        <p:spPr>
          <a:xfrm>
            <a:off x="349624" y="2701528"/>
            <a:ext cx="8431306" cy="1241822"/>
          </a:xfrm>
        </p:spPr>
        <p:txBody>
          <a:bodyPr>
            <a:normAutofit/>
          </a:bodyPr>
          <a:lstStyle>
            <a:lvl1pPr marL="0" indent="0" algn="ctr">
              <a:buNone/>
              <a:defRPr sz="3000" b="0" i="1">
                <a:latin typeface="Calisto MT" panose="02040603050505030304" pitchFamily="18" charset="77"/>
                <a:cs typeface="Arial" panose="020B0604020202020204" pitchFamily="34" charset="0"/>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cxnSp>
        <p:nvCxnSpPr>
          <p:cNvPr id="12" name="Straight Connector 11">
            <a:extLst>
              <a:ext uri="{FF2B5EF4-FFF2-40B4-BE49-F238E27FC236}">
                <a16:creationId xmlns:a16="http://schemas.microsoft.com/office/drawing/2014/main" id="{5BE5EF78-FA54-814A-AA03-6E63D4DD20A1}"/>
              </a:ext>
            </a:extLst>
          </p:cNvPr>
          <p:cNvCxnSpPr>
            <a:cxnSpLocks/>
          </p:cNvCxnSpPr>
          <p:nvPr userDrawn="1"/>
        </p:nvCxnSpPr>
        <p:spPr>
          <a:xfrm>
            <a:off x="3386340" y="2632472"/>
            <a:ext cx="2371321"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4410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D5055-FDB0-D349-90B2-9D9AEB73DE00}"/>
              </a:ext>
            </a:extLst>
          </p:cNvPr>
          <p:cNvSpPr>
            <a:spLocks noGrp="1"/>
          </p:cNvSpPr>
          <p:nvPr>
            <p:ph type="title" hasCustomPrompt="1"/>
          </p:nvPr>
        </p:nvSpPr>
        <p:spPr>
          <a:xfrm>
            <a:off x="628650" y="383241"/>
            <a:ext cx="7886700" cy="3949401"/>
          </a:xfrm>
        </p:spPr>
        <p:txBody>
          <a:bodyPr/>
          <a:lstStyle>
            <a:lvl1pPr algn="ctr">
              <a:defRPr b="0" i="1">
                <a:latin typeface="Calisto MT" panose="02040603050505030304" pitchFamily="18" charset="77"/>
              </a:defRPr>
            </a:lvl1pPr>
          </a:lstStyle>
          <a:p>
            <a:r>
              <a:rPr lang="en-US" dirty="0"/>
              <a:t>“Click to add large quote”</a:t>
            </a:r>
          </a:p>
        </p:txBody>
      </p:sp>
    </p:spTree>
    <p:extLst>
      <p:ext uri="{BB962C8B-B14F-4D97-AF65-F5344CB8AC3E}">
        <p14:creationId xmlns:p14="http://schemas.microsoft.com/office/powerpoint/2010/main" val="3129023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E96E9-B431-3247-B7F5-5ECA7BA4BA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83F2CC-AA9A-3040-A858-A53614F44531}"/>
              </a:ext>
            </a:extLst>
          </p:cNvPr>
          <p:cNvSpPr>
            <a:spLocks noGrp="1"/>
          </p:cNvSpPr>
          <p:nvPr>
            <p:ph idx="1"/>
          </p:nvPr>
        </p:nvSpPr>
        <p:spPr>
          <a:xfrm>
            <a:off x="628650" y="1369219"/>
            <a:ext cx="7886700" cy="31005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63397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7A09B-3D86-8543-8C4E-ED8049F5F7D8}"/>
              </a:ext>
            </a:extLst>
          </p:cNvPr>
          <p:cNvSpPr>
            <a:spLocks noGrp="1"/>
          </p:cNvSpPr>
          <p:nvPr>
            <p:ph type="title"/>
          </p:nvPr>
        </p:nvSpPr>
        <p:spPr>
          <a:xfrm>
            <a:off x="623888" y="1282304"/>
            <a:ext cx="7886700" cy="2139553"/>
          </a:xfrm>
        </p:spPr>
        <p:txBody>
          <a:bodyPr anchor="b">
            <a:normAutofit/>
          </a:bodyPr>
          <a:lstStyle>
            <a:lvl1pPr>
              <a:defRPr sz="3800"/>
            </a:lvl1pPr>
          </a:lstStyle>
          <a:p>
            <a:r>
              <a:rPr lang="en-US" dirty="0"/>
              <a:t>Click to edit Master title style</a:t>
            </a:r>
          </a:p>
        </p:txBody>
      </p:sp>
      <p:sp>
        <p:nvSpPr>
          <p:cNvPr id="3" name="Text Placeholder 2">
            <a:extLst>
              <a:ext uri="{FF2B5EF4-FFF2-40B4-BE49-F238E27FC236}">
                <a16:creationId xmlns:a16="http://schemas.microsoft.com/office/drawing/2014/main" id="{07134698-530C-5846-9CB7-ED1DA43A0C38}"/>
              </a:ext>
            </a:extLst>
          </p:cNvPr>
          <p:cNvSpPr>
            <a:spLocks noGrp="1"/>
          </p:cNvSpPr>
          <p:nvPr>
            <p:ph type="body" idx="1"/>
          </p:nvPr>
        </p:nvSpPr>
        <p:spPr>
          <a:xfrm>
            <a:off x="623888" y="3442098"/>
            <a:ext cx="7886700" cy="995432"/>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3685340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DE0F4-7E6E-2846-A79E-D673B7BE8E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45206D-5858-494F-B9D8-9B0BCFC26642}"/>
              </a:ext>
            </a:extLst>
          </p:cNvPr>
          <p:cNvSpPr>
            <a:spLocks noGrp="1"/>
          </p:cNvSpPr>
          <p:nvPr>
            <p:ph sz="half" idx="1"/>
          </p:nvPr>
        </p:nvSpPr>
        <p:spPr>
          <a:xfrm>
            <a:off x="6286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D695F23-B767-F74A-9D81-082AFB8739D9}"/>
              </a:ext>
            </a:extLst>
          </p:cNvPr>
          <p:cNvSpPr>
            <a:spLocks noGrp="1"/>
          </p:cNvSpPr>
          <p:nvPr>
            <p:ph sz="half" idx="2"/>
          </p:nvPr>
        </p:nvSpPr>
        <p:spPr>
          <a:xfrm>
            <a:off x="46291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177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62F8-E09F-0E41-AAAF-291B654E2889}"/>
              </a:ext>
            </a:extLst>
          </p:cNvPr>
          <p:cNvSpPr>
            <a:spLocks noGrp="1"/>
          </p:cNvSpPr>
          <p:nvPr>
            <p:ph type="title"/>
          </p:nvPr>
        </p:nvSpPr>
        <p:spPr>
          <a:xfrm>
            <a:off x="629841" y="329453"/>
            <a:ext cx="7886700" cy="938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44E8A34-1697-C04B-AB4F-C8B84AF29CE2}"/>
              </a:ext>
            </a:extLst>
          </p:cNvPr>
          <p:cNvSpPr>
            <a:spLocks noGrp="1"/>
          </p:cNvSpPr>
          <p:nvPr>
            <p:ph type="body" idx="1"/>
          </p:nvPr>
        </p:nvSpPr>
        <p:spPr>
          <a:xfrm>
            <a:off x="629842" y="1260872"/>
            <a:ext cx="3868340" cy="617934"/>
          </a:xfrm>
        </p:spPr>
        <p:txBody>
          <a:bodyPr anchor="b">
            <a:normAutofit/>
          </a:bodyPr>
          <a:lstStyle>
            <a:lvl1pPr marL="0" indent="0">
              <a:buNone/>
              <a:defRPr sz="2300" b="1" i="0">
                <a:latin typeface="Arial" panose="020B0604020202020204" pitchFamily="34" charset="0"/>
                <a:cs typeface="Arial" panose="020B0604020202020204" pitchFamily="34" charset="0"/>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4" name="Content Placeholder 3">
            <a:extLst>
              <a:ext uri="{FF2B5EF4-FFF2-40B4-BE49-F238E27FC236}">
                <a16:creationId xmlns:a16="http://schemas.microsoft.com/office/drawing/2014/main" id="{917F23F7-B595-D14B-832D-3EBEBC67527F}"/>
              </a:ext>
            </a:extLst>
          </p:cNvPr>
          <p:cNvSpPr>
            <a:spLocks noGrp="1"/>
          </p:cNvSpPr>
          <p:nvPr>
            <p:ph sz="half" idx="2"/>
          </p:nvPr>
        </p:nvSpPr>
        <p:spPr>
          <a:xfrm>
            <a:off x="629842" y="1878807"/>
            <a:ext cx="3868340" cy="2566792"/>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5050B2-9881-1D40-AC19-2F14FD85FAB7}"/>
              </a:ext>
            </a:extLst>
          </p:cNvPr>
          <p:cNvSpPr>
            <a:spLocks noGrp="1"/>
          </p:cNvSpPr>
          <p:nvPr>
            <p:ph type="body" sz="quarter" idx="3"/>
          </p:nvPr>
        </p:nvSpPr>
        <p:spPr>
          <a:xfrm>
            <a:off x="4629150" y="1260872"/>
            <a:ext cx="3887391" cy="617934"/>
          </a:xfrm>
        </p:spPr>
        <p:txBody>
          <a:bodyPr anchor="b">
            <a:normAutofit/>
          </a:bodyPr>
          <a:lstStyle>
            <a:lvl1pPr marL="0" indent="0">
              <a:buNone/>
              <a:defRPr sz="23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6" name="Content Placeholder 5">
            <a:extLst>
              <a:ext uri="{FF2B5EF4-FFF2-40B4-BE49-F238E27FC236}">
                <a16:creationId xmlns:a16="http://schemas.microsoft.com/office/drawing/2014/main" id="{1FA698F3-51A4-4542-8806-CAD47C3B8C54}"/>
              </a:ext>
            </a:extLst>
          </p:cNvPr>
          <p:cNvSpPr>
            <a:spLocks noGrp="1"/>
          </p:cNvSpPr>
          <p:nvPr>
            <p:ph sz="quarter" idx="4"/>
          </p:nvPr>
        </p:nvSpPr>
        <p:spPr>
          <a:xfrm>
            <a:off x="4629150" y="1878807"/>
            <a:ext cx="3887391" cy="256679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13933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2D4BF-049E-F541-B5ED-956832FDDD1B}"/>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980172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09242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6940B-6F63-AA4E-8041-7ABCC679B846}"/>
              </a:ext>
            </a:extLst>
          </p:cNvPr>
          <p:cNvSpPr>
            <a:spLocks noGrp="1"/>
          </p:cNvSpPr>
          <p:nvPr>
            <p:ph type="title"/>
          </p:nvPr>
        </p:nvSpPr>
        <p:spPr>
          <a:xfrm>
            <a:off x="629841" y="342900"/>
            <a:ext cx="2949178" cy="1200150"/>
          </a:xfrm>
        </p:spPr>
        <p:txBody>
          <a:bodyPr anchor="b">
            <a:noAutofit/>
          </a:bodyPr>
          <a:lstStyle>
            <a:lvl1pPr>
              <a:defRPr sz="2700"/>
            </a:lvl1pPr>
          </a:lstStyle>
          <a:p>
            <a:r>
              <a:rPr lang="en-US" dirty="0"/>
              <a:t>Click to edit Master title style</a:t>
            </a:r>
          </a:p>
        </p:txBody>
      </p:sp>
      <p:sp>
        <p:nvSpPr>
          <p:cNvPr id="3" name="Content Placeholder 2">
            <a:extLst>
              <a:ext uri="{FF2B5EF4-FFF2-40B4-BE49-F238E27FC236}">
                <a16:creationId xmlns:a16="http://schemas.microsoft.com/office/drawing/2014/main" id="{E0F78C6D-F5BE-CE4E-B796-DD2ACB9F2FED}"/>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FF74C5B-5AEB-3B4B-A386-A0D75BC1B3B3}"/>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4138607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C31BD-7B9F-A149-8E13-43FDB8F5E7DB}"/>
              </a:ext>
            </a:extLst>
          </p:cNvPr>
          <p:cNvSpPr>
            <a:spLocks noGrp="1"/>
          </p:cNvSpPr>
          <p:nvPr>
            <p:ph type="title"/>
          </p:nvPr>
        </p:nvSpPr>
        <p:spPr>
          <a:xfrm>
            <a:off x="629841" y="342900"/>
            <a:ext cx="2949178" cy="1200150"/>
          </a:xfrm>
        </p:spPr>
        <p:txBody>
          <a:bodyPr anchor="b">
            <a:normAutofit/>
          </a:bodyPr>
          <a:lstStyle>
            <a:lvl1pPr>
              <a:defRPr sz="2700"/>
            </a:lvl1pPr>
          </a:lstStyle>
          <a:p>
            <a:r>
              <a:rPr lang="en-US" dirty="0"/>
              <a:t>Click to edit Master title style</a:t>
            </a:r>
          </a:p>
        </p:txBody>
      </p:sp>
      <p:sp>
        <p:nvSpPr>
          <p:cNvPr id="3" name="Picture Placeholder 2">
            <a:extLst>
              <a:ext uri="{FF2B5EF4-FFF2-40B4-BE49-F238E27FC236}">
                <a16:creationId xmlns:a16="http://schemas.microsoft.com/office/drawing/2014/main" id="{E708C2A2-E9D2-724B-9A46-78C960B0A983}"/>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dirty="0"/>
          </a:p>
        </p:txBody>
      </p:sp>
      <p:sp>
        <p:nvSpPr>
          <p:cNvPr id="4" name="Text Placeholder 3">
            <a:extLst>
              <a:ext uri="{FF2B5EF4-FFF2-40B4-BE49-F238E27FC236}">
                <a16:creationId xmlns:a16="http://schemas.microsoft.com/office/drawing/2014/main" id="{2C51238B-5EE3-404B-9EFF-6A1C8234EDA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3557666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8DD408-C01B-8E49-B014-FE5BC355DE6F}"/>
              </a:ext>
            </a:extLst>
          </p:cNvPr>
          <p:cNvSpPr>
            <a:spLocks noGrp="1"/>
          </p:cNvSpPr>
          <p:nvPr>
            <p:ph type="title"/>
          </p:nvPr>
        </p:nvSpPr>
        <p:spPr>
          <a:xfrm>
            <a:off x="628650" y="584947"/>
            <a:ext cx="7886700" cy="683069"/>
          </a:xfrm>
          <a:prstGeom prst="rect">
            <a:avLst/>
          </a:prstGeom>
        </p:spPr>
        <p:txBody>
          <a:bodyPr vert="horz" lIns="68580" tIns="34290" rIns="68580" bIns="3429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5F72D21-21E2-AE47-8A06-7B469070A2AA}"/>
              </a:ext>
            </a:extLst>
          </p:cNvPr>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Slide Number Placeholder 4">
            <a:extLst>
              <a:ext uri="{FF2B5EF4-FFF2-40B4-BE49-F238E27FC236}">
                <a16:creationId xmlns:a16="http://schemas.microsoft.com/office/drawing/2014/main" id="{CD377707-B6FF-1746-9310-2A6D6D609FD0}"/>
              </a:ext>
            </a:extLst>
          </p:cNvPr>
          <p:cNvSpPr txBox="1">
            <a:spLocks/>
          </p:cNvSpPr>
          <p:nvPr userDrawn="1"/>
        </p:nvSpPr>
        <p:spPr>
          <a:xfrm>
            <a:off x="6134147" y="4750652"/>
            <a:ext cx="2057400" cy="339909"/>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DB803FC-C1A7-1548-9571-F74FA182E889}" type="slidenum">
              <a:rPr lang="en-US" smtClean="0">
                <a:solidFill>
                  <a:schemeClr val="tx1"/>
                </a:solidFill>
              </a:rPr>
              <a:pPr/>
              <a:t>‹#›</a:t>
            </a:fld>
            <a:endParaRPr lang="en-US" dirty="0">
              <a:solidFill>
                <a:schemeClr val="tx1"/>
              </a:solidFill>
            </a:endParaRPr>
          </a:p>
        </p:txBody>
      </p:sp>
    </p:spTree>
    <p:extLst>
      <p:ext uri="{BB962C8B-B14F-4D97-AF65-F5344CB8AC3E}">
        <p14:creationId xmlns:p14="http://schemas.microsoft.com/office/powerpoint/2010/main" val="3859510705"/>
      </p:ext>
    </p:extLst>
  </p:cSld>
  <p:clrMap bg1="dk1" tx1="lt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hdr="0" ftr="0" dt="0"/>
  <p:txStyles>
    <p:titleStyle>
      <a:lvl1pPr algn="l" defTabSz="685800" rtl="0" eaLnBrk="1" latinLnBrk="0" hangingPunct="1">
        <a:lnSpc>
          <a:spcPct val="90000"/>
        </a:lnSpc>
        <a:spcBef>
          <a:spcPct val="0"/>
        </a:spcBef>
        <a:buNone/>
        <a:defRPr sz="4100" b="1" i="0" kern="1200">
          <a:solidFill>
            <a:schemeClr val="bg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8DD408-C01B-8E49-B014-FE5BC355DE6F}"/>
              </a:ext>
            </a:extLst>
          </p:cNvPr>
          <p:cNvSpPr>
            <a:spLocks noGrp="1"/>
          </p:cNvSpPr>
          <p:nvPr>
            <p:ph type="title"/>
          </p:nvPr>
        </p:nvSpPr>
        <p:spPr>
          <a:xfrm>
            <a:off x="628650" y="584948"/>
            <a:ext cx="7886700" cy="683069"/>
          </a:xfrm>
          <a:prstGeom prst="rect">
            <a:avLst/>
          </a:prstGeom>
        </p:spPr>
        <p:txBody>
          <a:bodyPr vert="horz" lIns="68580" tIns="34290" rIns="68580" bIns="3429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5F72D21-21E2-AE47-8A06-7B469070A2AA}"/>
              </a:ext>
            </a:extLst>
          </p:cNvPr>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Slide Number Placeholder 4">
            <a:extLst>
              <a:ext uri="{FF2B5EF4-FFF2-40B4-BE49-F238E27FC236}">
                <a16:creationId xmlns:a16="http://schemas.microsoft.com/office/drawing/2014/main" id="{CD377707-B6FF-1746-9310-2A6D6D609FD0}"/>
              </a:ext>
            </a:extLst>
          </p:cNvPr>
          <p:cNvSpPr txBox="1">
            <a:spLocks/>
          </p:cNvSpPr>
          <p:nvPr userDrawn="1"/>
        </p:nvSpPr>
        <p:spPr>
          <a:xfrm>
            <a:off x="6134147" y="4750652"/>
            <a:ext cx="2057400" cy="339909"/>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DB803FC-C1A7-1548-9571-F74FA182E889}" type="slidenum">
              <a:rPr lang="en-US" sz="1200" smtClean="0">
                <a:solidFill>
                  <a:schemeClr val="tx1"/>
                </a:solidFill>
              </a:rPr>
              <a:pPr/>
              <a:t>‹#›</a:t>
            </a:fld>
            <a:endParaRPr lang="en-US" sz="1200" dirty="0">
              <a:solidFill>
                <a:schemeClr val="tx1"/>
              </a:solidFill>
            </a:endParaRPr>
          </a:p>
        </p:txBody>
      </p:sp>
    </p:spTree>
    <p:extLst>
      <p:ext uri="{BB962C8B-B14F-4D97-AF65-F5344CB8AC3E}">
        <p14:creationId xmlns:p14="http://schemas.microsoft.com/office/powerpoint/2010/main" val="2114214694"/>
      </p:ext>
    </p:extLst>
  </p:cSld>
  <p:clrMap bg1="dk1" tx1="lt1" bg2="dk2" tx2="lt2" accent1="accent1" accent2="accent2" accent3="accent3" accent4="accent4" accent5="accent5" accent6="accent6" hlink="hlink" folHlink="folHlink"/>
  <p:hf hdr="0" ftr="0" dt="0"/>
  <p:txStyles>
    <p:titleStyle>
      <a:lvl1pPr algn="l" defTabSz="685783" rtl="0" eaLnBrk="1" latinLnBrk="0" hangingPunct="1">
        <a:lnSpc>
          <a:spcPct val="90000"/>
        </a:lnSpc>
        <a:spcBef>
          <a:spcPct val="0"/>
        </a:spcBef>
        <a:buNone/>
        <a:defRPr sz="4100" b="1" i="0" kern="1200">
          <a:solidFill>
            <a:schemeClr val="bg1"/>
          </a:solidFill>
          <a:latin typeface="Arial" panose="020B0604020202020204" pitchFamily="34" charset="0"/>
          <a:ea typeface="+mj-ea"/>
          <a:cs typeface="Arial" panose="020B0604020202020204" pitchFamily="34" charset="0"/>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783" rtl="0" eaLnBrk="1" latinLnBrk="0" hangingPunct="1">
        <a:defRPr sz="1400" kern="1200">
          <a:solidFill>
            <a:schemeClr val="tx1"/>
          </a:solidFill>
          <a:latin typeface="+mn-lt"/>
          <a:ea typeface="+mn-ea"/>
          <a:cs typeface="+mn-cs"/>
        </a:defRPr>
      </a:lvl1pPr>
      <a:lvl2pPr marL="342892" algn="l" defTabSz="685783" rtl="0" eaLnBrk="1" latinLnBrk="0" hangingPunct="1">
        <a:defRPr sz="1400" kern="1200">
          <a:solidFill>
            <a:schemeClr val="tx1"/>
          </a:solidFill>
          <a:latin typeface="+mn-lt"/>
          <a:ea typeface="+mn-ea"/>
          <a:cs typeface="+mn-cs"/>
        </a:defRPr>
      </a:lvl2pPr>
      <a:lvl3pPr marL="685783" algn="l" defTabSz="685783" rtl="0" eaLnBrk="1" latinLnBrk="0" hangingPunct="1">
        <a:defRPr sz="1400" kern="1200">
          <a:solidFill>
            <a:schemeClr val="tx1"/>
          </a:solidFill>
          <a:latin typeface="+mn-lt"/>
          <a:ea typeface="+mn-ea"/>
          <a:cs typeface="+mn-cs"/>
        </a:defRPr>
      </a:lvl3pPr>
      <a:lvl4pPr marL="1028675" algn="l" defTabSz="685783" rtl="0" eaLnBrk="1" latinLnBrk="0" hangingPunct="1">
        <a:defRPr sz="1400" kern="1200">
          <a:solidFill>
            <a:schemeClr val="tx1"/>
          </a:solidFill>
          <a:latin typeface="+mn-lt"/>
          <a:ea typeface="+mn-ea"/>
          <a:cs typeface="+mn-cs"/>
        </a:defRPr>
      </a:lvl4pPr>
      <a:lvl5pPr marL="1371566" algn="l" defTabSz="685783" rtl="0" eaLnBrk="1" latinLnBrk="0" hangingPunct="1">
        <a:defRPr sz="1400" kern="1200">
          <a:solidFill>
            <a:schemeClr val="tx1"/>
          </a:solidFill>
          <a:latin typeface="+mn-lt"/>
          <a:ea typeface="+mn-ea"/>
          <a:cs typeface="+mn-cs"/>
        </a:defRPr>
      </a:lvl5pPr>
      <a:lvl6pPr marL="1714457" algn="l" defTabSz="685783" rtl="0" eaLnBrk="1" latinLnBrk="0" hangingPunct="1">
        <a:defRPr sz="1400" kern="1200">
          <a:solidFill>
            <a:schemeClr val="tx1"/>
          </a:solidFill>
          <a:latin typeface="+mn-lt"/>
          <a:ea typeface="+mn-ea"/>
          <a:cs typeface="+mn-cs"/>
        </a:defRPr>
      </a:lvl6pPr>
      <a:lvl7pPr marL="2057348" algn="l" defTabSz="685783" rtl="0" eaLnBrk="1" latinLnBrk="0" hangingPunct="1">
        <a:defRPr sz="1400" kern="1200">
          <a:solidFill>
            <a:schemeClr val="tx1"/>
          </a:solidFill>
          <a:latin typeface="+mn-lt"/>
          <a:ea typeface="+mn-ea"/>
          <a:cs typeface="+mn-cs"/>
        </a:defRPr>
      </a:lvl7pPr>
      <a:lvl8pPr marL="2400240" algn="l" defTabSz="685783" rtl="0" eaLnBrk="1" latinLnBrk="0" hangingPunct="1">
        <a:defRPr sz="1400" kern="1200">
          <a:solidFill>
            <a:schemeClr val="tx1"/>
          </a:solidFill>
          <a:latin typeface="+mn-lt"/>
          <a:ea typeface="+mn-ea"/>
          <a:cs typeface="+mn-cs"/>
        </a:defRPr>
      </a:lvl8pPr>
      <a:lvl9pPr marL="2743132" algn="l" defTabSz="685783"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png"/><Relationship Id="rId7"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6BB4397-3087-4CCD-BD56-6061C17DEC5D}"/>
              </a:ext>
            </a:extLst>
          </p:cNvPr>
          <p:cNvSpPr/>
          <p:nvPr/>
        </p:nvSpPr>
        <p:spPr>
          <a:xfrm>
            <a:off x="345600" y="2253352"/>
            <a:ext cx="8532000" cy="2169825"/>
          </a:xfrm>
          <a:prstGeom prst="rect">
            <a:avLst/>
          </a:prstGeom>
        </p:spPr>
        <p:txBody>
          <a:bodyPr wrap="square">
            <a:spAutoFit/>
          </a:bodyPr>
          <a:lstStyle/>
          <a:p>
            <a:pPr algn="ctr"/>
            <a:endParaRPr lang="en-US" sz="3600" b="1" dirty="0">
              <a:solidFill>
                <a:srgbClr val="002B55"/>
              </a:solidFill>
            </a:endParaRPr>
          </a:p>
          <a:p>
            <a:pPr algn="ctr">
              <a:spcBef>
                <a:spcPts val="1800"/>
              </a:spcBef>
            </a:pPr>
            <a:r>
              <a:rPr lang="en-US" sz="3200" dirty="0">
                <a:solidFill>
                  <a:srgbClr val="002B55"/>
                </a:solidFill>
              </a:rPr>
              <a:t>How we can think about living our mission and developing our Local Mission Plans?</a:t>
            </a:r>
          </a:p>
          <a:p>
            <a:pPr algn="ctr"/>
            <a:endParaRPr lang="en-US" sz="2000" b="1" i="1" dirty="0">
              <a:solidFill>
                <a:schemeClr val="bg1"/>
              </a:solidFill>
            </a:endParaRPr>
          </a:p>
        </p:txBody>
      </p:sp>
      <p:sp>
        <p:nvSpPr>
          <p:cNvPr id="6" name="Rectangle 5">
            <a:extLst>
              <a:ext uri="{FF2B5EF4-FFF2-40B4-BE49-F238E27FC236}">
                <a16:creationId xmlns:a16="http://schemas.microsoft.com/office/drawing/2014/main" id="{1C89D3B6-083E-4FD4-AFF3-18CB591CAE1F}"/>
              </a:ext>
            </a:extLst>
          </p:cNvPr>
          <p:cNvSpPr/>
          <p:nvPr/>
        </p:nvSpPr>
        <p:spPr>
          <a:xfrm>
            <a:off x="201724" y="4696328"/>
            <a:ext cx="1705453" cy="438582"/>
          </a:xfrm>
          <a:prstGeom prst="rect">
            <a:avLst/>
          </a:prstGeom>
        </p:spPr>
        <p:txBody>
          <a:bodyPr wrap="square">
            <a:spAutoFit/>
          </a:bodyPr>
          <a:lstStyle/>
          <a:p>
            <a:pPr>
              <a:spcBef>
                <a:spcPts val="300"/>
              </a:spcBef>
            </a:pPr>
            <a:endParaRPr lang="en-US" sz="1000" dirty="0">
              <a:latin typeface="Arial" panose="020B0604020202020204" pitchFamily="34" charset="0"/>
            </a:endParaRPr>
          </a:p>
          <a:p>
            <a:pPr>
              <a:spcBef>
                <a:spcPts val="300"/>
              </a:spcBef>
            </a:pPr>
            <a:r>
              <a:rPr lang="en-US" sz="1000" dirty="0">
                <a:latin typeface="Arial" panose="020B0604020202020204" pitchFamily="34" charset="0"/>
              </a:rPr>
              <a:t>February 2021</a:t>
            </a:r>
          </a:p>
        </p:txBody>
      </p:sp>
      <p:pic>
        <p:nvPicPr>
          <p:cNvPr id="3" name="Picture 2" descr="Text&#10;&#10;Description automatically generated">
            <a:extLst>
              <a:ext uri="{FF2B5EF4-FFF2-40B4-BE49-F238E27FC236}">
                <a16:creationId xmlns:a16="http://schemas.microsoft.com/office/drawing/2014/main" id="{DFFE4F6C-EB70-4FCA-8EAD-61A44469D062}"/>
              </a:ext>
            </a:extLst>
          </p:cNvPr>
          <p:cNvPicPr>
            <a:picLocks noChangeAspect="1"/>
          </p:cNvPicPr>
          <p:nvPr/>
        </p:nvPicPr>
        <p:blipFill rotWithShape="1">
          <a:blip r:embed="rId2"/>
          <a:srcRect l="23719" r="1"/>
          <a:stretch/>
        </p:blipFill>
        <p:spPr>
          <a:xfrm>
            <a:off x="136800" y="313930"/>
            <a:ext cx="6829893" cy="2707267"/>
          </a:xfrm>
          <a:prstGeom prst="rect">
            <a:avLst/>
          </a:prstGeom>
        </p:spPr>
      </p:pic>
      <p:pic>
        <p:nvPicPr>
          <p:cNvPr id="7" name="Content Placeholder 4">
            <a:extLst>
              <a:ext uri="{FF2B5EF4-FFF2-40B4-BE49-F238E27FC236}">
                <a16:creationId xmlns:a16="http://schemas.microsoft.com/office/drawing/2014/main" id="{84332A70-B517-4C29-9BCC-767B2A96EF23}"/>
              </a:ext>
            </a:extLst>
          </p:cNvPr>
          <p:cNvPicPr>
            <a:picLocks noChangeAspect="1"/>
          </p:cNvPicPr>
          <p:nvPr/>
        </p:nvPicPr>
        <p:blipFill>
          <a:blip r:embed="rId3"/>
          <a:stretch>
            <a:fillRect/>
          </a:stretch>
        </p:blipFill>
        <p:spPr>
          <a:xfrm rot="652286">
            <a:off x="6901464" y="266416"/>
            <a:ext cx="1837390" cy="2376623"/>
          </a:xfrm>
          <a:prstGeom prst="rect">
            <a:avLst/>
          </a:prstGeom>
          <a:ln>
            <a:solidFill>
              <a:schemeClr val="bg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69570987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BBAB6-9821-DD46-9FCC-197322AD0B53}"/>
              </a:ext>
            </a:extLst>
          </p:cNvPr>
          <p:cNvSpPr>
            <a:spLocks noGrp="1"/>
          </p:cNvSpPr>
          <p:nvPr>
            <p:ph type="title"/>
          </p:nvPr>
        </p:nvSpPr>
        <p:spPr>
          <a:xfrm>
            <a:off x="519384" y="141713"/>
            <a:ext cx="7886700" cy="550080"/>
          </a:xfrm>
        </p:spPr>
        <p:txBody>
          <a:bodyPr>
            <a:noAutofit/>
          </a:bodyPr>
          <a:lstStyle/>
          <a:p>
            <a:r>
              <a:rPr lang="en-US" sz="1600" dirty="0"/>
              <a:t>  </a:t>
            </a:r>
            <a:br>
              <a:rPr lang="en-US" sz="1800" dirty="0"/>
            </a:br>
            <a:br>
              <a:rPr lang="en-US" sz="600" dirty="0"/>
            </a:br>
            <a:r>
              <a:rPr lang="en-US" sz="2400" dirty="0"/>
              <a:t>Guidelines for use </a:t>
            </a:r>
            <a:endParaRPr lang="en-US" sz="2400" b="0" dirty="0"/>
          </a:p>
        </p:txBody>
      </p:sp>
      <p:sp>
        <p:nvSpPr>
          <p:cNvPr id="3" name="TextBox 2">
            <a:extLst>
              <a:ext uri="{FF2B5EF4-FFF2-40B4-BE49-F238E27FC236}">
                <a16:creationId xmlns:a16="http://schemas.microsoft.com/office/drawing/2014/main" id="{945FEC78-3D73-4563-BF66-75C096827B48}"/>
              </a:ext>
            </a:extLst>
          </p:cNvPr>
          <p:cNvSpPr txBox="1"/>
          <p:nvPr/>
        </p:nvSpPr>
        <p:spPr>
          <a:xfrm>
            <a:off x="453600" y="878400"/>
            <a:ext cx="8474400" cy="2123658"/>
          </a:xfrm>
          <a:prstGeom prst="rect">
            <a:avLst/>
          </a:prstGeom>
          <a:noFill/>
        </p:spPr>
        <p:txBody>
          <a:bodyPr wrap="square" rtlCol="0">
            <a:spAutoFit/>
          </a:bodyPr>
          <a:lstStyle/>
          <a:p>
            <a:pPr marL="171450" marR="0" lvl="0" indent="-171450" algn="l" defTabSz="6858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3450"/>
                </a:solidFill>
                <a:effectLst/>
                <a:uLnTx/>
                <a:uFillTx/>
                <a:latin typeface="Arial"/>
                <a:ea typeface="+mn-ea"/>
                <a:cs typeface="+mn-cs"/>
              </a:rPr>
              <a:t>As a team, take some time to review your previous Local Mission Plan – to celebrate and thank the team and God.</a:t>
            </a:r>
          </a:p>
          <a:p>
            <a:pPr marL="171450" marR="0" lvl="0" indent="-171450" algn="l" defTabSz="685800" rtl="0" eaLnBrk="1" fontAlgn="auto" latinLnBrk="0" hangingPunct="1">
              <a:lnSpc>
                <a:spcPct val="100000"/>
              </a:lnSpc>
              <a:spcBef>
                <a:spcPts val="600"/>
              </a:spcBef>
              <a:spcAft>
                <a:spcPts val="0"/>
              </a:spcAft>
              <a:buClrTx/>
              <a:buSzTx/>
              <a:buFont typeface="Arial" panose="020B0604020202020204" pitchFamily="34" charset="0"/>
              <a:buChar char="•"/>
              <a:tabLst/>
              <a:defRPr/>
            </a:pPr>
            <a:r>
              <a:rPr lang="en-US" sz="1600" dirty="0">
                <a:solidFill>
                  <a:srgbClr val="003450"/>
                </a:solidFill>
                <a:latin typeface="Arial"/>
              </a:rPr>
              <a:t>T</a:t>
            </a:r>
            <a:r>
              <a:rPr kumimoji="0" lang="en-US" sz="1600" b="0" i="0" u="none" strike="noStrike" kern="1200" cap="none" spc="0" normalizeH="0" baseline="0" noProof="0" dirty="0">
                <a:ln>
                  <a:noFill/>
                </a:ln>
                <a:solidFill>
                  <a:srgbClr val="003450"/>
                </a:solidFill>
                <a:effectLst/>
                <a:uLnTx/>
                <a:uFillTx/>
                <a:latin typeface="Arial"/>
                <a:ea typeface="+mn-ea"/>
                <a:cs typeface="+mn-cs"/>
              </a:rPr>
              <a:t>he indicators here are a guide for your team to reflect on health and maturity</a:t>
            </a:r>
            <a:r>
              <a:rPr lang="en-US" sz="1600" dirty="0">
                <a:solidFill>
                  <a:srgbClr val="003450"/>
                </a:solidFill>
                <a:latin typeface="Arial"/>
              </a:rPr>
              <a:t> in mission.</a:t>
            </a:r>
            <a:endParaRPr kumimoji="0" lang="en-US" sz="1600" b="0" i="0" u="none" strike="noStrike" kern="1200" cap="none" spc="0" normalizeH="0" baseline="0" noProof="0" dirty="0">
              <a:ln>
                <a:noFill/>
              </a:ln>
              <a:solidFill>
                <a:srgbClr val="003450"/>
              </a:solidFill>
              <a:effectLst/>
              <a:uLnTx/>
              <a:uFillTx/>
              <a:latin typeface="Arial"/>
              <a:ea typeface="+mn-ea"/>
              <a:cs typeface="+mn-cs"/>
            </a:endParaRPr>
          </a:p>
          <a:p>
            <a:pPr marL="171450" marR="0" lvl="0" indent="-171450" algn="l" defTabSz="6858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3450"/>
                </a:solidFill>
                <a:effectLst/>
                <a:uLnTx/>
                <a:uFillTx/>
                <a:latin typeface="Arial"/>
                <a:ea typeface="+mn-ea"/>
                <a:cs typeface="+mn-cs"/>
              </a:rPr>
              <a:t>The indicators relate to mission expressions – not individuals.</a:t>
            </a:r>
            <a:endParaRPr kumimoji="0" lang="en-US" sz="1600" b="0" i="1" u="none" strike="noStrike" kern="1200" cap="none" spc="0" normalizeH="0" baseline="0" noProof="0" dirty="0">
              <a:ln>
                <a:noFill/>
              </a:ln>
              <a:solidFill>
                <a:srgbClr val="003450"/>
              </a:solidFill>
              <a:effectLst/>
              <a:uLnTx/>
              <a:uFillTx/>
              <a:latin typeface="Arial"/>
              <a:ea typeface="+mn-ea"/>
              <a:cs typeface="+mn-cs"/>
            </a:endParaRPr>
          </a:p>
          <a:p>
            <a:pPr marL="171450" marR="0" lvl="0" indent="-171450" algn="l" defTabSz="6858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3450"/>
                </a:solidFill>
                <a:effectLst/>
                <a:uLnTx/>
                <a:uFillTx/>
                <a:latin typeface="Arial"/>
                <a:ea typeface="+mn-ea"/>
                <a:cs typeface="+mn-cs"/>
              </a:rPr>
              <a:t>Have a team discussion </a:t>
            </a:r>
            <a:r>
              <a:rPr lang="en-US" sz="1600" dirty="0">
                <a:solidFill>
                  <a:srgbClr val="003450"/>
                </a:solidFill>
                <a:latin typeface="Arial"/>
              </a:rPr>
              <a:t>about mission </a:t>
            </a:r>
            <a:r>
              <a:rPr kumimoji="0" lang="en-US" sz="1600" b="0" i="0" u="none" strike="noStrike" kern="1200" cap="none" spc="0" normalizeH="0" baseline="0" noProof="0" dirty="0">
                <a:ln>
                  <a:noFill/>
                </a:ln>
                <a:solidFill>
                  <a:srgbClr val="003450"/>
                </a:solidFill>
                <a:effectLst/>
                <a:uLnTx/>
                <a:uFillTx/>
                <a:latin typeface="Arial"/>
                <a:ea typeface="+mn-ea"/>
                <a:cs typeface="+mn-cs"/>
              </a:rPr>
              <a:t>and identify goals for</a:t>
            </a:r>
            <a:r>
              <a:rPr lang="en-US" sz="1600" dirty="0">
                <a:solidFill>
                  <a:srgbClr val="003450"/>
                </a:solidFill>
                <a:latin typeface="Arial"/>
              </a:rPr>
              <a:t> the next </a:t>
            </a:r>
            <a:r>
              <a:rPr kumimoji="0" lang="en-US" sz="1600" b="0" i="0" u="none" strike="noStrike" kern="1200" cap="none" spc="0" normalizeH="0" baseline="0" noProof="0" dirty="0">
                <a:ln>
                  <a:noFill/>
                </a:ln>
                <a:solidFill>
                  <a:srgbClr val="003450"/>
                </a:solidFill>
                <a:effectLst/>
                <a:uLnTx/>
                <a:uFillTx/>
                <a:latin typeface="Arial"/>
                <a:ea typeface="+mn-ea"/>
                <a:cs typeface="+mn-cs"/>
              </a:rPr>
              <a:t>12 months</a:t>
            </a:r>
          </a:p>
          <a:p>
            <a:pPr marL="171450" marR="0" lvl="0" indent="-171450" algn="l" defTabSz="6858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3450"/>
                </a:solidFill>
                <a:effectLst/>
                <a:uLnTx/>
                <a:uFillTx/>
                <a:latin typeface="Arial"/>
                <a:ea typeface="+mn-ea"/>
                <a:cs typeface="+mn-cs"/>
              </a:rPr>
              <a:t>The Local Mission Plan includes the action steps to progress </a:t>
            </a:r>
            <a:r>
              <a:rPr lang="en-US" sz="1600" dirty="0">
                <a:solidFill>
                  <a:srgbClr val="003450"/>
                </a:solidFill>
                <a:latin typeface="Arial"/>
              </a:rPr>
              <a:t>the</a:t>
            </a:r>
            <a:r>
              <a:rPr kumimoji="0" lang="en-US" sz="1600" b="0" i="0" u="none" strike="noStrike" kern="1200" cap="none" spc="0" normalizeH="0" baseline="0" noProof="0" dirty="0">
                <a:ln>
                  <a:noFill/>
                </a:ln>
                <a:solidFill>
                  <a:srgbClr val="003450"/>
                </a:solidFill>
                <a:effectLst/>
                <a:uLnTx/>
                <a:uFillTx/>
                <a:latin typeface="Arial"/>
                <a:ea typeface="+mn-ea"/>
                <a:cs typeface="+mn-cs"/>
              </a:rPr>
              <a:t> expression from its current level of maturity. </a:t>
            </a:r>
            <a:r>
              <a:rPr lang="en-US" sz="1600" dirty="0">
                <a:solidFill>
                  <a:srgbClr val="003450"/>
                </a:solidFill>
                <a:latin typeface="Arial"/>
              </a:rPr>
              <a:t>It </a:t>
            </a:r>
            <a:r>
              <a:rPr kumimoji="0" lang="en-US" sz="1600" b="0" i="0" u="none" strike="noStrike" kern="1200" cap="none" spc="0" normalizeH="0" baseline="0" noProof="0" dirty="0">
                <a:ln>
                  <a:noFill/>
                </a:ln>
                <a:solidFill>
                  <a:srgbClr val="003450"/>
                </a:solidFill>
                <a:effectLst/>
                <a:uLnTx/>
                <a:uFillTx/>
                <a:latin typeface="Arial"/>
                <a:ea typeface="+mn-ea"/>
                <a:cs typeface="+mn-cs"/>
              </a:rPr>
              <a:t> is not limited to these measures.</a:t>
            </a:r>
          </a:p>
        </p:txBody>
      </p:sp>
      <p:graphicFrame>
        <p:nvGraphicFramePr>
          <p:cNvPr id="4" name="Diagram 3">
            <a:extLst>
              <a:ext uri="{FF2B5EF4-FFF2-40B4-BE49-F238E27FC236}">
                <a16:creationId xmlns:a16="http://schemas.microsoft.com/office/drawing/2014/main" id="{9F5E1DED-5F4A-4A08-AB11-45C8B6A628A0}"/>
              </a:ext>
            </a:extLst>
          </p:cNvPr>
          <p:cNvGraphicFramePr/>
          <p:nvPr>
            <p:extLst>
              <p:ext uri="{D42A27DB-BD31-4B8C-83A1-F6EECF244321}">
                <p14:modId xmlns:p14="http://schemas.microsoft.com/office/powerpoint/2010/main" val="845235797"/>
              </p:ext>
            </p:extLst>
          </p:nvPr>
        </p:nvGraphicFramePr>
        <p:xfrm>
          <a:off x="776634" y="3116954"/>
          <a:ext cx="7371282" cy="6366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5" descr="C:\Users\Michelle Mitford\AppData\Local\Microsoft\Windows\INetCache\IE\05AD714C\Map-Pointer[1].png">
            <a:extLst>
              <a:ext uri="{FF2B5EF4-FFF2-40B4-BE49-F238E27FC236}">
                <a16:creationId xmlns:a16="http://schemas.microsoft.com/office/drawing/2014/main" id="{7CE03D43-C16B-4692-A204-EF775167A8E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V="1">
            <a:off x="1478590" y="3389775"/>
            <a:ext cx="527810" cy="743394"/>
          </a:xfrm>
          <a:prstGeom prst="rect">
            <a:avLst/>
          </a:prstGeom>
          <a:noFill/>
          <a:extLst>
            <a:ext uri="{909E8E84-426E-40DD-AFC4-6F175D3DCCD1}">
              <a14:hiddenFill xmlns:a14="http://schemas.microsoft.com/office/drawing/2010/main">
                <a:solidFill>
                  <a:srgbClr val="FFFFFF"/>
                </a:solidFill>
              </a14:hiddenFill>
            </a:ext>
          </a:extLst>
        </p:spPr>
      </p:pic>
      <p:sp>
        <p:nvSpPr>
          <p:cNvPr id="6" name="Oval Callout 19">
            <a:extLst>
              <a:ext uri="{FF2B5EF4-FFF2-40B4-BE49-F238E27FC236}">
                <a16:creationId xmlns:a16="http://schemas.microsoft.com/office/drawing/2014/main" id="{FB13DEEC-B99B-49F9-96F1-AF39EAA4C2DC}"/>
              </a:ext>
            </a:extLst>
          </p:cNvPr>
          <p:cNvSpPr/>
          <p:nvPr/>
        </p:nvSpPr>
        <p:spPr>
          <a:xfrm>
            <a:off x="1843597" y="4001691"/>
            <a:ext cx="1893091" cy="553249"/>
          </a:xfrm>
          <a:prstGeom prst="wedgeEllipseCallout">
            <a:avLst>
              <a:gd name="adj1" fmla="val -52226"/>
              <a:gd name="adj2" fmla="val -79293"/>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3450"/>
                </a:solidFill>
                <a:effectLst/>
                <a:uLnTx/>
                <a:uFillTx/>
                <a:latin typeface="Arial"/>
                <a:ea typeface="+mn-ea"/>
                <a:cs typeface="+mn-cs"/>
              </a:rPr>
              <a:t>Where we are</a:t>
            </a:r>
          </a:p>
        </p:txBody>
      </p:sp>
      <p:sp>
        <p:nvSpPr>
          <p:cNvPr id="7" name="Oval Callout 25">
            <a:extLst>
              <a:ext uri="{FF2B5EF4-FFF2-40B4-BE49-F238E27FC236}">
                <a16:creationId xmlns:a16="http://schemas.microsoft.com/office/drawing/2014/main" id="{EAF16870-3654-4BB8-90C6-B29AB32AA4AE}"/>
              </a:ext>
            </a:extLst>
          </p:cNvPr>
          <p:cNvSpPr/>
          <p:nvPr/>
        </p:nvSpPr>
        <p:spPr>
          <a:xfrm>
            <a:off x="4525995" y="3940188"/>
            <a:ext cx="1762638" cy="614752"/>
          </a:xfrm>
          <a:prstGeom prst="wedgeEllipseCallout">
            <a:avLst>
              <a:gd name="adj1" fmla="val -46857"/>
              <a:gd name="adj2" fmla="val -128082"/>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3450"/>
                </a:solidFill>
                <a:effectLst/>
                <a:uLnTx/>
                <a:uFillTx/>
                <a:latin typeface="Arial"/>
                <a:ea typeface="+mn-ea"/>
                <a:cs typeface="+mn-cs"/>
              </a:rPr>
              <a:t>Where we want to be</a:t>
            </a:r>
          </a:p>
        </p:txBody>
      </p:sp>
      <p:sp>
        <p:nvSpPr>
          <p:cNvPr id="8" name="TextBox 7">
            <a:extLst>
              <a:ext uri="{FF2B5EF4-FFF2-40B4-BE49-F238E27FC236}">
                <a16:creationId xmlns:a16="http://schemas.microsoft.com/office/drawing/2014/main" id="{0C970069-A8E1-4996-A691-59800FFC5255}"/>
              </a:ext>
            </a:extLst>
          </p:cNvPr>
          <p:cNvSpPr txBox="1"/>
          <p:nvPr/>
        </p:nvSpPr>
        <p:spPr>
          <a:xfrm>
            <a:off x="341016" y="4741548"/>
            <a:ext cx="5506636" cy="338554"/>
          </a:xfrm>
          <a:prstGeom prst="rect">
            <a:avLst/>
          </a:prstGeom>
          <a:noFill/>
        </p:spPr>
        <p:txBody>
          <a:bodyPr wrap="none" rtlCol="0">
            <a:spAutoFit/>
          </a:bodyPr>
          <a:lstStyle/>
          <a:p>
            <a:r>
              <a:rPr lang="en-AU" sz="800" dirty="0">
                <a:solidFill>
                  <a:srgbClr val="C00000"/>
                </a:solidFill>
              </a:rPr>
              <a:t>Our Mission: </a:t>
            </a:r>
            <a:r>
              <a:rPr lang="en-AU" sz="800" dirty="0">
                <a:solidFill>
                  <a:srgbClr val="FFFFFF"/>
                </a:solidFill>
              </a:rPr>
              <a:t>   Caring for people       Creating faith pathways       Building healthy communities      Working for justice</a:t>
            </a:r>
          </a:p>
          <a:p>
            <a:r>
              <a:rPr lang="en-AU" sz="800" dirty="0">
                <a:solidFill>
                  <a:srgbClr val="C00000"/>
                </a:solidFill>
              </a:rPr>
              <a:t>Our Values:      </a:t>
            </a:r>
            <a:r>
              <a:rPr lang="en-AU" sz="800" dirty="0">
                <a:solidFill>
                  <a:srgbClr val="FFFFFF"/>
                </a:solidFill>
              </a:rPr>
              <a:t>Integrity        Compassion        Respect          Diversity         Collaboration</a:t>
            </a:r>
          </a:p>
        </p:txBody>
      </p:sp>
    </p:spTree>
    <p:extLst>
      <p:ext uri="{BB962C8B-B14F-4D97-AF65-F5344CB8AC3E}">
        <p14:creationId xmlns:p14="http://schemas.microsoft.com/office/powerpoint/2010/main" val="3280559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5596231-DF8C-44B9-9D90-03CD7FF2A903}"/>
              </a:ext>
            </a:extLst>
          </p:cNvPr>
          <p:cNvSpPr>
            <a:spLocks noGrp="1"/>
          </p:cNvSpPr>
          <p:nvPr>
            <p:ph type="title"/>
          </p:nvPr>
        </p:nvSpPr>
        <p:spPr>
          <a:xfrm>
            <a:off x="468101" y="351924"/>
            <a:ext cx="5859972" cy="280146"/>
          </a:xfrm>
        </p:spPr>
        <p:txBody>
          <a:bodyPr>
            <a:normAutofit fontScale="90000"/>
          </a:bodyPr>
          <a:lstStyle/>
          <a:p>
            <a:r>
              <a:rPr lang="en-US" dirty="0"/>
              <a:t>Caring for People</a:t>
            </a:r>
            <a:endParaRPr lang="en-AU" dirty="0"/>
          </a:p>
        </p:txBody>
      </p:sp>
      <p:sp>
        <p:nvSpPr>
          <p:cNvPr id="4" name="TextBox 3">
            <a:extLst>
              <a:ext uri="{FF2B5EF4-FFF2-40B4-BE49-F238E27FC236}">
                <a16:creationId xmlns:a16="http://schemas.microsoft.com/office/drawing/2014/main" id="{B2B05ABB-BA02-42F8-B2C6-2FB673DBBBE9}"/>
              </a:ext>
            </a:extLst>
          </p:cNvPr>
          <p:cNvSpPr txBox="1"/>
          <p:nvPr/>
        </p:nvSpPr>
        <p:spPr>
          <a:xfrm>
            <a:off x="468100" y="923190"/>
            <a:ext cx="6940699" cy="535531"/>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600" b="0" i="1"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rPr>
              <a:t>Being there when people need us most – We offer care and compassion as a sacred encounter with transformative potential.</a:t>
            </a:r>
            <a:endParaRPr kumimoji="0" lang="en-AU" sz="1600" b="0" i="1"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endParaRPr>
          </a:p>
        </p:txBody>
      </p:sp>
      <p:sp>
        <p:nvSpPr>
          <p:cNvPr id="10" name="Content Placeholder 7">
            <a:extLst>
              <a:ext uri="{FF2B5EF4-FFF2-40B4-BE49-F238E27FC236}">
                <a16:creationId xmlns:a16="http://schemas.microsoft.com/office/drawing/2014/main" id="{7FE2F7EA-370B-4539-881B-E2A9C9B4CDE5}"/>
              </a:ext>
            </a:extLst>
          </p:cNvPr>
          <p:cNvSpPr txBox="1">
            <a:spLocks/>
          </p:cNvSpPr>
          <p:nvPr/>
        </p:nvSpPr>
        <p:spPr>
          <a:xfrm>
            <a:off x="468101" y="1844969"/>
            <a:ext cx="4437754" cy="376067"/>
          </a:xfrm>
          <a:prstGeom prst="rect">
            <a:avLst/>
          </a:prstGeom>
        </p:spPr>
        <p:txBody>
          <a:bodyPr vert="horz" lIns="68580" tIns="34290" rIns="68580" bIns="3429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US" sz="1800" dirty="0">
                <a:solidFill>
                  <a:srgbClr val="003450"/>
                </a:solidFill>
              </a:rPr>
              <a:t>How are we caring for people?</a:t>
            </a:r>
            <a:endParaRPr kumimoji="0" lang="en-US" sz="1800" b="1" i="0"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0EC58736-8588-4523-BB7C-32B81E553B7C}"/>
              </a:ext>
            </a:extLst>
          </p:cNvPr>
          <p:cNvSpPr txBox="1"/>
          <p:nvPr/>
        </p:nvSpPr>
        <p:spPr>
          <a:xfrm>
            <a:off x="341016" y="4741548"/>
            <a:ext cx="5506636" cy="338554"/>
          </a:xfrm>
          <a:prstGeom prst="rect">
            <a:avLst/>
          </a:prstGeom>
          <a:noFill/>
        </p:spPr>
        <p:txBody>
          <a:bodyPr wrap="none" rtlCol="0">
            <a:spAutoFit/>
          </a:bodyPr>
          <a:lstStyle/>
          <a:p>
            <a:r>
              <a:rPr lang="en-AU" sz="800" dirty="0">
                <a:solidFill>
                  <a:srgbClr val="C00000"/>
                </a:solidFill>
              </a:rPr>
              <a:t>Our Mission: </a:t>
            </a:r>
            <a:r>
              <a:rPr lang="en-AU" sz="800" dirty="0">
                <a:solidFill>
                  <a:srgbClr val="FFFFFF"/>
                </a:solidFill>
              </a:rPr>
              <a:t>   Caring for people       Creating faith pathways       Building healthy communities      Working for justice</a:t>
            </a:r>
          </a:p>
          <a:p>
            <a:r>
              <a:rPr lang="en-AU" sz="800" dirty="0">
                <a:solidFill>
                  <a:srgbClr val="C00000"/>
                </a:solidFill>
              </a:rPr>
              <a:t>Our Values:      </a:t>
            </a:r>
            <a:r>
              <a:rPr lang="en-AU" sz="800" dirty="0">
                <a:solidFill>
                  <a:srgbClr val="FFFFFF"/>
                </a:solidFill>
              </a:rPr>
              <a:t>Integrity        Compassion        Respect          Diversity         Collaboration</a:t>
            </a:r>
          </a:p>
        </p:txBody>
      </p:sp>
      <p:sp>
        <p:nvSpPr>
          <p:cNvPr id="9" name="TextBox 8">
            <a:extLst>
              <a:ext uri="{FF2B5EF4-FFF2-40B4-BE49-F238E27FC236}">
                <a16:creationId xmlns:a16="http://schemas.microsoft.com/office/drawing/2014/main" id="{197E898E-14D0-46DF-A90D-127D3EEBE061}"/>
              </a:ext>
            </a:extLst>
          </p:cNvPr>
          <p:cNvSpPr txBox="1"/>
          <p:nvPr/>
        </p:nvSpPr>
        <p:spPr>
          <a:xfrm>
            <a:off x="340814" y="3508379"/>
            <a:ext cx="8563445" cy="800219"/>
          </a:xfrm>
          <a:prstGeom prst="rect">
            <a:avLst/>
          </a:prstGeom>
          <a:noFill/>
        </p:spPr>
        <p:txBody>
          <a:bodyPr wrap="square" rtlCol="0">
            <a:spAutoFit/>
          </a:bodyPr>
          <a:lstStyle/>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Where do we see our expression on this measure of Caring for People and what has helped us identify this?</a:t>
            </a:r>
            <a:endParaRPr lang="en-AU" sz="1050" dirty="0">
              <a:latin typeface="Calibri" panose="020F0502020204030204" pitchFamily="34" charset="0"/>
              <a:ea typeface="Calibri" panose="020F0502020204030204" pitchFamily="34" charset="0"/>
              <a:cs typeface="Times New Roman" panose="02020603050405020304" pitchFamily="18" charset="0"/>
            </a:endParaRPr>
          </a:p>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What do we think are 2-3 actions that could be taken by our expression to purposefully grow in caring for people? </a:t>
            </a:r>
            <a:endParaRPr lang="en-AU" sz="1050" dirty="0">
              <a:latin typeface="Calibri" panose="020F0502020204030204" pitchFamily="34" charset="0"/>
              <a:ea typeface="Calibri" panose="020F0502020204030204" pitchFamily="34" charset="0"/>
              <a:cs typeface="Times New Roman" panose="02020603050405020304" pitchFamily="18" charset="0"/>
            </a:endParaRPr>
          </a:p>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How will our expression collaborate in ‘Caring for People’ that will have growing impact?</a:t>
            </a:r>
            <a:endParaRPr lang="en-AU" sz="105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3" name="Diagram 12">
            <a:extLst>
              <a:ext uri="{FF2B5EF4-FFF2-40B4-BE49-F238E27FC236}">
                <a16:creationId xmlns:a16="http://schemas.microsoft.com/office/drawing/2014/main" id="{43F2061E-59D4-43BE-BD6E-FE51E916BC75}"/>
              </a:ext>
            </a:extLst>
          </p:cNvPr>
          <p:cNvGraphicFramePr/>
          <p:nvPr>
            <p:extLst>
              <p:ext uri="{D42A27DB-BD31-4B8C-83A1-F6EECF244321}">
                <p14:modId xmlns:p14="http://schemas.microsoft.com/office/powerpoint/2010/main" val="1542572357"/>
              </p:ext>
            </p:extLst>
          </p:nvPr>
        </p:nvGraphicFramePr>
        <p:xfrm>
          <a:off x="453803" y="1749840"/>
          <a:ext cx="8349384" cy="1934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7858481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5596231-DF8C-44B9-9D90-03CD7FF2A903}"/>
              </a:ext>
            </a:extLst>
          </p:cNvPr>
          <p:cNvSpPr>
            <a:spLocks noGrp="1"/>
          </p:cNvSpPr>
          <p:nvPr>
            <p:ph type="title"/>
          </p:nvPr>
        </p:nvSpPr>
        <p:spPr>
          <a:xfrm>
            <a:off x="457760" y="407250"/>
            <a:ext cx="5859972" cy="280146"/>
          </a:xfrm>
        </p:spPr>
        <p:txBody>
          <a:bodyPr>
            <a:normAutofit fontScale="90000"/>
          </a:bodyPr>
          <a:lstStyle/>
          <a:p>
            <a:r>
              <a:rPr lang="en-US" dirty="0"/>
              <a:t>Creating Faith Pathways</a:t>
            </a:r>
            <a:endParaRPr lang="en-AU" dirty="0"/>
          </a:p>
        </p:txBody>
      </p:sp>
      <p:sp>
        <p:nvSpPr>
          <p:cNvPr id="4" name="TextBox 3">
            <a:extLst>
              <a:ext uri="{FF2B5EF4-FFF2-40B4-BE49-F238E27FC236}">
                <a16:creationId xmlns:a16="http://schemas.microsoft.com/office/drawing/2014/main" id="{B2B05ABB-BA02-42F8-B2C6-2FB673DBBBE9}"/>
              </a:ext>
            </a:extLst>
          </p:cNvPr>
          <p:cNvSpPr txBox="1"/>
          <p:nvPr/>
        </p:nvSpPr>
        <p:spPr>
          <a:xfrm>
            <a:off x="457759" y="956995"/>
            <a:ext cx="8239841" cy="535531"/>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600" b="0" i="1"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rPr>
              <a:t>Taking a holistic approach to the human condition that values spirituality –  We graciously share the good news of Jesus and grow in faith together.</a:t>
            </a:r>
            <a:endParaRPr kumimoji="0" lang="en-AU" sz="1600" b="0" i="1"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endParaRPr>
          </a:p>
        </p:txBody>
      </p:sp>
      <p:sp>
        <p:nvSpPr>
          <p:cNvPr id="2" name="Content Placeholder 7">
            <a:extLst>
              <a:ext uri="{FF2B5EF4-FFF2-40B4-BE49-F238E27FC236}">
                <a16:creationId xmlns:a16="http://schemas.microsoft.com/office/drawing/2014/main" id="{515DC5D1-C356-4723-8531-B5425DADBCE5}"/>
              </a:ext>
            </a:extLst>
          </p:cNvPr>
          <p:cNvSpPr txBox="1">
            <a:spLocks/>
          </p:cNvSpPr>
          <p:nvPr/>
        </p:nvSpPr>
        <p:spPr>
          <a:xfrm>
            <a:off x="457760" y="1897196"/>
            <a:ext cx="4437754" cy="376067"/>
          </a:xfrm>
          <a:prstGeom prst="rect">
            <a:avLst/>
          </a:prstGeom>
        </p:spPr>
        <p:txBody>
          <a:bodyPr vert="horz" lIns="68580" tIns="34290" rIns="68580" bIns="3429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US" sz="1800" dirty="0">
                <a:solidFill>
                  <a:srgbClr val="003450"/>
                </a:solidFill>
              </a:rPr>
              <a:t>How are we creating faith pathways?</a:t>
            </a:r>
            <a:endParaRPr kumimoji="0" lang="en-US" sz="1800" b="1" i="0"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endParaRPr>
          </a:p>
        </p:txBody>
      </p:sp>
      <p:sp>
        <p:nvSpPr>
          <p:cNvPr id="9" name="TextBox 8">
            <a:extLst>
              <a:ext uri="{FF2B5EF4-FFF2-40B4-BE49-F238E27FC236}">
                <a16:creationId xmlns:a16="http://schemas.microsoft.com/office/drawing/2014/main" id="{55BCCC24-0142-4A0E-AF04-C25B8E33643B}"/>
              </a:ext>
            </a:extLst>
          </p:cNvPr>
          <p:cNvSpPr txBox="1"/>
          <p:nvPr/>
        </p:nvSpPr>
        <p:spPr>
          <a:xfrm>
            <a:off x="341016" y="4741548"/>
            <a:ext cx="5506636" cy="338554"/>
          </a:xfrm>
          <a:prstGeom prst="rect">
            <a:avLst/>
          </a:prstGeom>
          <a:noFill/>
        </p:spPr>
        <p:txBody>
          <a:bodyPr wrap="none" rtlCol="0">
            <a:spAutoFit/>
          </a:bodyPr>
          <a:lstStyle/>
          <a:p>
            <a:r>
              <a:rPr lang="en-AU" sz="800" dirty="0">
                <a:solidFill>
                  <a:srgbClr val="C00000"/>
                </a:solidFill>
              </a:rPr>
              <a:t>Our Mission: </a:t>
            </a:r>
            <a:r>
              <a:rPr lang="en-AU" sz="800" dirty="0">
                <a:solidFill>
                  <a:srgbClr val="FFFFFF"/>
                </a:solidFill>
              </a:rPr>
              <a:t>   Caring for people       Creating faith pathways       Building healthy communities      Working for justice</a:t>
            </a:r>
          </a:p>
          <a:p>
            <a:r>
              <a:rPr lang="en-AU" sz="800" dirty="0">
                <a:solidFill>
                  <a:srgbClr val="C00000"/>
                </a:solidFill>
              </a:rPr>
              <a:t>Our Values:      </a:t>
            </a:r>
            <a:r>
              <a:rPr lang="en-AU" sz="800" dirty="0">
                <a:solidFill>
                  <a:srgbClr val="FFFFFF"/>
                </a:solidFill>
              </a:rPr>
              <a:t>Integrity        Compassion        Respect          Diversity         Collaboration</a:t>
            </a:r>
          </a:p>
        </p:txBody>
      </p:sp>
      <p:sp>
        <p:nvSpPr>
          <p:cNvPr id="10" name="TextBox 9">
            <a:extLst>
              <a:ext uri="{FF2B5EF4-FFF2-40B4-BE49-F238E27FC236}">
                <a16:creationId xmlns:a16="http://schemas.microsoft.com/office/drawing/2014/main" id="{939685C8-9DA6-4B24-9D2E-8E326928A509}"/>
              </a:ext>
            </a:extLst>
          </p:cNvPr>
          <p:cNvSpPr txBox="1"/>
          <p:nvPr/>
        </p:nvSpPr>
        <p:spPr>
          <a:xfrm>
            <a:off x="341016" y="3592768"/>
            <a:ext cx="8563445" cy="800219"/>
          </a:xfrm>
          <a:prstGeom prst="rect">
            <a:avLst/>
          </a:prstGeom>
          <a:noFill/>
        </p:spPr>
        <p:txBody>
          <a:bodyPr wrap="square" rtlCol="0">
            <a:spAutoFit/>
          </a:bodyPr>
          <a:lstStyle/>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Where do we see our expression on this measure of Creating Faith Pathways and what has helped us identify this?</a:t>
            </a:r>
            <a:endParaRPr lang="en-AU" sz="1050" dirty="0">
              <a:latin typeface="Calibri" panose="020F0502020204030204" pitchFamily="34" charset="0"/>
              <a:ea typeface="Calibri" panose="020F0502020204030204" pitchFamily="34" charset="0"/>
              <a:cs typeface="Times New Roman" panose="02020603050405020304" pitchFamily="18" charset="0"/>
            </a:endParaRPr>
          </a:p>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What do we think are 2-3 actions that could be taken by our expression to purposefully grow in this area of mission? </a:t>
            </a:r>
            <a:endParaRPr lang="en-AU" sz="1050" dirty="0">
              <a:latin typeface="Calibri" panose="020F0502020204030204" pitchFamily="34" charset="0"/>
              <a:ea typeface="Calibri" panose="020F0502020204030204" pitchFamily="34" charset="0"/>
              <a:cs typeface="Times New Roman" panose="02020603050405020304" pitchFamily="18" charset="0"/>
            </a:endParaRPr>
          </a:p>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How will our expression collaborate in ‘Creating Faith Pathways’ that will have growing impact?</a:t>
            </a:r>
            <a:endParaRPr lang="en-AU" sz="105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Diagram 11">
            <a:extLst>
              <a:ext uri="{FF2B5EF4-FFF2-40B4-BE49-F238E27FC236}">
                <a16:creationId xmlns:a16="http://schemas.microsoft.com/office/drawing/2014/main" id="{4CB34E22-955C-49D5-8120-2432D5EF9570}"/>
              </a:ext>
            </a:extLst>
          </p:cNvPr>
          <p:cNvGraphicFramePr/>
          <p:nvPr>
            <p:extLst>
              <p:ext uri="{D42A27DB-BD31-4B8C-83A1-F6EECF244321}">
                <p14:modId xmlns:p14="http://schemas.microsoft.com/office/powerpoint/2010/main" val="2348717481"/>
              </p:ext>
            </p:extLst>
          </p:nvPr>
        </p:nvGraphicFramePr>
        <p:xfrm>
          <a:off x="62865" y="2037600"/>
          <a:ext cx="9018270" cy="18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5397314"/>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5596231-DF8C-44B9-9D90-03CD7FF2A903}"/>
              </a:ext>
            </a:extLst>
          </p:cNvPr>
          <p:cNvSpPr>
            <a:spLocks noGrp="1"/>
          </p:cNvSpPr>
          <p:nvPr>
            <p:ph type="title"/>
          </p:nvPr>
        </p:nvSpPr>
        <p:spPr>
          <a:xfrm>
            <a:off x="340814" y="530974"/>
            <a:ext cx="7379093" cy="280146"/>
          </a:xfrm>
        </p:spPr>
        <p:txBody>
          <a:bodyPr>
            <a:normAutofit fontScale="90000"/>
          </a:bodyPr>
          <a:lstStyle/>
          <a:p>
            <a:r>
              <a:rPr lang="en-US" dirty="0"/>
              <a:t>Building Healthy Communities </a:t>
            </a:r>
            <a:endParaRPr lang="en-AU" dirty="0"/>
          </a:p>
        </p:txBody>
      </p:sp>
      <p:pic>
        <p:nvPicPr>
          <p:cNvPr id="11" name="Content Placeholder 4">
            <a:extLst>
              <a:ext uri="{FF2B5EF4-FFF2-40B4-BE49-F238E27FC236}">
                <a16:creationId xmlns:a16="http://schemas.microsoft.com/office/drawing/2014/main" id="{BEF3BA4F-4E85-4BD9-95BB-984F23AFE02F}"/>
              </a:ext>
            </a:extLst>
          </p:cNvPr>
          <p:cNvPicPr>
            <a:picLocks noChangeAspect="1"/>
          </p:cNvPicPr>
          <p:nvPr/>
        </p:nvPicPr>
        <p:blipFill>
          <a:blip r:embed="rId3"/>
          <a:stretch>
            <a:fillRect/>
          </a:stretch>
        </p:blipFill>
        <p:spPr>
          <a:xfrm rot="652286">
            <a:off x="7303198" y="304644"/>
            <a:ext cx="1476444" cy="1909747"/>
          </a:xfrm>
          <a:prstGeom prst="rect">
            <a:avLst/>
          </a:prstGeom>
          <a:ln>
            <a:solidFill>
              <a:schemeClr val="bg1"/>
            </a:solidFill>
          </a:ln>
          <a:effectLst>
            <a:outerShdw blurRad="50800" dist="38100" dir="2700000" algn="tl" rotWithShape="0">
              <a:prstClr val="black">
                <a:alpha val="40000"/>
              </a:prstClr>
            </a:outerShdw>
          </a:effectLst>
        </p:spPr>
      </p:pic>
      <p:sp>
        <p:nvSpPr>
          <p:cNvPr id="4" name="TextBox 3">
            <a:extLst>
              <a:ext uri="{FF2B5EF4-FFF2-40B4-BE49-F238E27FC236}">
                <a16:creationId xmlns:a16="http://schemas.microsoft.com/office/drawing/2014/main" id="{B2B05ABB-BA02-42F8-B2C6-2FB673DBBBE9}"/>
              </a:ext>
            </a:extLst>
          </p:cNvPr>
          <p:cNvSpPr txBox="1"/>
          <p:nvPr/>
        </p:nvSpPr>
        <p:spPr>
          <a:xfrm>
            <a:off x="340813" y="1073345"/>
            <a:ext cx="6598853" cy="535531"/>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600" b="0" i="1"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rPr>
              <a:t>Investing ourselves in relationships that promote mutual flourishing – We find the wholeness God intends for us in community.</a:t>
            </a:r>
            <a:endParaRPr kumimoji="0" lang="en-AU" sz="1600" b="0" i="1"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endParaRPr>
          </a:p>
        </p:txBody>
      </p:sp>
      <p:sp>
        <p:nvSpPr>
          <p:cNvPr id="2" name="Content Placeholder 7">
            <a:extLst>
              <a:ext uri="{FF2B5EF4-FFF2-40B4-BE49-F238E27FC236}">
                <a16:creationId xmlns:a16="http://schemas.microsoft.com/office/drawing/2014/main" id="{94DACA72-2B18-4322-A632-06D443EEAE4B}"/>
              </a:ext>
            </a:extLst>
          </p:cNvPr>
          <p:cNvSpPr txBox="1">
            <a:spLocks/>
          </p:cNvSpPr>
          <p:nvPr/>
        </p:nvSpPr>
        <p:spPr>
          <a:xfrm>
            <a:off x="340814" y="1907948"/>
            <a:ext cx="4437754" cy="376067"/>
          </a:xfrm>
          <a:prstGeom prst="rect">
            <a:avLst/>
          </a:prstGeom>
        </p:spPr>
        <p:txBody>
          <a:bodyPr vert="horz" lIns="68580" tIns="34290" rIns="68580" bIns="34290" rtlCol="0">
            <a:normAutofit fontScale="85000"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US" sz="1800" dirty="0">
                <a:solidFill>
                  <a:srgbClr val="003450"/>
                </a:solidFill>
              </a:rPr>
              <a:t>How are we building healthy communities?</a:t>
            </a:r>
            <a:endParaRPr kumimoji="0" lang="en-US" sz="1800" b="1" i="0"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7A6709B7-3A4C-41B4-AA40-D46023B8D7B9}"/>
              </a:ext>
            </a:extLst>
          </p:cNvPr>
          <p:cNvSpPr txBox="1"/>
          <p:nvPr/>
        </p:nvSpPr>
        <p:spPr>
          <a:xfrm>
            <a:off x="340814" y="3508379"/>
            <a:ext cx="8563445" cy="800219"/>
          </a:xfrm>
          <a:prstGeom prst="rect">
            <a:avLst/>
          </a:prstGeom>
          <a:noFill/>
        </p:spPr>
        <p:txBody>
          <a:bodyPr wrap="square" rtlCol="0">
            <a:spAutoFit/>
          </a:bodyPr>
          <a:lstStyle/>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Where do we see our expression on this measure of building healthy communities and what has helped us identify this?</a:t>
            </a:r>
            <a:endParaRPr lang="en-AU" sz="1050" dirty="0">
              <a:latin typeface="Calibri" panose="020F0502020204030204" pitchFamily="34" charset="0"/>
              <a:ea typeface="Calibri" panose="020F0502020204030204" pitchFamily="34" charset="0"/>
              <a:cs typeface="Times New Roman" panose="02020603050405020304" pitchFamily="18" charset="0"/>
            </a:endParaRPr>
          </a:p>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What do we think are 2-3 actions that could be taken by our expression to purposefully grow in this missional intention? </a:t>
            </a:r>
            <a:endParaRPr lang="en-AU" sz="1050" dirty="0">
              <a:latin typeface="Calibri" panose="020F0502020204030204" pitchFamily="34" charset="0"/>
              <a:ea typeface="Calibri" panose="020F0502020204030204" pitchFamily="34" charset="0"/>
              <a:cs typeface="Times New Roman" panose="02020603050405020304" pitchFamily="18" charset="0"/>
            </a:endParaRPr>
          </a:p>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How will our expression collaborate in ‘building healthy communities’ that will have growing impact?</a:t>
            </a:r>
            <a:endParaRPr lang="en-AU"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D861047F-D82B-444C-895E-328D374DAC97}"/>
              </a:ext>
            </a:extLst>
          </p:cNvPr>
          <p:cNvSpPr txBox="1"/>
          <p:nvPr/>
        </p:nvSpPr>
        <p:spPr>
          <a:xfrm>
            <a:off x="341016" y="4741548"/>
            <a:ext cx="5506636" cy="338554"/>
          </a:xfrm>
          <a:prstGeom prst="rect">
            <a:avLst/>
          </a:prstGeom>
          <a:noFill/>
        </p:spPr>
        <p:txBody>
          <a:bodyPr wrap="none" rtlCol="0">
            <a:spAutoFit/>
          </a:bodyPr>
          <a:lstStyle/>
          <a:p>
            <a:r>
              <a:rPr lang="en-AU" sz="800" dirty="0">
                <a:solidFill>
                  <a:srgbClr val="C00000"/>
                </a:solidFill>
              </a:rPr>
              <a:t>Our Mission: </a:t>
            </a:r>
            <a:r>
              <a:rPr lang="en-AU" sz="800" dirty="0">
                <a:solidFill>
                  <a:srgbClr val="FFFFFF"/>
                </a:solidFill>
              </a:rPr>
              <a:t>   Caring for people       Creating faith pathways       Building healthy communities      Working for justice</a:t>
            </a:r>
          </a:p>
          <a:p>
            <a:r>
              <a:rPr lang="en-AU" sz="800" dirty="0">
                <a:solidFill>
                  <a:srgbClr val="C00000"/>
                </a:solidFill>
              </a:rPr>
              <a:t>Our Values:      </a:t>
            </a:r>
            <a:r>
              <a:rPr lang="en-AU" sz="800" dirty="0">
                <a:solidFill>
                  <a:srgbClr val="FFFFFF"/>
                </a:solidFill>
              </a:rPr>
              <a:t>Integrity        Compassion        Respect          Diversity         Collaboration</a:t>
            </a:r>
          </a:p>
        </p:txBody>
      </p:sp>
      <p:graphicFrame>
        <p:nvGraphicFramePr>
          <p:cNvPr id="9" name="Diagram 8">
            <a:extLst>
              <a:ext uri="{FF2B5EF4-FFF2-40B4-BE49-F238E27FC236}">
                <a16:creationId xmlns:a16="http://schemas.microsoft.com/office/drawing/2014/main" id="{FA33C087-CBFB-4941-A548-39B121FFEA34}"/>
              </a:ext>
            </a:extLst>
          </p:cNvPr>
          <p:cNvGraphicFramePr/>
          <p:nvPr>
            <p:extLst>
              <p:ext uri="{D42A27DB-BD31-4B8C-83A1-F6EECF244321}">
                <p14:modId xmlns:p14="http://schemas.microsoft.com/office/powerpoint/2010/main" val="3743528986"/>
              </p:ext>
            </p:extLst>
          </p:nvPr>
        </p:nvGraphicFramePr>
        <p:xfrm>
          <a:off x="340814" y="986400"/>
          <a:ext cx="8366760" cy="35051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78565561"/>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5596231-DF8C-44B9-9D90-03CD7FF2A903}"/>
              </a:ext>
            </a:extLst>
          </p:cNvPr>
          <p:cNvSpPr>
            <a:spLocks noGrp="1"/>
          </p:cNvSpPr>
          <p:nvPr>
            <p:ph type="title"/>
          </p:nvPr>
        </p:nvSpPr>
        <p:spPr>
          <a:xfrm>
            <a:off x="349759" y="338291"/>
            <a:ext cx="5859972" cy="280146"/>
          </a:xfrm>
        </p:spPr>
        <p:txBody>
          <a:bodyPr>
            <a:normAutofit fontScale="90000"/>
          </a:bodyPr>
          <a:lstStyle/>
          <a:p>
            <a:r>
              <a:rPr lang="en-US" dirty="0"/>
              <a:t>Working for Justice</a:t>
            </a:r>
            <a:endParaRPr lang="en-AU" dirty="0"/>
          </a:p>
        </p:txBody>
      </p:sp>
      <p:sp>
        <p:nvSpPr>
          <p:cNvPr id="4" name="TextBox 3">
            <a:extLst>
              <a:ext uri="{FF2B5EF4-FFF2-40B4-BE49-F238E27FC236}">
                <a16:creationId xmlns:a16="http://schemas.microsoft.com/office/drawing/2014/main" id="{B2B05ABB-BA02-42F8-B2C6-2FB673DBBBE9}"/>
              </a:ext>
            </a:extLst>
          </p:cNvPr>
          <p:cNvSpPr txBox="1"/>
          <p:nvPr/>
        </p:nvSpPr>
        <p:spPr>
          <a:xfrm>
            <a:off x="349759" y="964081"/>
            <a:ext cx="8088641" cy="535531"/>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600" b="0" i="1"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rPr>
              <a:t>Tackling the social systems that harm creation and strip away human dignity – We join God's work to build  a fairer world where all can thrive.</a:t>
            </a:r>
            <a:endParaRPr kumimoji="0" lang="en-AU" sz="1600" b="0" i="1"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endParaRPr>
          </a:p>
        </p:txBody>
      </p:sp>
      <p:sp>
        <p:nvSpPr>
          <p:cNvPr id="2" name="Content Placeholder 7">
            <a:extLst>
              <a:ext uri="{FF2B5EF4-FFF2-40B4-BE49-F238E27FC236}">
                <a16:creationId xmlns:a16="http://schemas.microsoft.com/office/drawing/2014/main" id="{4DCF2984-34EC-4551-A6C9-6DF021589B5D}"/>
              </a:ext>
            </a:extLst>
          </p:cNvPr>
          <p:cNvSpPr txBox="1">
            <a:spLocks/>
          </p:cNvSpPr>
          <p:nvPr/>
        </p:nvSpPr>
        <p:spPr>
          <a:xfrm>
            <a:off x="382559" y="1983193"/>
            <a:ext cx="4437754" cy="376067"/>
          </a:xfrm>
          <a:prstGeom prst="rect">
            <a:avLst/>
          </a:prstGeom>
        </p:spPr>
        <p:txBody>
          <a:bodyPr vert="horz" lIns="68580" tIns="34290" rIns="68580" bIns="3429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US" sz="1800" dirty="0">
                <a:solidFill>
                  <a:srgbClr val="003450"/>
                </a:solidFill>
              </a:rPr>
              <a:t>How are we working for justice?</a:t>
            </a:r>
            <a:endParaRPr kumimoji="0" lang="en-US" sz="1800" b="1" i="0" u="none" strike="noStrike" kern="1200" cap="none" spc="0" normalizeH="0" baseline="0" noProof="0" dirty="0">
              <a:ln>
                <a:noFill/>
              </a:ln>
              <a:solidFill>
                <a:srgbClr val="003450"/>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9717C54A-9182-4F72-B3B8-BD83F12DFAD6}"/>
              </a:ext>
            </a:extLst>
          </p:cNvPr>
          <p:cNvSpPr txBox="1"/>
          <p:nvPr/>
        </p:nvSpPr>
        <p:spPr>
          <a:xfrm>
            <a:off x="341016" y="4741548"/>
            <a:ext cx="5506636" cy="338554"/>
          </a:xfrm>
          <a:prstGeom prst="rect">
            <a:avLst/>
          </a:prstGeom>
          <a:noFill/>
        </p:spPr>
        <p:txBody>
          <a:bodyPr wrap="none" rtlCol="0">
            <a:spAutoFit/>
          </a:bodyPr>
          <a:lstStyle/>
          <a:p>
            <a:r>
              <a:rPr lang="en-AU" sz="800" dirty="0">
                <a:solidFill>
                  <a:srgbClr val="C00000"/>
                </a:solidFill>
              </a:rPr>
              <a:t>Our Mission: </a:t>
            </a:r>
            <a:r>
              <a:rPr lang="en-AU" sz="800" dirty="0">
                <a:solidFill>
                  <a:srgbClr val="FFFFFF"/>
                </a:solidFill>
              </a:rPr>
              <a:t>   Caring for people       Creating faith pathways       Building healthy communities      Working for justice</a:t>
            </a:r>
          </a:p>
          <a:p>
            <a:r>
              <a:rPr lang="en-AU" sz="800" dirty="0">
                <a:solidFill>
                  <a:srgbClr val="C00000"/>
                </a:solidFill>
              </a:rPr>
              <a:t>Our Values:      </a:t>
            </a:r>
            <a:r>
              <a:rPr lang="en-AU" sz="800" dirty="0">
                <a:solidFill>
                  <a:srgbClr val="FFFFFF"/>
                </a:solidFill>
              </a:rPr>
              <a:t>Integrity        Compassion        Respect          Diversity         Collaboration</a:t>
            </a:r>
          </a:p>
        </p:txBody>
      </p:sp>
      <p:sp>
        <p:nvSpPr>
          <p:cNvPr id="9" name="TextBox 8">
            <a:extLst>
              <a:ext uri="{FF2B5EF4-FFF2-40B4-BE49-F238E27FC236}">
                <a16:creationId xmlns:a16="http://schemas.microsoft.com/office/drawing/2014/main" id="{DDC9B70F-0CE2-493F-842F-B61872AE245B}"/>
              </a:ext>
            </a:extLst>
          </p:cNvPr>
          <p:cNvSpPr txBox="1"/>
          <p:nvPr/>
        </p:nvSpPr>
        <p:spPr>
          <a:xfrm>
            <a:off x="340814" y="3508379"/>
            <a:ext cx="8563445" cy="800219"/>
          </a:xfrm>
          <a:prstGeom prst="rect">
            <a:avLst/>
          </a:prstGeom>
          <a:noFill/>
        </p:spPr>
        <p:txBody>
          <a:bodyPr wrap="square" rtlCol="0">
            <a:spAutoFit/>
          </a:bodyPr>
          <a:lstStyle/>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Where do we see our expression on this measure of Working for Justice and what has helped us identify this?</a:t>
            </a:r>
            <a:endParaRPr lang="en-AU" sz="1050" dirty="0">
              <a:latin typeface="Calibri" panose="020F0502020204030204" pitchFamily="34" charset="0"/>
              <a:ea typeface="Calibri" panose="020F0502020204030204" pitchFamily="34" charset="0"/>
              <a:cs typeface="Times New Roman" panose="02020603050405020304" pitchFamily="18" charset="0"/>
            </a:endParaRPr>
          </a:p>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What do we think are 2-3 actions that could be taken by our expression to purposefully grow in Working for Justice? </a:t>
            </a:r>
            <a:endParaRPr lang="en-AU" sz="1050" dirty="0">
              <a:latin typeface="Calibri" panose="020F0502020204030204" pitchFamily="34" charset="0"/>
              <a:ea typeface="Calibri" panose="020F0502020204030204" pitchFamily="34" charset="0"/>
              <a:cs typeface="Times New Roman" panose="02020603050405020304" pitchFamily="18" charset="0"/>
            </a:endParaRPr>
          </a:p>
          <a:p>
            <a:pPr marL="177800" lvl="0" indent="-177800">
              <a:spcBef>
                <a:spcPts val="600"/>
              </a:spcBef>
              <a:spcAft>
                <a:spcPts val="0"/>
              </a:spcAft>
              <a:buFont typeface="Arial" panose="020B0604020202020204" pitchFamily="34" charset="0"/>
              <a:buChar char="•"/>
              <a:tabLst>
                <a:tab pos="450850" algn="l"/>
              </a:tabLst>
            </a:pPr>
            <a:r>
              <a:rPr lang="en-AU" sz="1200" dirty="0">
                <a:solidFill>
                  <a:srgbClr val="003450"/>
                </a:solidFill>
                <a:latin typeface="Arial" panose="020B0604020202020204" pitchFamily="34" charset="0"/>
                <a:ea typeface="Times New Roman" panose="02020603050405020304" pitchFamily="18" charset="0"/>
                <a:cs typeface="Times New Roman" panose="02020603050405020304" pitchFamily="18" charset="0"/>
              </a:rPr>
              <a:t>How will our expression collaborate in ‘Working for Justice’ that will have growing impact?</a:t>
            </a:r>
            <a:endParaRPr lang="en-AU" sz="105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0" name="Diagram 9">
            <a:extLst>
              <a:ext uri="{FF2B5EF4-FFF2-40B4-BE49-F238E27FC236}">
                <a16:creationId xmlns:a16="http://schemas.microsoft.com/office/drawing/2014/main" id="{9DF80583-575C-408B-8151-B2BDA5B7F180}"/>
              </a:ext>
            </a:extLst>
          </p:cNvPr>
          <p:cNvGraphicFramePr/>
          <p:nvPr>
            <p:extLst>
              <p:ext uri="{D42A27DB-BD31-4B8C-83A1-F6EECF244321}">
                <p14:modId xmlns:p14="http://schemas.microsoft.com/office/powerpoint/2010/main" val="1051066445"/>
              </p:ext>
            </p:extLst>
          </p:nvPr>
        </p:nvGraphicFramePr>
        <p:xfrm>
          <a:off x="401353" y="1152001"/>
          <a:ext cx="8366760" cy="34494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3306932"/>
      </p:ext>
    </p:extLst>
  </p:cSld>
  <p:clrMapOvr>
    <a:masterClrMapping/>
  </p:clrMapOvr>
  <p:transition spd="slow">
    <p:push dir="u"/>
  </p:transition>
</p:sld>
</file>

<file path=ppt/theme/theme1.xml><?xml version="1.0" encoding="utf-8"?>
<a:theme xmlns:a="http://schemas.openxmlformats.org/drawingml/2006/main" name="White background">
  <a:themeElements>
    <a:clrScheme name="TSA Palette">
      <a:dk1>
        <a:srgbClr val="003450"/>
      </a:dk1>
      <a:lt1>
        <a:srgbClr val="FFFFFF"/>
      </a:lt1>
      <a:dk2>
        <a:srgbClr val="003450"/>
      </a:dk2>
      <a:lt2>
        <a:srgbClr val="FFFFFF"/>
      </a:lt2>
      <a:accent1>
        <a:srgbClr val="E53241"/>
      </a:accent1>
      <a:accent2>
        <a:srgbClr val="00828A"/>
      </a:accent2>
      <a:accent3>
        <a:srgbClr val="EDA615"/>
      </a:accent3>
      <a:accent4>
        <a:srgbClr val="6B3A66"/>
      </a:accent4>
      <a:accent5>
        <a:srgbClr val="0083B6"/>
      </a:accent5>
      <a:accent6>
        <a:srgbClr val="DE761C"/>
      </a:accent6>
      <a:hlink>
        <a:srgbClr val="0085E8"/>
      </a:hlink>
      <a:folHlink>
        <a:srgbClr val="954F72"/>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White background">
  <a:themeElements>
    <a:clrScheme name="TSA Palette">
      <a:dk1>
        <a:srgbClr val="003450"/>
      </a:dk1>
      <a:lt1>
        <a:srgbClr val="FFFFFF"/>
      </a:lt1>
      <a:dk2>
        <a:srgbClr val="003450"/>
      </a:dk2>
      <a:lt2>
        <a:srgbClr val="FFFFFF"/>
      </a:lt2>
      <a:accent1>
        <a:srgbClr val="E53241"/>
      </a:accent1>
      <a:accent2>
        <a:srgbClr val="00828A"/>
      </a:accent2>
      <a:accent3>
        <a:srgbClr val="EDA615"/>
      </a:accent3>
      <a:accent4>
        <a:srgbClr val="6B3A66"/>
      </a:accent4>
      <a:accent5>
        <a:srgbClr val="0083B6"/>
      </a:accent5>
      <a:accent6>
        <a:srgbClr val="DE761C"/>
      </a:accent6>
      <a:hlink>
        <a:srgbClr val="0085E8"/>
      </a:hlink>
      <a:folHlink>
        <a:srgbClr val="954F72"/>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904353D089F774DA4747E22DFD80E51" ma:contentTypeVersion="13" ma:contentTypeDescription="Create a new document." ma:contentTypeScope="" ma:versionID="9a2612606cd43cdcd3a6605557d04194">
  <xsd:schema xmlns:xsd="http://www.w3.org/2001/XMLSchema" xmlns:xs="http://www.w3.org/2001/XMLSchema" xmlns:p="http://schemas.microsoft.com/office/2006/metadata/properties" xmlns:ns3="b0e72f02-33b3-4f25-b3ba-d17d95684e39" xmlns:ns4="7c5c5aad-8752-474c-84f0-5944c9945e22" targetNamespace="http://schemas.microsoft.com/office/2006/metadata/properties" ma:root="true" ma:fieldsID="b80ecb6a0e78331010e85ba27e9abb0a" ns3:_="" ns4:_="">
    <xsd:import namespace="b0e72f02-33b3-4f25-b3ba-d17d95684e39"/>
    <xsd:import namespace="7c5c5aad-8752-474c-84f0-5944c9945e22"/>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GenerationTime" minOccurs="0"/>
                <xsd:element ref="ns4:MediaServiceEventHashCode" minOccurs="0"/>
                <xsd:element ref="ns4:MediaServiceDateTaken"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e72f02-33b3-4f25-b3ba-d17d95684e3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c5c5aad-8752-474c-84f0-5944c9945e2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24E548E-16D9-4B5A-9D33-057C4B5827E3}">
  <ds:schemaRefs>
    <ds:schemaRef ds:uri="http://schemas.microsoft.com/office/2006/documentManagement/types"/>
    <ds:schemaRef ds:uri="http://purl.org/dc/dcmitype/"/>
    <ds:schemaRef ds:uri="http://purl.org/dc/terms/"/>
    <ds:schemaRef ds:uri="http://purl.org/dc/elements/1.1/"/>
    <ds:schemaRef ds:uri="http://www.w3.org/XML/1998/namespace"/>
    <ds:schemaRef ds:uri="7c5c5aad-8752-474c-84f0-5944c9945e22"/>
    <ds:schemaRef ds:uri="http://schemas.microsoft.com/office/2006/metadata/properties"/>
    <ds:schemaRef ds:uri="http://schemas.microsoft.com/office/infopath/2007/PartnerControls"/>
    <ds:schemaRef ds:uri="http://schemas.openxmlformats.org/package/2006/metadata/core-properties"/>
    <ds:schemaRef ds:uri="b0e72f02-33b3-4f25-b3ba-d17d95684e39"/>
  </ds:schemaRefs>
</ds:datastoreItem>
</file>

<file path=customXml/itemProps2.xml><?xml version="1.0" encoding="utf-8"?>
<ds:datastoreItem xmlns:ds="http://schemas.openxmlformats.org/officeDocument/2006/customXml" ds:itemID="{4B0CCA57-6571-4D68-AFCD-4103142225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0e72f02-33b3-4f25-b3ba-d17d95684e39"/>
    <ds:schemaRef ds:uri="7c5c5aad-8752-474c-84f0-5944c9945e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F936081-0769-432F-B881-AC598232594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31325</TotalTime>
  <Words>1071</Words>
  <Application>Microsoft Office PowerPoint</Application>
  <PresentationFormat>On-screen Show (16:9)</PresentationFormat>
  <Paragraphs>74</Paragraphs>
  <Slides>6</Slides>
  <Notes>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6</vt:i4>
      </vt:variant>
    </vt:vector>
  </HeadingPairs>
  <TitlesOfParts>
    <vt:vector size="11" baseType="lpstr">
      <vt:lpstr>Arial</vt:lpstr>
      <vt:lpstr>Calibri</vt:lpstr>
      <vt:lpstr>Calisto MT</vt:lpstr>
      <vt:lpstr>White background</vt:lpstr>
      <vt:lpstr>1_White background</vt:lpstr>
      <vt:lpstr>PowerPoint Presentation</vt:lpstr>
      <vt:lpstr>    Guidelines for use </vt:lpstr>
      <vt:lpstr>Caring for People</vt:lpstr>
      <vt:lpstr>Creating Faith Pathways</vt:lpstr>
      <vt:lpstr>Building Healthy Communities </vt:lpstr>
      <vt:lpstr>Working for Justice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Accountably Framework</dc:title>
  <dc:creator>Kelvin Merrett</dc:creator>
  <cp:lastModifiedBy>Rod Yule</cp:lastModifiedBy>
  <cp:revision>127</cp:revision>
  <cp:lastPrinted>2020-11-25T02:59:01Z</cp:lastPrinted>
  <dcterms:created xsi:type="dcterms:W3CDTF">2020-08-03T11:56:10Z</dcterms:created>
  <dcterms:modified xsi:type="dcterms:W3CDTF">2021-09-07T05:29:47Z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0x010100A904353D089F774DA4747E22DFD80E51</vt:lpwstr>
  </property>
</Properties>
</file>