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1"/>
  </p:notesMasterIdLst>
  <p:sldIdLst>
    <p:sldId id="258" r:id="rId5"/>
    <p:sldId id="395" r:id="rId6"/>
    <p:sldId id="396" r:id="rId7"/>
    <p:sldId id="397" r:id="rId8"/>
    <p:sldId id="398" r:id="rId9"/>
    <p:sldId id="399" r:id="rId10"/>
    <p:sldId id="400" r:id="rId11"/>
    <p:sldId id="401" r:id="rId12"/>
    <p:sldId id="402" r:id="rId13"/>
    <p:sldId id="403" r:id="rId14"/>
    <p:sldId id="404" r:id="rId15"/>
    <p:sldId id="405" r:id="rId16"/>
    <p:sldId id="406" r:id="rId17"/>
    <p:sldId id="407" r:id="rId18"/>
    <p:sldId id="408" r:id="rId19"/>
    <p:sldId id="409"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s://diglib.library.vanderbilt.edu/act-imagelink.pl?RC=58505" TargetMode="Externa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diglib.library.vanderbilt.edu/act-imagelink.pl?RC=56842" TargetMode="Externa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text, sign&#10;&#10;Description automatically generated">
            <a:extLst>
              <a:ext uri="{FF2B5EF4-FFF2-40B4-BE49-F238E27FC236}">
                <a16:creationId xmlns:a16="http://schemas.microsoft.com/office/drawing/2014/main" id="{5255A58A-344C-4441-85C6-60C2C0605A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17 </a:t>
            </a:r>
            <a:r>
              <a:rPr lang="en-US" dirty="0"/>
              <a:t>“When he came to his senses, he said, ‘How many of my father’s hired servants have food to spare, and here I am starving to death! </a:t>
            </a:r>
            <a:r>
              <a:rPr lang="en-US" b="1" baseline="30000" dirty="0"/>
              <a:t>18 </a:t>
            </a:r>
            <a:r>
              <a:rPr lang="en-US" dirty="0"/>
              <a:t>I will set out and go back to my father and say to him: Father, I have sinned against Heaven and against you. </a:t>
            </a:r>
            <a:r>
              <a:rPr lang="en-US" b="1" baseline="30000" dirty="0"/>
              <a:t>19 </a:t>
            </a:r>
            <a:r>
              <a:rPr lang="en-US" dirty="0"/>
              <a:t>I am no longer worthy to be called your son; make me like one of your hired servants.’ </a:t>
            </a:r>
            <a:r>
              <a:rPr lang="en-US" b="1" baseline="30000" dirty="0"/>
              <a:t>20 </a:t>
            </a:r>
            <a:r>
              <a:rPr lang="en-US" dirty="0"/>
              <a:t>So he got up and went to his father.</a:t>
            </a:r>
            <a:endParaRPr lang="en-US" dirty="0">
              <a:cs typeface="Calibri"/>
            </a:endParaRPr>
          </a:p>
          <a:p>
            <a:pPr marL="0" indent="0">
              <a:lnSpc>
                <a:spcPct val="100000"/>
              </a:lnSpc>
              <a:spcAft>
                <a:spcPts val="600"/>
              </a:spcAft>
              <a:buNone/>
            </a:pPr>
            <a:r>
              <a:rPr lang="en-US" dirty="0"/>
              <a:t>“But while he was still a long way off, his father saw him and was filled with compassion for him; he ran to his son, threw his arms around him and kissed him.</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15:1-3 and 11b-32</a:t>
            </a:r>
          </a:p>
        </p:txBody>
      </p:sp>
    </p:spTree>
    <p:extLst>
      <p:ext uri="{BB962C8B-B14F-4D97-AF65-F5344CB8AC3E}">
        <p14:creationId xmlns:p14="http://schemas.microsoft.com/office/powerpoint/2010/main" val="119999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21 </a:t>
            </a:r>
            <a:r>
              <a:rPr lang="en-US" dirty="0"/>
              <a:t>“The son said to him, ‘Father, I have sinned against Heaven and against you. I am no longer worthy to be called your son.’</a:t>
            </a:r>
            <a:endParaRPr lang="en-US" dirty="0">
              <a:cs typeface="Calibri"/>
            </a:endParaRPr>
          </a:p>
          <a:p>
            <a:pPr marL="0" indent="0">
              <a:lnSpc>
                <a:spcPct val="100000"/>
              </a:lnSpc>
              <a:spcAft>
                <a:spcPts val="600"/>
              </a:spcAft>
              <a:buNone/>
            </a:pPr>
            <a:r>
              <a:rPr lang="en-US" b="1" baseline="30000" dirty="0"/>
              <a:t>22 </a:t>
            </a:r>
            <a:r>
              <a:rPr lang="en-US" dirty="0"/>
              <a:t>“But the father said to his servants, ‘Quick! Bring the best robe and put it on him. Put a ring on his finger and sandals on his feet. </a:t>
            </a:r>
            <a:r>
              <a:rPr lang="en-US" b="1" baseline="30000" dirty="0"/>
              <a:t>23 </a:t>
            </a:r>
            <a:r>
              <a:rPr lang="en-US" dirty="0"/>
              <a:t>Bring the fattened calf and kill it. Let’s have a feast and celebrate. </a:t>
            </a:r>
            <a:r>
              <a:rPr lang="en-US" b="1" baseline="30000" dirty="0"/>
              <a:t>24 </a:t>
            </a:r>
            <a:r>
              <a:rPr lang="en-US" dirty="0"/>
              <a:t>For this son of mine was dead and is alive again; he was lost and is found.’ So they began to celebrate.</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15:1-3 and 11b-32</a:t>
            </a:r>
          </a:p>
        </p:txBody>
      </p:sp>
    </p:spTree>
    <p:extLst>
      <p:ext uri="{BB962C8B-B14F-4D97-AF65-F5344CB8AC3E}">
        <p14:creationId xmlns:p14="http://schemas.microsoft.com/office/powerpoint/2010/main" val="3309691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sz="2200" b="1" baseline="30000" dirty="0"/>
              <a:t>25 </a:t>
            </a:r>
            <a:r>
              <a:rPr lang="en-US" sz="2200" dirty="0"/>
              <a:t>“Meanwhile, the older son was in the field. When he came near the house, he heard music and dancing. </a:t>
            </a:r>
            <a:r>
              <a:rPr lang="en-US" sz="2200" b="1" baseline="30000" dirty="0"/>
              <a:t>26 </a:t>
            </a:r>
            <a:r>
              <a:rPr lang="en-US" sz="2200" dirty="0"/>
              <a:t>So he called one of the servants and asked him what was going on. </a:t>
            </a:r>
            <a:r>
              <a:rPr lang="en-US" sz="2200" b="1" baseline="30000" dirty="0"/>
              <a:t>27 </a:t>
            </a:r>
            <a:r>
              <a:rPr lang="en-US" sz="2200" dirty="0"/>
              <a:t>‘Your brother has come,’ he replied, ‘and your father has killed the fattened calf because he has him back safe and sound.’</a:t>
            </a:r>
          </a:p>
          <a:p>
            <a:pPr marL="0" indent="0">
              <a:lnSpc>
                <a:spcPct val="100000"/>
              </a:lnSpc>
              <a:spcAft>
                <a:spcPts val="600"/>
              </a:spcAft>
              <a:buNone/>
            </a:pPr>
            <a:r>
              <a:rPr lang="en-US" sz="2200" b="1" baseline="30000" dirty="0"/>
              <a:t>28 </a:t>
            </a:r>
            <a:r>
              <a:rPr lang="en-US" sz="2200" dirty="0"/>
              <a:t>“The older brother became angry and refused to go in. So his father went out and pleaded with him. </a:t>
            </a:r>
            <a:r>
              <a:rPr lang="en-US" sz="2200" b="1" baseline="30000" dirty="0"/>
              <a:t>29 </a:t>
            </a:r>
            <a:r>
              <a:rPr lang="en-US" sz="2200" dirty="0"/>
              <a:t>But he answered his father, ‘Look! All these years I’ve been slaving for you and never disobeyed your orders. Yet you never gave me even a young goat so I could celebrate with my friends.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15:1-3 and 11b-32</a:t>
            </a:r>
          </a:p>
        </p:txBody>
      </p:sp>
    </p:spTree>
    <p:extLst>
      <p:ext uri="{BB962C8B-B14F-4D97-AF65-F5344CB8AC3E}">
        <p14:creationId xmlns:p14="http://schemas.microsoft.com/office/powerpoint/2010/main" val="2175538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sz="2200" b="1" baseline="30000" dirty="0"/>
              <a:t>30 </a:t>
            </a:r>
            <a:r>
              <a:rPr lang="en-US" sz="2200" dirty="0"/>
              <a:t>But when this son of yours who has squandered your property with prostitutes comes home, you kill the fattened calf for him!’</a:t>
            </a:r>
          </a:p>
          <a:p>
            <a:pPr marL="0" indent="0">
              <a:lnSpc>
                <a:spcPct val="100000"/>
              </a:lnSpc>
              <a:spcAft>
                <a:spcPts val="600"/>
              </a:spcAft>
              <a:buNone/>
            </a:pPr>
            <a:r>
              <a:rPr lang="en-US" sz="2200" b="1" baseline="30000" dirty="0"/>
              <a:t>31 </a:t>
            </a:r>
            <a:r>
              <a:rPr lang="en-US" sz="2200" dirty="0"/>
              <a:t>“‘My son,’ the father said, ‘you are always with me, and everything I have is yours. </a:t>
            </a:r>
            <a:r>
              <a:rPr lang="en-US" sz="2200" b="1" baseline="30000" dirty="0"/>
              <a:t>32 </a:t>
            </a:r>
            <a:r>
              <a:rPr lang="en-US" sz="2200" dirty="0"/>
              <a:t>But we had to celebrate and be glad, because this brother of yours was dead and is alive again; he was lost and is found.’”</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15:1-3 and 11b-32</a:t>
            </a:r>
          </a:p>
        </p:txBody>
      </p:sp>
    </p:spTree>
    <p:extLst>
      <p:ext uri="{BB962C8B-B14F-4D97-AF65-F5344CB8AC3E}">
        <p14:creationId xmlns:p14="http://schemas.microsoft.com/office/powerpoint/2010/main" val="39870016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1289304" y="5454244"/>
            <a:ext cx="5890429" cy="480837"/>
          </a:xfrm>
          <a:prstGeom prst="rect">
            <a:avLst/>
          </a:prstGeom>
        </p:spPr>
        <p:txBody>
          <a:bodyPr wrap="square">
            <a:spAutoFit/>
          </a:bodyPr>
          <a:lstStyle/>
          <a:p>
            <a:pPr lvl="0">
              <a:lnSpc>
                <a:spcPct val="107000"/>
              </a:lnSpc>
              <a:spcAft>
                <a:spcPts val="1200"/>
              </a:spcAft>
              <a:defRPr/>
            </a:pP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Koenig, Peter. Prodigal and the Pigs, from Art in the Christian Tradition, a project of the Vanderbilt Divinity Library, Nashville, TN. </a:t>
            </a:r>
            <a:r>
              <a:rPr lang="en-AU" sz="800" u="sng" dirty="0">
                <a:solidFill>
                  <a:srgbClr val="0000FF"/>
                </a:solidFill>
                <a:latin typeface="Avenir Next LT Pro Light" panose="020B0304020202020204" pitchFamily="34" charset="77"/>
                <a:ea typeface="Calibri" panose="020F0502020204030204" pitchFamily="34" charset="0"/>
                <a:cs typeface="Times New Roman" panose="02020603050405020304" pitchFamily="18" charset="0"/>
                <a:hlinkClick r:id="rId2"/>
              </a:rPr>
              <a:t>https://diglib.library.vanderbilt.edu/act-imagelink.pl?RC=58505</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 [retrieved November 21, 2021]. Original source: https://</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www.pwkoenig.co.uk</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a:t>
            </a:r>
            <a:endPar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B077A709-6A93-904C-A405-421CA096E8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7427" y="1233893"/>
            <a:ext cx="3126734" cy="4701188"/>
          </a:xfrm>
          <a:prstGeom prst="rect">
            <a:avLst/>
          </a:prstGeom>
        </p:spPr>
      </p:pic>
      <p:sp>
        <p:nvSpPr>
          <p:cNvPr id="8" name="TextBox 7">
            <a:extLst>
              <a:ext uri="{FF2B5EF4-FFF2-40B4-BE49-F238E27FC236}">
                <a16:creationId xmlns:a16="http://schemas.microsoft.com/office/drawing/2014/main" id="{D670587D-A6B8-1B4C-A1C7-367DB4E932CB}"/>
              </a:ext>
            </a:extLst>
          </p:cNvPr>
          <p:cNvSpPr txBox="1"/>
          <p:nvPr/>
        </p:nvSpPr>
        <p:spPr>
          <a:xfrm>
            <a:off x="1381794" y="1738070"/>
            <a:ext cx="5670939" cy="3170099"/>
          </a:xfrm>
          <a:prstGeom prst="rect">
            <a:avLst/>
          </a:prstGeom>
          <a:noFill/>
        </p:spPr>
        <p:txBody>
          <a:bodyPr wrap="square" lIns="91440" tIns="45720" rIns="91440" bIns="45720" rtlCol="0" anchor="t">
            <a:spAutoFit/>
          </a:bodyPr>
          <a:lstStyle/>
          <a:p>
            <a:pPr>
              <a:defRPr/>
            </a:pPr>
            <a:r>
              <a:rPr lang="en-AU" sz="2000" b="1" dirty="0">
                <a:solidFill>
                  <a:srgbClr val="3361AA"/>
                </a:solidFill>
                <a:latin typeface="Avenir Next LT Pro" panose="020B0504020202020204" pitchFamily="34" charset="77"/>
              </a:rPr>
              <a:t>Personal Reflection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0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000" u="none" strike="noStrike" kern="1200" cap="none" spc="0" normalizeH="0" baseline="0" noProof="0" dirty="0">
                <a:ln>
                  <a:noFill/>
                </a:ln>
                <a:solidFill>
                  <a:prstClr val="black"/>
                </a:solidFill>
                <a:effectLst/>
                <a:uLnTx/>
                <a:uFillTx/>
                <a:latin typeface="Avenir Next LT Pro Light" panose="020B0304020202020204" pitchFamily="34" charset="77"/>
              </a:rPr>
              <a:t>This Lent, do you identify with the prodigal son or the older brother?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0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000" u="none" strike="noStrike" kern="1200" cap="none" spc="0" normalizeH="0" baseline="0" noProof="0" dirty="0">
                <a:ln>
                  <a:noFill/>
                </a:ln>
                <a:solidFill>
                  <a:prstClr val="black"/>
                </a:solidFill>
                <a:effectLst/>
                <a:uLnTx/>
                <a:uFillTx/>
                <a:latin typeface="Avenir Next LT Pro Light" panose="020B0304020202020204" pitchFamily="34" charset="77"/>
              </a:rPr>
              <a:t>Have you wandered away and rejoice in the loving embrace of God?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2000" u="none" strike="noStrike" kern="1200" cap="none" spc="0" normalizeH="0" baseline="0" noProof="0" dirty="0">
              <a:ln>
                <a:noFill/>
              </a:ln>
              <a:solidFill>
                <a:prstClr val="black"/>
              </a:solidFill>
              <a:effectLst/>
              <a:uLnTx/>
              <a:uFillTx/>
              <a:latin typeface="Avenir Next LT Pro Light" panose="020B0304020202020204" pitchFamily="34"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000" u="none" strike="noStrike" kern="1200" cap="none" spc="0" normalizeH="0" baseline="0" noProof="0" dirty="0">
                <a:ln>
                  <a:noFill/>
                </a:ln>
                <a:effectLst/>
                <a:uLnTx/>
                <a:uFillTx/>
                <a:latin typeface="Avenir Next LT Pro Light" panose="020B0304020202020204" pitchFamily="34" charset="77"/>
              </a:rPr>
              <a:t>Or have you grown tired and feel more like a servant than a </a:t>
            </a:r>
            <a:r>
              <a:rPr lang="en-AU" sz="2000" dirty="0">
                <a:latin typeface="Avenir Next LT Pro Light" panose="020B0304020202020204" pitchFamily="34" charset="77"/>
              </a:rPr>
              <a:t>much-loved</a:t>
            </a:r>
            <a:r>
              <a:rPr kumimoji="0" lang="en-AU" sz="2000" u="none" strike="noStrike" kern="1200" cap="none" spc="0" normalizeH="0" baseline="0" noProof="0" dirty="0">
                <a:ln>
                  <a:noFill/>
                </a:ln>
                <a:effectLst/>
                <a:uLnTx/>
                <a:uFillTx/>
                <a:latin typeface="Avenir Next LT Pro Light" panose="020B0304020202020204" pitchFamily="34" charset="77"/>
              </a:rPr>
              <a:t> child of God?</a:t>
            </a:r>
            <a:endParaRPr lang="en-AU" sz="2000" u="none" strike="noStrike" kern="1200" cap="none" spc="0" normalizeH="0" baseline="0" noProof="0" dirty="0">
              <a:ln>
                <a:noFill/>
              </a:ln>
              <a:effectLst/>
              <a:uLnTx/>
              <a:uFillTx/>
              <a:latin typeface="Avenir Next LT Pro Light" panose="020B0304020202020204" pitchFamily="34" charset="77"/>
              <a:cs typeface="Calibri"/>
            </a:endParaRPr>
          </a:p>
        </p:txBody>
      </p:sp>
    </p:spTree>
    <p:extLst>
      <p:ext uri="{BB962C8B-B14F-4D97-AF65-F5344CB8AC3E}">
        <p14:creationId xmlns:p14="http://schemas.microsoft.com/office/powerpoint/2010/main" val="35520248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2057929" y="1557867"/>
            <a:ext cx="8076141"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God of the living,</a:t>
            </a:r>
            <a:br>
              <a:rPr lang="en-US" sz="2000" dirty="0">
                <a:solidFill>
                  <a:srgbClr val="3361AA"/>
                </a:solidFill>
              </a:rPr>
            </a:br>
            <a:r>
              <a:rPr lang="en-US" sz="2000" dirty="0">
                <a:solidFill>
                  <a:srgbClr val="3361AA"/>
                </a:solidFill>
              </a:rPr>
              <a:t>through baptism we pass from the shadow of death</a:t>
            </a:r>
            <a:br>
              <a:rPr lang="en-US" sz="2000" dirty="0">
                <a:solidFill>
                  <a:srgbClr val="3361AA"/>
                </a:solidFill>
              </a:rPr>
            </a:br>
            <a:r>
              <a:rPr lang="en-US" sz="2000" dirty="0">
                <a:solidFill>
                  <a:srgbClr val="3361AA"/>
                </a:solidFill>
              </a:rPr>
              <a:t>to the light of the resurrection.</a:t>
            </a:r>
            <a:br>
              <a:rPr lang="en-US" sz="2000" dirty="0">
                <a:solidFill>
                  <a:srgbClr val="3361AA"/>
                </a:solidFill>
              </a:rPr>
            </a:br>
            <a:r>
              <a:rPr lang="en-US" sz="2000" dirty="0">
                <a:solidFill>
                  <a:srgbClr val="3361AA"/>
                </a:solidFill>
              </a:rPr>
              <a:t>Remain with us and give us hope</a:t>
            </a:r>
            <a:br>
              <a:rPr lang="en-US" sz="2000" dirty="0">
                <a:solidFill>
                  <a:srgbClr val="3361AA"/>
                </a:solidFill>
              </a:rPr>
            </a:br>
            <a:r>
              <a:rPr lang="en-US" sz="2000" dirty="0">
                <a:solidFill>
                  <a:srgbClr val="3361AA"/>
                </a:solidFill>
              </a:rPr>
              <a:t>that, rejoicing in the gift of the Spirit</a:t>
            </a:r>
            <a:br>
              <a:rPr lang="en-US" sz="2000" dirty="0">
                <a:solidFill>
                  <a:srgbClr val="3361AA"/>
                </a:solidFill>
              </a:rPr>
            </a:br>
            <a:r>
              <a:rPr lang="en-US" sz="2000" dirty="0">
                <a:solidFill>
                  <a:srgbClr val="3361AA"/>
                </a:solidFill>
              </a:rPr>
              <a:t>who gives life to our mortal flesh,</a:t>
            </a:r>
            <a:br>
              <a:rPr lang="en-US" sz="2000" dirty="0">
                <a:solidFill>
                  <a:srgbClr val="3361AA"/>
                </a:solidFill>
              </a:rPr>
            </a:br>
            <a:r>
              <a:rPr lang="en-US" sz="2000" dirty="0">
                <a:solidFill>
                  <a:srgbClr val="3361AA"/>
                </a:solidFill>
              </a:rPr>
              <a:t>we may be clothed with the garment of immortality,</a:t>
            </a:r>
            <a:br>
              <a:rPr lang="en-US" sz="2000" dirty="0">
                <a:solidFill>
                  <a:srgbClr val="3361AA"/>
                </a:solidFill>
              </a:rPr>
            </a:br>
            <a:r>
              <a:rPr lang="en-US" sz="2000" dirty="0">
                <a:solidFill>
                  <a:srgbClr val="3361AA"/>
                </a:solidFill>
              </a:rPr>
              <a:t>through Jesus Christ our Lord.</a:t>
            </a:r>
            <a:br>
              <a:rPr lang="en-US" sz="2000" dirty="0">
                <a:solidFill>
                  <a:srgbClr val="3361AA"/>
                </a:solidFill>
              </a:rPr>
            </a:br>
            <a:br>
              <a:rPr lang="en-US" sz="2000" dirty="0">
                <a:solidFill>
                  <a:srgbClr val="3361AA"/>
                </a:solidFill>
              </a:rPr>
            </a:br>
            <a:r>
              <a:rPr lang="en-US" sz="2000" dirty="0">
                <a:solidFill>
                  <a:srgbClr val="3361AA"/>
                </a:solidFill>
              </a:rPr>
              <a:t>Amen.</a:t>
            </a:r>
          </a:p>
          <a:p>
            <a:pPr marL="0" indent="0" algn="ctr">
              <a:spcAft>
                <a:spcPts val="800"/>
              </a:spcAft>
              <a:buNone/>
            </a:pPr>
            <a:r>
              <a:rPr lang="en-US" sz="2200" b="1" dirty="0">
                <a:solidFill>
                  <a:srgbClr val="3361AA"/>
                </a:solidFill>
              </a:rPr>
              <a:t> </a:t>
            </a:r>
          </a:p>
        </p:txBody>
      </p:sp>
    </p:spTree>
    <p:extLst>
      <p:ext uri="{BB962C8B-B14F-4D97-AF65-F5344CB8AC3E}">
        <p14:creationId xmlns:p14="http://schemas.microsoft.com/office/powerpoint/2010/main" val="492021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794933" y="1557867"/>
            <a:ext cx="86021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My brothers and sisters: reconciled to God by the mercy of Christ, </a:t>
            </a:r>
            <a:br>
              <a:rPr lang="en-US" sz="2000" dirty="0">
                <a:solidFill>
                  <a:srgbClr val="3361AA"/>
                </a:solidFill>
              </a:rPr>
            </a:br>
            <a:r>
              <a:rPr lang="en-US" sz="2000" dirty="0">
                <a:solidFill>
                  <a:srgbClr val="3361AA"/>
                </a:solidFill>
              </a:rPr>
              <a:t>we pray with confidence for the needs of the church and the world.</a:t>
            </a:r>
            <a:br>
              <a:rPr lang="en-US" sz="2000" dirty="0">
                <a:solidFill>
                  <a:srgbClr val="3361AA"/>
                </a:solidFill>
              </a:rPr>
            </a:br>
            <a:br>
              <a:rPr lang="en-US" sz="2000" dirty="0">
                <a:solidFill>
                  <a:srgbClr val="3361AA"/>
                </a:solidFill>
              </a:rPr>
            </a:br>
            <a:r>
              <a:rPr lang="en-US" sz="2000" dirty="0">
                <a:solidFill>
                  <a:srgbClr val="3361AA"/>
                </a:solidFill>
              </a:rPr>
              <a:t>Through Christ you make us a new creation, O God, for with him we pass from sin to the new life of grace. Accept our prayers in the warm embrace of your compassion, and welcome all people to the festive banquet </a:t>
            </a:r>
            <a:br>
              <a:rPr lang="en-US" sz="2000" dirty="0">
                <a:solidFill>
                  <a:srgbClr val="3361AA"/>
                </a:solidFill>
              </a:rPr>
            </a:br>
            <a:r>
              <a:rPr lang="en-US" sz="2000" dirty="0">
                <a:solidFill>
                  <a:srgbClr val="3361AA"/>
                </a:solidFill>
              </a:rPr>
              <a:t>of your table, where we may rejoice in your love and celebrate the inheritance you have given to us. We ask this through Jesus Christ </a:t>
            </a:r>
            <a:br>
              <a:rPr lang="en-US" sz="2000" dirty="0">
                <a:solidFill>
                  <a:srgbClr val="3361AA"/>
                </a:solidFill>
              </a:rPr>
            </a:br>
            <a:r>
              <a:rPr lang="en-US" sz="2000" dirty="0">
                <a:solidFill>
                  <a:srgbClr val="3361AA"/>
                </a:solidFill>
              </a:rPr>
              <a:t>our Lord.</a:t>
            </a:r>
          </a:p>
          <a:p>
            <a:pPr marL="0" indent="0" algn="ctr">
              <a:lnSpc>
                <a:spcPct val="100000"/>
              </a:lnSpc>
              <a:spcAft>
                <a:spcPts val="800"/>
              </a:spcAft>
              <a:buNone/>
            </a:pPr>
            <a:r>
              <a:rPr lang="en-US" sz="2000" dirty="0">
                <a:solidFill>
                  <a:srgbClr val="3361AA"/>
                </a:solidFill>
              </a:rPr>
              <a:t>Amen.</a:t>
            </a:r>
          </a:p>
          <a:p>
            <a:pPr marL="0" indent="0" algn="ctr">
              <a:lnSpc>
                <a:spcPct val="100000"/>
              </a:lnSpc>
              <a:spcAft>
                <a:spcPts val="800"/>
              </a:spcAft>
              <a:buNone/>
            </a:pPr>
            <a:r>
              <a:rPr lang="en-US" sz="2000" b="1" dirty="0">
                <a:solidFill>
                  <a:srgbClr val="3361AA"/>
                </a:solidFill>
              </a:rPr>
              <a:t> </a:t>
            </a:r>
          </a:p>
        </p:txBody>
      </p:sp>
    </p:spTree>
    <p:extLst>
      <p:ext uri="{BB962C8B-B14F-4D97-AF65-F5344CB8AC3E}">
        <p14:creationId xmlns:p14="http://schemas.microsoft.com/office/powerpoint/2010/main" val="2044829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pPr>
              <a:spcAft>
                <a:spcPts val="800"/>
              </a:spcAft>
            </a:pPr>
            <a:r>
              <a:rPr lang="en-US" sz="4000" dirty="0"/>
              <a:t>Fourth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a:xfrm>
            <a:off x="838200" y="2488141"/>
            <a:ext cx="10514012" cy="3684588"/>
          </a:xfrm>
        </p:spPr>
        <p:txBody>
          <a:bodyPr>
            <a:normAutofit/>
          </a:bodyPr>
          <a:lstStyle/>
          <a:p>
            <a:pPr marL="0" indent="0">
              <a:lnSpc>
                <a:spcPct val="120000"/>
              </a:lnSpc>
              <a:spcAft>
                <a:spcPts val="800"/>
              </a:spcAft>
              <a:buNone/>
            </a:pPr>
            <a:r>
              <a:rPr lang="en-US" b="1" dirty="0"/>
              <a:t>Joshua 5:9-12</a:t>
            </a:r>
          </a:p>
          <a:p>
            <a:pPr marL="0" indent="0">
              <a:lnSpc>
                <a:spcPct val="120000"/>
              </a:lnSpc>
              <a:spcAft>
                <a:spcPts val="800"/>
              </a:spcAft>
              <a:buNone/>
            </a:pPr>
            <a:r>
              <a:rPr lang="en-US" b="1" dirty="0"/>
              <a:t>Psalm 32</a:t>
            </a:r>
          </a:p>
          <a:p>
            <a:pPr marL="0" indent="0">
              <a:lnSpc>
                <a:spcPct val="120000"/>
              </a:lnSpc>
              <a:spcAft>
                <a:spcPts val="800"/>
              </a:spcAft>
              <a:buNone/>
            </a:pPr>
            <a:r>
              <a:rPr lang="en-US" b="1" dirty="0"/>
              <a:t>2 Corinthians 5:16-21</a:t>
            </a:r>
          </a:p>
          <a:p>
            <a:pPr marL="0" indent="0">
              <a:lnSpc>
                <a:spcPct val="120000"/>
              </a:lnSpc>
              <a:spcAft>
                <a:spcPts val="800"/>
              </a:spcAft>
              <a:buNone/>
            </a:pPr>
            <a:r>
              <a:rPr lang="en-US" b="1" dirty="0"/>
              <a:t>Luke 15:1-3, 11b-32</a:t>
            </a:r>
          </a:p>
        </p:txBody>
      </p:sp>
    </p:spTree>
    <p:extLst>
      <p:ext uri="{BB962C8B-B14F-4D97-AF65-F5344CB8AC3E}">
        <p14:creationId xmlns:p14="http://schemas.microsoft.com/office/powerpoint/2010/main" val="3068886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spcAft>
                <a:spcPts val="600"/>
              </a:spcAft>
              <a:buNone/>
            </a:pPr>
            <a:r>
              <a:rPr lang="en-US" b="1" dirty="0">
                <a:solidFill>
                  <a:srgbClr val="3361AA"/>
                </a:solidFill>
                <a:latin typeface="Avenir Next LT Pro" panose="020B0504020202020204" pitchFamily="34" charset="77"/>
              </a:rPr>
              <a:t>Joshua 5:9-12</a:t>
            </a:r>
          </a:p>
          <a:p>
            <a:pPr marL="0" indent="0">
              <a:lnSpc>
                <a:spcPct val="100000"/>
              </a:lnSpc>
              <a:spcAft>
                <a:spcPts val="600"/>
              </a:spcAft>
              <a:buNone/>
            </a:pPr>
            <a:r>
              <a:rPr lang="en-US" sz="2200" dirty="0"/>
              <a:t>Then the </a:t>
            </a:r>
            <a:r>
              <a:rPr lang="en-US" sz="2200" cap="small" dirty="0"/>
              <a:t>Lord</a:t>
            </a:r>
            <a:r>
              <a:rPr lang="en-US" sz="2200" dirty="0"/>
              <a:t> said to Joshua, “Today I have rolled away the reproach of Egypt from you.” So the place has been called Gilgal</a:t>
            </a:r>
            <a:r>
              <a:rPr lang="en-US" sz="2200" baseline="30000" dirty="0"/>
              <a:t> </a:t>
            </a:r>
            <a:r>
              <a:rPr lang="en-US" sz="2200" dirty="0"/>
              <a:t>to this day.</a:t>
            </a:r>
          </a:p>
          <a:p>
            <a:pPr marL="0" indent="0">
              <a:lnSpc>
                <a:spcPct val="100000"/>
              </a:lnSpc>
              <a:spcAft>
                <a:spcPts val="600"/>
              </a:spcAft>
              <a:buNone/>
            </a:pPr>
            <a:r>
              <a:rPr lang="en-US" sz="2200" b="1" baseline="30000" dirty="0"/>
              <a:t>10 </a:t>
            </a:r>
            <a:r>
              <a:rPr lang="en-US" sz="2200" dirty="0"/>
              <a:t>On the evening of the 14th day of the month, while camped at Gilgal on the plains of Jericho, the Israelites celebrated the Passover. </a:t>
            </a:r>
            <a:r>
              <a:rPr lang="en-US" sz="2200" b="1" baseline="30000" dirty="0"/>
              <a:t>11 </a:t>
            </a:r>
            <a:r>
              <a:rPr lang="en-US" sz="2200" dirty="0"/>
              <a:t>The day after the Passover, that very day, they ate some of the produce of the land: unleavened bread and roasted grain. </a:t>
            </a:r>
            <a:r>
              <a:rPr lang="en-US" sz="2200" b="1" baseline="30000" dirty="0"/>
              <a:t>12 </a:t>
            </a:r>
            <a:r>
              <a:rPr lang="en-US" sz="2200" dirty="0"/>
              <a:t>The manna stopped the day after</a:t>
            </a:r>
            <a:r>
              <a:rPr lang="en-US" sz="2200" baseline="30000" dirty="0"/>
              <a:t> </a:t>
            </a:r>
            <a:r>
              <a:rPr lang="en-US" sz="2200" dirty="0"/>
              <a:t>they ate this food from the land; there was no longer any manna for the Israelites, but that year they ate the produce of Canaan.</a:t>
            </a:r>
          </a:p>
        </p:txBody>
      </p:sp>
    </p:spTree>
    <p:extLst>
      <p:ext uri="{BB962C8B-B14F-4D97-AF65-F5344CB8AC3E}">
        <p14:creationId xmlns:p14="http://schemas.microsoft.com/office/powerpoint/2010/main" val="2823855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2033" y="1331383"/>
            <a:ext cx="9287933" cy="4493684"/>
          </a:xfrm>
        </p:spPr>
        <p:txBody>
          <a:bodyPr>
            <a:normAutofit fontScale="77500" lnSpcReduction="20000"/>
          </a:bodyPr>
          <a:lstStyle/>
          <a:p>
            <a:pPr marL="0" indent="0">
              <a:lnSpc>
                <a:spcPct val="120000"/>
              </a:lnSpc>
              <a:spcAft>
                <a:spcPts val="600"/>
              </a:spcAft>
              <a:buNone/>
            </a:pPr>
            <a:r>
              <a:rPr lang="en-US" sz="2800" b="1" dirty="0">
                <a:solidFill>
                  <a:srgbClr val="3361AA"/>
                </a:solidFill>
                <a:latin typeface="Avenir Next LT Pro" panose="020B0504020202020204" pitchFamily="34" charset="77"/>
              </a:rPr>
              <a:t>Psalm 32</a:t>
            </a:r>
          </a:p>
          <a:p>
            <a:pPr marL="0" indent="0">
              <a:lnSpc>
                <a:spcPct val="120000"/>
              </a:lnSpc>
              <a:spcAft>
                <a:spcPts val="600"/>
              </a:spcAft>
              <a:buNone/>
            </a:pPr>
            <a:r>
              <a:rPr lang="en-US" dirty="0"/>
              <a:t>Blessed is the one whose transgressions are forgiven, whose sins are covered.</a:t>
            </a:r>
            <a:br>
              <a:rPr lang="en-US" dirty="0"/>
            </a:br>
            <a:r>
              <a:rPr lang="en-US" b="1" baseline="30000" dirty="0"/>
              <a:t>2 </a:t>
            </a:r>
            <a:r>
              <a:rPr lang="en-US" dirty="0"/>
              <a:t>Blessed is the one whose sin the </a:t>
            </a:r>
            <a:r>
              <a:rPr lang="en-US" cap="small" dirty="0"/>
              <a:t>Lord</a:t>
            </a:r>
            <a:r>
              <a:rPr lang="en-US" dirty="0"/>
              <a:t> does not count against them and in whose spirit is no deceit.</a:t>
            </a:r>
          </a:p>
          <a:p>
            <a:pPr marL="0" indent="0">
              <a:lnSpc>
                <a:spcPct val="120000"/>
              </a:lnSpc>
              <a:spcAft>
                <a:spcPts val="600"/>
              </a:spcAft>
              <a:buNone/>
            </a:pPr>
            <a:r>
              <a:rPr lang="en-US" b="1" baseline="30000" dirty="0"/>
              <a:t>3 </a:t>
            </a:r>
            <a:r>
              <a:rPr lang="en-US" dirty="0"/>
              <a:t>When I kept silent, my bones wasted away through my groaning all day long.</a:t>
            </a:r>
            <a:br>
              <a:rPr lang="en-US" dirty="0"/>
            </a:br>
            <a:r>
              <a:rPr lang="en-US" b="1" baseline="30000" dirty="0"/>
              <a:t>4 </a:t>
            </a:r>
            <a:r>
              <a:rPr lang="en-US" dirty="0"/>
              <a:t>For day and night your hand was heavy on me; my strength was sapped as in the heat of summer.</a:t>
            </a:r>
          </a:p>
          <a:p>
            <a:pPr marL="0" indent="0">
              <a:lnSpc>
                <a:spcPct val="120000"/>
              </a:lnSpc>
              <a:spcAft>
                <a:spcPts val="600"/>
              </a:spcAft>
              <a:buNone/>
            </a:pPr>
            <a:r>
              <a:rPr lang="en-US" b="1" baseline="30000" dirty="0"/>
              <a:t>5 </a:t>
            </a:r>
            <a:r>
              <a:rPr lang="en-US" dirty="0"/>
              <a:t>Then I acknowledged my sin to you and did not cover up my iniquity. I said, “I will confess my transgressions to the </a:t>
            </a:r>
            <a:r>
              <a:rPr lang="en-US" cap="small" dirty="0"/>
              <a:t>Lord</a:t>
            </a:r>
            <a:r>
              <a:rPr lang="en-US" dirty="0"/>
              <a:t>.” And you forgave the guilt of my sin.</a:t>
            </a:r>
          </a:p>
          <a:p>
            <a:pPr marL="0" indent="0">
              <a:lnSpc>
                <a:spcPct val="120000"/>
              </a:lnSpc>
              <a:spcAft>
                <a:spcPts val="600"/>
              </a:spcAft>
              <a:buNone/>
            </a:pPr>
            <a:r>
              <a:rPr lang="en-US" b="1" baseline="30000" dirty="0"/>
              <a:t>6 </a:t>
            </a:r>
            <a:r>
              <a:rPr lang="en-US" dirty="0"/>
              <a:t>Therefore let all the faithful pray to you while you may be found; surely the rising of the mighty waters will not reach them.</a:t>
            </a:r>
          </a:p>
        </p:txBody>
      </p:sp>
    </p:spTree>
    <p:extLst>
      <p:ext uri="{BB962C8B-B14F-4D97-AF65-F5344CB8AC3E}">
        <p14:creationId xmlns:p14="http://schemas.microsoft.com/office/powerpoint/2010/main" val="42436906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sz="2000" b="1" baseline="30000" dirty="0"/>
              <a:t>7 </a:t>
            </a:r>
            <a:r>
              <a:rPr lang="en-US" sz="2000" dirty="0"/>
              <a:t>You are my hiding place; you will protect me from trouble and surround me with songs of deliverance.</a:t>
            </a:r>
          </a:p>
          <a:p>
            <a:pPr marL="0" indent="0">
              <a:lnSpc>
                <a:spcPct val="100000"/>
              </a:lnSpc>
              <a:spcAft>
                <a:spcPts val="600"/>
              </a:spcAft>
              <a:buNone/>
            </a:pPr>
            <a:r>
              <a:rPr lang="en-US" sz="2000" b="1" baseline="30000" dirty="0"/>
              <a:t>8 </a:t>
            </a:r>
            <a:r>
              <a:rPr lang="en-US" sz="2000" dirty="0"/>
              <a:t>I will instruct you and teach you in the way you should go; I will counsel you with my loving eye on you.</a:t>
            </a:r>
            <a:br>
              <a:rPr lang="en-US" sz="2000" dirty="0"/>
            </a:br>
            <a:r>
              <a:rPr lang="en-US" sz="2000" b="1" baseline="30000" dirty="0"/>
              <a:t>9 </a:t>
            </a:r>
            <a:r>
              <a:rPr lang="en-US" sz="2000" dirty="0"/>
              <a:t>Do not be like the horse or the mule, which have no understanding but must be controlled by bit and bridle or they will not come to you.</a:t>
            </a:r>
            <a:br>
              <a:rPr lang="en-US" sz="2000" dirty="0"/>
            </a:br>
            <a:r>
              <a:rPr lang="en-US" sz="2000" b="1" baseline="30000" dirty="0"/>
              <a:t>10 </a:t>
            </a:r>
            <a:r>
              <a:rPr lang="en-US" sz="2000" dirty="0"/>
              <a:t>Many are the woes of the wicked, but the </a:t>
            </a:r>
            <a:r>
              <a:rPr lang="en-US" sz="2000" cap="small" dirty="0"/>
              <a:t>Lord</a:t>
            </a:r>
            <a:r>
              <a:rPr lang="en-US" sz="2000" dirty="0"/>
              <a:t>’s unfailing love surrounds the one who trusts in him.</a:t>
            </a:r>
          </a:p>
          <a:p>
            <a:pPr marL="0" indent="0">
              <a:lnSpc>
                <a:spcPct val="100000"/>
              </a:lnSpc>
              <a:spcAft>
                <a:spcPts val="600"/>
              </a:spcAft>
              <a:buNone/>
            </a:pPr>
            <a:r>
              <a:rPr lang="en-US" sz="2000" b="1" baseline="30000" dirty="0"/>
              <a:t>11 </a:t>
            </a:r>
            <a:r>
              <a:rPr lang="en-US" sz="2000" dirty="0"/>
              <a:t>Rejoice in the </a:t>
            </a:r>
            <a:r>
              <a:rPr lang="en-US" sz="2000" cap="small" dirty="0"/>
              <a:t>Lord</a:t>
            </a:r>
            <a:r>
              <a:rPr lang="en-US" sz="2000" dirty="0"/>
              <a:t> and be glad, you righteous; sing, all you who are upright in heart!</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96620"/>
          </a:xfrm>
          <a:prstGeom prst="rect">
            <a:avLst/>
          </a:prstGeom>
          <a:noFill/>
        </p:spPr>
        <p:txBody>
          <a:bodyPr wrap="square">
            <a:spAutoFit/>
          </a:bodyPr>
          <a:lstStyle/>
          <a:p>
            <a:pPr>
              <a:lnSpc>
                <a:spcPct val="120000"/>
              </a:lnSpc>
              <a:spcAft>
                <a:spcPts val="600"/>
              </a:spcAft>
            </a:pPr>
            <a:r>
              <a:rPr lang="en-US" sz="1200" b="1" dirty="0">
                <a:solidFill>
                  <a:srgbClr val="3361AA"/>
                </a:solidFill>
                <a:latin typeface="Avenir Next LT Pro" panose="020B0504020202020204" pitchFamily="34" charset="77"/>
              </a:rPr>
              <a:t>Psalm 32</a:t>
            </a:r>
          </a:p>
        </p:txBody>
      </p:sp>
    </p:spTree>
    <p:extLst>
      <p:ext uri="{BB962C8B-B14F-4D97-AF65-F5344CB8AC3E}">
        <p14:creationId xmlns:p14="http://schemas.microsoft.com/office/powerpoint/2010/main" val="3257305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2033" y="1331383"/>
            <a:ext cx="9287933" cy="4493684"/>
          </a:xfrm>
        </p:spPr>
        <p:txBody>
          <a:bodyPr>
            <a:normAutofit fontScale="77500" lnSpcReduction="20000"/>
          </a:bodyPr>
          <a:lstStyle/>
          <a:p>
            <a:pPr marL="0" indent="0">
              <a:lnSpc>
                <a:spcPct val="110000"/>
              </a:lnSpc>
              <a:spcAft>
                <a:spcPts val="600"/>
              </a:spcAft>
              <a:buNone/>
            </a:pPr>
            <a:r>
              <a:rPr lang="en-US" sz="3100" b="1" dirty="0">
                <a:solidFill>
                  <a:srgbClr val="3361AA"/>
                </a:solidFill>
                <a:latin typeface="Avenir Next LT Pro" panose="020B0504020202020204" pitchFamily="34" charset="77"/>
              </a:rPr>
              <a:t>2 Corinthians 5:16-21</a:t>
            </a:r>
          </a:p>
          <a:p>
            <a:pPr marL="0" indent="0">
              <a:lnSpc>
                <a:spcPct val="120000"/>
              </a:lnSpc>
              <a:spcAft>
                <a:spcPts val="600"/>
              </a:spcAft>
              <a:buNone/>
            </a:pPr>
            <a:r>
              <a:rPr lang="en-US" sz="2800" dirty="0"/>
              <a:t>So from now on we regard no one from a worldly point of view. Though we once regarded Christ in this way, we do so no longer. </a:t>
            </a:r>
            <a:r>
              <a:rPr lang="en-US" sz="2800" b="1" baseline="30000" dirty="0"/>
              <a:t>17 </a:t>
            </a:r>
            <a:r>
              <a:rPr lang="en-US" sz="2800" dirty="0"/>
              <a:t>Therefore, if anyone is in Christ, the new creation has come: The old has gone, the new is here! </a:t>
            </a:r>
            <a:r>
              <a:rPr lang="en-US" sz="2800" b="1" baseline="30000" dirty="0"/>
              <a:t>18 </a:t>
            </a:r>
            <a:r>
              <a:rPr lang="en-US" sz="2800" dirty="0"/>
              <a:t>All this is from God, who reconciled us to himself through Christ and gave us the ministry of reconciliation: </a:t>
            </a:r>
            <a:r>
              <a:rPr lang="en-US" sz="2800" b="1" baseline="30000" dirty="0"/>
              <a:t>19 </a:t>
            </a:r>
            <a:r>
              <a:rPr lang="en-US" sz="2800" dirty="0"/>
              <a:t>that God was reconciling the world to himself in Christ, not counting people’s sins against them. And he has committed to us the message of reconciliation. </a:t>
            </a:r>
            <a:r>
              <a:rPr lang="en-US" sz="2800" b="1" baseline="30000" dirty="0"/>
              <a:t>20 </a:t>
            </a:r>
            <a:r>
              <a:rPr lang="en-US" sz="2800" dirty="0"/>
              <a:t>We are therefore Christ’s ambassadors, as though God were making his appeal through us. We implore you on Christ’s behalf: Be reconciled to God. </a:t>
            </a:r>
            <a:r>
              <a:rPr lang="en-US" sz="2800" b="1" baseline="30000" dirty="0"/>
              <a:t>21 </a:t>
            </a:r>
            <a:r>
              <a:rPr lang="en-US" sz="2800" dirty="0"/>
              <a:t>God made him who had no sin to be sin for us, so that in him we might become the righteousness of God.</a:t>
            </a:r>
          </a:p>
        </p:txBody>
      </p:sp>
    </p:spTree>
    <p:extLst>
      <p:ext uri="{BB962C8B-B14F-4D97-AF65-F5344CB8AC3E}">
        <p14:creationId xmlns:p14="http://schemas.microsoft.com/office/powerpoint/2010/main" val="893166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7365346" y="4928331"/>
            <a:ext cx="3547534" cy="1006750"/>
          </a:xfrm>
          <a:prstGeom prst="rect">
            <a:avLst/>
          </a:prstGeom>
        </p:spPr>
        <p:txBody>
          <a:bodyPr wrap="square">
            <a:spAutoFit/>
          </a:bodyPr>
          <a:lstStyle/>
          <a:p>
            <a:pPr>
              <a:lnSpc>
                <a:spcPct val="107000"/>
              </a:lnSpc>
              <a:spcAft>
                <a:spcPts val="800"/>
              </a:spcAft>
            </a:pP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Molenaar</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 Jan </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Miense</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 approximately 1610-1668. Departure of the Prodigal Son, from Art in the Christian Tradition, a project of the Vanderbilt Divinity Library, Nashville, TN. </a:t>
            </a:r>
            <a:r>
              <a:rPr lang="en-AU" sz="800" u="sng" dirty="0">
                <a:solidFill>
                  <a:srgbClr val="0000FF"/>
                </a:solidFill>
                <a:latin typeface="Avenir Next LT Pro Light" panose="020B0304020202020204" pitchFamily="34" charset="77"/>
                <a:ea typeface="Calibri" panose="020F0502020204030204" pitchFamily="34" charset="0"/>
                <a:cs typeface="Times New Roman" panose="02020603050405020304" pitchFamily="18" charset="0"/>
                <a:hlinkClick r:id="rId2"/>
              </a:rPr>
              <a:t>https://diglib.library.vanderbilt.edu/act-imagelink.pl?RC=56842</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 [retrieved November 21, 2021]. Original source: https://</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commons.m.wikimedia.org</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/wiki/File:Jan_Miense_</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Molenaer</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_-_</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Departure_of_the_Prodigal_Son.jpg</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a:t>
            </a:r>
            <a:endParaRPr lang="en-AU" sz="800" dirty="0">
              <a:latin typeface="Avenir Next LT Pro Light" panose="020B0304020202020204" pitchFamily="34" charset="77"/>
              <a:ea typeface="Calibri" panose="020F0502020204030204" pitchFamily="34" charset="0"/>
              <a:cs typeface="Times New Roman" panose="02020603050405020304" pitchFamily="18" charset="0"/>
            </a:endParaRPr>
          </a:p>
        </p:txBody>
      </p:sp>
      <p:pic>
        <p:nvPicPr>
          <p:cNvPr id="6" name="Picture 5" descr="A picture containing text&#10;&#10;Description automatically generated">
            <a:extLst>
              <a:ext uri="{FF2B5EF4-FFF2-40B4-BE49-F238E27FC236}">
                <a16:creationId xmlns:a16="http://schemas.microsoft.com/office/drawing/2014/main" id="{CEA60F71-D672-9349-B167-3BE78682F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3132" y="1319119"/>
            <a:ext cx="5496040" cy="4615962"/>
          </a:xfrm>
          <a:prstGeom prst="rect">
            <a:avLst/>
          </a:prstGeom>
        </p:spPr>
      </p:pic>
    </p:spTree>
    <p:extLst>
      <p:ext uri="{BB962C8B-B14F-4D97-AF65-F5344CB8AC3E}">
        <p14:creationId xmlns:p14="http://schemas.microsoft.com/office/powerpoint/2010/main" val="1712915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2033" y="1331383"/>
            <a:ext cx="9287933" cy="4493684"/>
          </a:xfrm>
        </p:spPr>
        <p:txBody>
          <a:bodyPr>
            <a:normAutofit/>
          </a:bodyPr>
          <a:lstStyle/>
          <a:p>
            <a:pPr marL="0" indent="0">
              <a:lnSpc>
                <a:spcPct val="100000"/>
              </a:lnSpc>
              <a:spcAft>
                <a:spcPts val="600"/>
              </a:spcAft>
              <a:buNone/>
            </a:pPr>
            <a:r>
              <a:rPr lang="en-US" b="1" dirty="0">
                <a:solidFill>
                  <a:srgbClr val="3361AA"/>
                </a:solidFill>
                <a:latin typeface="Avenir Next LT Pro" panose="020B0504020202020204" pitchFamily="34" charset="77"/>
              </a:rPr>
              <a:t>Luke 15:1-3 and 11b-32</a:t>
            </a:r>
          </a:p>
          <a:p>
            <a:pPr marL="0" indent="0">
              <a:lnSpc>
                <a:spcPct val="100000"/>
              </a:lnSpc>
              <a:spcAft>
                <a:spcPts val="600"/>
              </a:spcAft>
              <a:buNone/>
            </a:pPr>
            <a:r>
              <a:rPr lang="en-US" dirty="0"/>
              <a:t>Now the tax collectors and sinners were all gathering around to hear Jesus. </a:t>
            </a:r>
            <a:r>
              <a:rPr lang="en-US" b="1" baseline="30000" dirty="0"/>
              <a:t>2 </a:t>
            </a:r>
            <a:r>
              <a:rPr lang="en-US" dirty="0"/>
              <a:t>But the Pharisees and the teachers of the law muttered, “This man welcomes sinners and eats with them.” </a:t>
            </a:r>
            <a:r>
              <a:rPr lang="en-US" b="1" baseline="30000" dirty="0"/>
              <a:t>3 </a:t>
            </a:r>
            <a:r>
              <a:rPr lang="en-US" dirty="0"/>
              <a:t>Then Jesus told them this parable: </a:t>
            </a:r>
          </a:p>
          <a:p>
            <a:pPr marL="0" indent="0">
              <a:lnSpc>
                <a:spcPct val="100000"/>
              </a:lnSpc>
              <a:spcAft>
                <a:spcPts val="600"/>
              </a:spcAft>
              <a:buNone/>
            </a:pPr>
            <a:r>
              <a:rPr lang="en-US" b="1" baseline="30000" dirty="0"/>
              <a:t>11</a:t>
            </a:r>
            <a:r>
              <a:rPr lang="en-US" baseline="30000" dirty="0"/>
              <a:t> </a:t>
            </a:r>
            <a:r>
              <a:rPr lang="en-US" dirty="0"/>
              <a:t>... “There was a man who had two sons. </a:t>
            </a:r>
            <a:r>
              <a:rPr lang="en-US" b="1" baseline="30000" dirty="0"/>
              <a:t>12 </a:t>
            </a:r>
            <a:r>
              <a:rPr lang="en-US" dirty="0"/>
              <a:t>The younger one said to his father, ‘Father, give me my share of the estate.’ So he divided his property between them.</a:t>
            </a:r>
          </a:p>
        </p:txBody>
      </p:sp>
    </p:spTree>
    <p:extLst>
      <p:ext uri="{BB962C8B-B14F-4D97-AF65-F5344CB8AC3E}">
        <p14:creationId xmlns:p14="http://schemas.microsoft.com/office/powerpoint/2010/main" val="1125779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13 </a:t>
            </a:r>
            <a:r>
              <a:rPr lang="en-US" dirty="0"/>
              <a:t>“Not long after that, the younger son got together all he had, set off for a distant country and there squandered his wealth in wild living. </a:t>
            </a:r>
            <a:r>
              <a:rPr lang="en-US" b="1" baseline="30000" dirty="0"/>
              <a:t>14 </a:t>
            </a:r>
            <a:r>
              <a:rPr lang="en-US" dirty="0"/>
              <a:t>After he had spent everything, there was a severe famine in that whole country, and he began to be in need. </a:t>
            </a:r>
            <a:r>
              <a:rPr lang="en-US" b="1" baseline="30000" dirty="0"/>
              <a:t>15 </a:t>
            </a:r>
            <a:r>
              <a:rPr lang="en-US" dirty="0"/>
              <a:t>So he went and hired himself out to a citizen of that country, who sent him to his fields to feed pigs. </a:t>
            </a:r>
            <a:r>
              <a:rPr lang="en-US" b="1" baseline="30000" dirty="0"/>
              <a:t>16 </a:t>
            </a:r>
            <a:r>
              <a:rPr lang="en-US" dirty="0"/>
              <a:t>He longed to fill his stomach with the pods that the pigs were eating, but no one gave him anything.</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15:1-3 and 11b-32</a:t>
            </a:r>
          </a:p>
        </p:txBody>
      </p:sp>
    </p:spTree>
    <p:extLst>
      <p:ext uri="{BB962C8B-B14F-4D97-AF65-F5344CB8AC3E}">
        <p14:creationId xmlns:p14="http://schemas.microsoft.com/office/powerpoint/2010/main" val="9888584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Props1.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AAC423A-5032-477B-9DDF-2C4CF1A30240}">
  <ds:schemaRefs>
    <ds:schemaRef ds:uri="http://schemas.microsoft.com/sharepoint/v3/contenttype/forms"/>
  </ds:schemaRefs>
</ds:datastoreItem>
</file>

<file path=customXml/itemProps3.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3361</TotalTime>
  <Words>1625</Words>
  <Application>Microsoft Macintosh PowerPoint</Application>
  <PresentationFormat>Widescreen</PresentationFormat>
  <Paragraphs>52</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Avenir Next LT Pro</vt:lpstr>
      <vt:lpstr>Avenir Next LT Pro Light</vt:lpstr>
      <vt:lpstr>Calibri</vt:lpstr>
      <vt:lpstr>Calibri Light</vt:lpstr>
      <vt:lpstr>Office Theme</vt:lpstr>
      <vt:lpstr>PowerPoint Presentation</vt:lpstr>
      <vt:lpstr>Fourth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