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8" r:id="rId5"/>
    <p:sldId id="410" r:id="rId6"/>
    <p:sldId id="411" r:id="rId7"/>
    <p:sldId id="412" r:id="rId8"/>
    <p:sldId id="413" r:id="rId9"/>
    <p:sldId id="414" r:id="rId10"/>
    <p:sldId id="415" r:id="rId11"/>
    <p:sldId id="416" r:id="rId12"/>
    <p:sldId id="417" r:id="rId13"/>
    <p:sldId id="418" r:id="rId14"/>
    <p:sldId id="419" r:id="rId15"/>
    <p:sldId id="421" r:id="rId16"/>
    <p:sldId id="42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diglib.library.vanderbilt.edu/act-imagelink.pl?RC=55428"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diglib.library.vanderbilt.edu/act-imagelink.pl?RC=55428"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text, sign&#10;&#10;Description automatically generated">
            <a:extLst>
              <a:ext uri="{FF2B5EF4-FFF2-40B4-BE49-F238E27FC236}">
                <a16:creationId xmlns:a16="http://schemas.microsoft.com/office/drawing/2014/main" id="{8B2A5F94-3B37-814E-AD4E-64C5C23E2D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buNone/>
            </a:pPr>
            <a:r>
              <a:rPr lang="en-US" sz="2200" baseline="30000" dirty="0">
                <a:solidFill>
                  <a:srgbClr val="000000"/>
                </a:solidFill>
              </a:rPr>
              <a:t>4 </a:t>
            </a:r>
            <a:r>
              <a:rPr lang="en-US" sz="2200" dirty="0">
                <a:solidFill>
                  <a:srgbClr val="000000"/>
                </a:solidFill>
              </a:rPr>
              <a:t>But one of his disciples, Judas Iscariot, who was later to betray him, objected, </a:t>
            </a:r>
            <a:r>
              <a:rPr lang="en-US" sz="2200" baseline="30000" dirty="0">
                <a:solidFill>
                  <a:srgbClr val="000000"/>
                </a:solidFill>
              </a:rPr>
              <a:t>5 </a:t>
            </a:r>
            <a:r>
              <a:rPr lang="en-US" sz="2200" dirty="0">
                <a:solidFill>
                  <a:srgbClr val="000000"/>
                </a:solidFill>
              </a:rPr>
              <a:t>“Why wasn’t this perfume sold and the money given to the poor? It was worth a year’s wages.” </a:t>
            </a:r>
            <a:r>
              <a:rPr lang="en-US" sz="2200" baseline="30000" dirty="0">
                <a:solidFill>
                  <a:srgbClr val="000000"/>
                </a:solidFill>
              </a:rPr>
              <a:t>6 </a:t>
            </a:r>
            <a:r>
              <a:rPr lang="en-US" sz="2200" dirty="0">
                <a:solidFill>
                  <a:srgbClr val="000000"/>
                </a:solidFill>
              </a:rPr>
              <a:t>He did not say this because he cared about the poor but because he was a thief; as keeper of the money bag, he used to help himself to what was put into it.</a:t>
            </a:r>
          </a:p>
          <a:p>
            <a:pPr marL="0" indent="0">
              <a:buNone/>
            </a:pPr>
            <a:r>
              <a:rPr lang="en-US" sz="2200" baseline="30000" dirty="0">
                <a:solidFill>
                  <a:srgbClr val="000000"/>
                </a:solidFill>
              </a:rPr>
              <a:t>7 </a:t>
            </a:r>
            <a:r>
              <a:rPr lang="en-US" sz="2200" dirty="0">
                <a:solidFill>
                  <a:srgbClr val="000000"/>
                </a:solidFill>
              </a:rPr>
              <a:t>“Leave her alone,” Jesus replied. “It was intended that she should save this perfume for the day of my burial. </a:t>
            </a:r>
            <a:r>
              <a:rPr lang="en-US" sz="2200" baseline="30000" dirty="0">
                <a:solidFill>
                  <a:srgbClr val="000000"/>
                </a:solidFill>
              </a:rPr>
              <a:t>8 </a:t>
            </a:r>
            <a:r>
              <a:rPr lang="en-US" sz="2200" dirty="0">
                <a:solidFill>
                  <a:srgbClr val="000000"/>
                </a:solidFill>
              </a:rPr>
              <a:t>You will always have the poor among you,</a:t>
            </a:r>
            <a:r>
              <a:rPr lang="en-US" sz="2200" baseline="30000" dirty="0">
                <a:solidFill>
                  <a:srgbClr val="000000"/>
                </a:solidFill>
              </a:rPr>
              <a:t> </a:t>
            </a:r>
            <a:r>
              <a:rPr lang="en-US" sz="2200" dirty="0">
                <a:solidFill>
                  <a:srgbClr val="000000"/>
                </a:solidFill>
              </a:rPr>
              <a:t>but you will not always have me.”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r>
              <a:rPr lang="en-US" sz="1200" b="1" dirty="0">
                <a:solidFill>
                  <a:srgbClr val="3361AA"/>
                </a:solidFill>
                <a:latin typeface="Avenir Next LT Pro" panose="020B0504020202020204" pitchFamily="34" charset="77"/>
              </a:rPr>
              <a:t>John 12:1-8</a:t>
            </a:r>
          </a:p>
        </p:txBody>
      </p:sp>
    </p:spTree>
    <p:extLst>
      <p:ext uri="{BB962C8B-B14F-4D97-AF65-F5344CB8AC3E}">
        <p14:creationId xmlns:p14="http://schemas.microsoft.com/office/powerpoint/2010/main" val="2182175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5847319" y="5433371"/>
            <a:ext cx="5379481" cy="461665"/>
          </a:xfrm>
          <a:prstGeom prst="rect">
            <a:avLst/>
          </a:prstGeom>
        </p:spPr>
        <p:txBody>
          <a:bodyPr wrap="square">
            <a:spAutoFit/>
          </a:bodyPr>
          <a:lstStyle/>
          <a:p>
            <a:r>
              <a:rPr lang="en-AU" sz="800" dirty="0">
                <a:solidFill>
                  <a:srgbClr val="000000"/>
                </a:solidFill>
                <a:latin typeface="Avenir Next LT Pro Light" panose="020B0304020202020204" pitchFamily="34" charset="77"/>
              </a:rPr>
              <a:t>Aba-</a:t>
            </a:r>
            <a:r>
              <a:rPr lang="en-AU" sz="800" dirty="0" err="1">
                <a:solidFill>
                  <a:srgbClr val="000000"/>
                </a:solidFill>
                <a:latin typeface="Avenir Next LT Pro Light" panose="020B0304020202020204" pitchFamily="34" charset="77"/>
              </a:rPr>
              <a:t>Novák</a:t>
            </a:r>
            <a:r>
              <a:rPr lang="en-AU" sz="800" dirty="0">
                <a:solidFill>
                  <a:srgbClr val="000000"/>
                </a:solidFill>
                <a:latin typeface="Avenir Next LT Pro Light" panose="020B0304020202020204" pitchFamily="34" charset="77"/>
              </a:rPr>
              <a:t>, </a:t>
            </a:r>
            <a:r>
              <a:rPr lang="en-AU" sz="800" dirty="0" err="1">
                <a:solidFill>
                  <a:srgbClr val="000000"/>
                </a:solidFill>
                <a:latin typeface="Avenir Next LT Pro Light" panose="020B0304020202020204" pitchFamily="34" charset="77"/>
              </a:rPr>
              <a:t>Vilmos</a:t>
            </a:r>
            <a:r>
              <a:rPr lang="en-AU" sz="800" dirty="0">
                <a:solidFill>
                  <a:srgbClr val="000000"/>
                </a:solidFill>
                <a:latin typeface="Avenir Next LT Pro Light" panose="020B0304020202020204" pitchFamily="34" charset="77"/>
              </a:rPr>
              <a:t>, 1894-1941. Laughing, from Art in the Christian Tradition, a project of the Vanderbilt Divinity Library, Nashville, TN. </a:t>
            </a:r>
            <a:r>
              <a:rPr lang="en-AU" sz="800" dirty="0">
                <a:latin typeface="Avenir Next LT Pro Light" panose="020B0304020202020204" pitchFamily="34" charset="77"/>
                <a:hlinkClick r:id="rId2"/>
              </a:rPr>
              <a:t>https://diglib.library.vanderbilt.edu/act-imagelink.pl?RC=55428</a:t>
            </a:r>
            <a:r>
              <a:rPr lang="en-AU" sz="800" dirty="0">
                <a:solidFill>
                  <a:srgbClr val="000000"/>
                </a:solidFill>
                <a:latin typeface="Avenir Next LT Pro Light" panose="020B0304020202020204" pitchFamily="34" charset="77"/>
              </a:rPr>
              <a:t> [retrieved December 12, 2021]. Original source: http://</a:t>
            </a:r>
            <a:r>
              <a:rPr lang="en-AU" sz="800" dirty="0" err="1">
                <a:solidFill>
                  <a:srgbClr val="000000"/>
                </a:solidFill>
                <a:latin typeface="Avenir Next LT Pro Light" panose="020B0304020202020204" pitchFamily="34" charset="77"/>
              </a:rPr>
              <a:t>commons.wikimedia.org</a:t>
            </a:r>
            <a:r>
              <a:rPr lang="en-AU" sz="800" dirty="0">
                <a:solidFill>
                  <a:srgbClr val="000000"/>
                </a:solidFill>
                <a:latin typeface="Avenir Next LT Pro Light" panose="020B0304020202020204" pitchFamily="34" charset="77"/>
              </a:rPr>
              <a:t>/wiki/File:Aba-Nov%C3%A1k_Laughing_1931.jpg.</a:t>
            </a:r>
            <a:endParaRPr lang="en-AU" sz="800" dirty="0">
              <a:latin typeface="Avenir Next LT Pro Light" panose="020B0304020202020204" pitchFamily="34" charset="77"/>
            </a:endParaRPr>
          </a:p>
        </p:txBody>
      </p:sp>
      <p:pic>
        <p:nvPicPr>
          <p:cNvPr id="7" name="Picture 6">
            <a:extLst>
              <a:ext uri="{FF2B5EF4-FFF2-40B4-BE49-F238E27FC236}">
                <a16:creationId xmlns:a16="http://schemas.microsoft.com/office/drawing/2014/main" id="{FD981649-18EA-5F47-B83F-D72CFD213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9304" y="1371464"/>
            <a:ext cx="4365500" cy="4493538"/>
          </a:xfrm>
          <a:prstGeom prst="rect">
            <a:avLst/>
          </a:prstGeom>
        </p:spPr>
      </p:pic>
      <p:sp>
        <p:nvSpPr>
          <p:cNvPr id="8" name="TextBox 7">
            <a:extLst>
              <a:ext uri="{FF2B5EF4-FFF2-40B4-BE49-F238E27FC236}">
                <a16:creationId xmlns:a16="http://schemas.microsoft.com/office/drawing/2014/main" id="{1FD35635-0E2E-A348-BD62-B4D768F9862A}"/>
              </a:ext>
            </a:extLst>
          </p:cNvPr>
          <p:cNvSpPr txBox="1"/>
          <p:nvPr/>
        </p:nvSpPr>
        <p:spPr>
          <a:xfrm>
            <a:off x="5847319" y="1263743"/>
            <a:ext cx="4243738" cy="4016484"/>
          </a:xfrm>
          <a:prstGeom prst="rect">
            <a:avLst/>
          </a:prstGeom>
          <a:noFill/>
        </p:spPr>
        <p:txBody>
          <a:bodyPr wrap="square" rtlCol="0">
            <a:spAutoFit/>
          </a:bodyPr>
          <a:lstStyle/>
          <a:p>
            <a:pPr>
              <a:defRPr/>
            </a:pPr>
            <a:r>
              <a:rPr lang="en-AU" sz="1700" b="1" dirty="0">
                <a:solidFill>
                  <a:srgbClr val="3361AA"/>
                </a:solidFill>
                <a:latin typeface="Avenir Next LT Pro" panose="020B0504020202020204" pitchFamily="34" charset="77"/>
              </a:rPr>
              <a:t>Personal Reflection</a:t>
            </a:r>
          </a:p>
          <a:p>
            <a:pPr marL="0" marR="0" lvl="0" indent="0" algn="l" defTabSz="914400" rtl="0" eaLnBrk="1" fontAlgn="auto" latinLnBrk="0" hangingPunct="1">
              <a:spcBef>
                <a:spcPts val="0"/>
              </a:spcBef>
              <a:spcAft>
                <a:spcPts val="0"/>
              </a:spcAft>
              <a:buClrTx/>
              <a:buSzTx/>
              <a:buFontTx/>
              <a:buNone/>
              <a:tabLst/>
              <a:defRPr/>
            </a:pPr>
            <a:endPar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spcBef>
                <a:spcPts val="0"/>
              </a:spcBef>
              <a:spcAft>
                <a:spcPts val="0"/>
              </a:spcAft>
              <a:buClrTx/>
              <a:buSzTx/>
              <a:buFontTx/>
              <a:buNone/>
              <a:tabLst/>
              <a:defRPr/>
            </a:pPr>
            <a:r>
              <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rPr>
              <a:t>What was the most extravagant gift you have given to someone?</a:t>
            </a:r>
          </a:p>
          <a:p>
            <a:pPr marL="0" marR="0" lvl="0" indent="0" algn="l" defTabSz="914400" rtl="0" eaLnBrk="1" fontAlgn="auto" latinLnBrk="0" hangingPunct="1">
              <a:spcBef>
                <a:spcPts val="0"/>
              </a:spcBef>
              <a:spcAft>
                <a:spcPts val="0"/>
              </a:spcAft>
              <a:buClrTx/>
              <a:buSzTx/>
              <a:buFontTx/>
              <a:buNone/>
              <a:tabLst/>
              <a:defRPr/>
            </a:pPr>
            <a:endPar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spcBef>
                <a:spcPts val="0"/>
              </a:spcBef>
              <a:spcAft>
                <a:spcPts val="0"/>
              </a:spcAft>
              <a:buClrTx/>
              <a:buSzTx/>
              <a:buFontTx/>
              <a:buNone/>
              <a:tabLst/>
              <a:defRPr/>
            </a:pPr>
            <a:r>
              <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rPr>
              <a:t>How was the gift received?</a:t>
            </a:r>
          </a:p>
          <a:p>
            <a:pPr marL="0" marR="0" lvl="0" indent="0" algn="l" defTabSz="914400" rtl="0" eaLnBrk="1" fontAlgn="auto" latinLnBrk="0" hangingPunct="1">
              <a:spcBef>
                <a:spcPts val="0"/>
              </a:spcBef>
              <a:spcAft>
                <a:spcPts val="0"/>
              </a:spcAft>
              <a:buClrTx/>
              <a:buSzTx/>
              <a:buFontTx/>
              <a:buNone/>
              <a:tabLst/>
              <a:defRPr/>
            </a:pPr>
            <a:endPar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spcBef>
                <a:spcPts val="0"/>
              </a:spcBef>
              <a:spcAft>
                <a:spcPts val="0"/>
              </a:spcAft>
              <a:buClrTx/>
              <a:buSzTx/>
              <a:buFontTx/>
              <a:buNone/>
              <a:tabLst/>
              <a:defRPr/>
            </a:pPr>
            <a:r>
              <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rPr>
              <a:t>What is the most extravagant gift you have received?</a:t>
            </a:r>
          </a:p>
          <a:p>
            <a:pPr marL="0" marR="0" lvl="0" indent="0" algn="l" defTabSz="914400" rtl="0" eaLnBrk="1" fontAlgn="auto" latinLnBrk="0" hangingPunct="1">
              <a:spcBef>
                <a:spcPts val="0"/>
              </a:spcBef>
              <a:spcAft>
                <a:spcPts val="0"/>
              </a:spcAft>
              <a:buClrTx/>
              <a:buSzTx/>
              <a:buFontTx/>
              <a:buNone/>
              <a:tabLst/>
              <a:defRPr/>
            </a:pPr>
            <a:endPar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spcBef>
                <a:spcPts val="0"/>
              </a:spcBef>
              <a:spcAft>
                <a:spcPts val="0"/>
              </a:spcAft>
              <a:buClrTx/>
              <a:buSzTx/>
              <a:buFontTx/>
              <a:buNone/>
              <a:tabLst/>
              <a:defRPr/>
            </a:pPr>
            <a:r>
              <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rPr>
              <a:t>What does the gift tell you about your relationship with that person?</a:t>
            </a:r>
          </a:p>
          <a:p>
            <a:pPr marL="0" marR="0" lvl="0" indent="0" algn="l" defTabSz="914400" rtl="0" eaLnBrk="1" fontAlgn="auto" latinLnBrk="0" hangingPunct="1">
              <a:spcBef>
                <a:spcPts val="0"/>
              </a:spcBef>
              <a:spcAft>
                <a:spcPts val="0"/>
              </a:spcAft>
              <a:buClrTx/>
              <a:buSzTx/>
              <a:buFontTx/>
              <a:buNone/>
              <a:tabLst/>
              <a:defRPr/>
            </a:pPr>
            <a:endPar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spcBef>
                <a:spcPts val="0"/>
              </a:spcBef>
              <a:spcAft>
                <a:spcPts val="0"/>
              </a:spcAft>
              <a:buClrTx/>
              <a:buSzTx/>
              <a:buFontTx/>
              <a:buNone/>
              <a:tabLst/>
              <a:defRPr/>
            </a:pPr>
            <a:r>
              <a:rPr kumimoji="0" lang="en-AU" sz="1700" u="none" strike="noStrike" kern="1200" cap="none" spc="0" normalizeH="0" baseline="0" noProof="0" dirty="0">
                <a:ln>
                  <a:noFill/>
                </a:ln>
                <a:solidFill>
                  <a:prstClr val="black"/>
                </a:solidFill>
                <a:effectLst/>
                <a:uLnTx/>
                <a:uFillTx/>
                <a:latin typeface="Avenir Next LT Pro Light" panose="020B0304020202020204" pitchFamily="34" charset="77"/>
              </a:rPr>
              <a:t>How do you show your love and devotion to Jesus?</a:t>
            </a:r>
          </a:p>
        </p:txBody>
      </p:sp>
    </p:spTree>
    <p:extLst>
      <p:ext uri="{BB962C8B-B14F-4D97-AF65-F5344CB8AC3E}">
        <p14:creationId xmlns:p14="http://schemas.microsoft.com/office/powerpoint/2010/main" val="26050465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794933" y="1701801"/>
            <a:ext cx="86021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Sisters and brothers, as Jesus, in the days before his passion, offered prayers and supplications with loud cries and tears, let us pray for those who suffer, those who are in need, and those who seek reconciliation.</a:t>
            </a:r>
            <a:br>
              <a:rPr lang="en-US" sz="2000" dirty="0">
                <a:solidFill>
                  <a:srgbClr val="3361AA"/>
                </a:solidFill>
              </a:rPr>
            </a:br>
            <a:br>
              <a:rPr lang="en-US" sz="2000" dirty="0">
                <a:solidFill>
                  <a:srgbClr val="3361AA"/>
                </a:solidFill>
              </a:rPr>
            </a:br>
            <a:r>
              <a:rPr lang="en-US" sz="2000" dirty="0">
                <a:solidFill>
                  <a:srgbClr val="3361AA"/>
                </a:solidFill>
              </a:rPr>
              <a:t>God of compassion, you know our faults and yet you promised to forgive.</a:t>
            </a:r>
            <a:br>
              <a:rPr lang="en-US" sz="2000" dirty="0">
                <a:solidFill>
                  <a:srgbClr val="3361AA"/>
                </a:solidFill>
              </a:rPr>
            </a:br>
            <a:r>
              <a:rPr lang="en-US" sz="2000" dirty="0">
                <a:solidFill>
                  <a:srgbClr val="3361AA"/>
                </a:solidFill>
              </a:rPr>
              <a:t>Keep us in your presence and give us your wisdom. Open our hearts to gladness, call dry bones to dance, and restore to us the joy of your salvation. </a:t>
            </a:r>
          </a:p>
          <a:p>
            <a:pPr marL="0" indent="0" algn="ctr">
              <a:lnSpc>
                <a:spcPct val="100000"/>
              </a:lnSpc>
              <a:spcAft>
                <a:spcPts val="800"/>
              </a:spcAft>
              <a:buNone/>
            </a:pPr>
            <a:r>
              <a:rPr lang="en-US" sz="2000" dirty="0">
                <a:solidFill>
                  <a:srgbClr val="3361AA"/>
                </a:solidFill>
              </a:rPr>
              <a:t>Amen.</a:t>
            </a:r>
          </a:p>
          <a:p>
            <a:pPr marL="0" indent="0" algn="ctr">
              <a:lnSpc>
                <a:spcPct val="100000"/>
              </a:lnSpc>
              <a:spcAft>
                <a:spcPts val="800"/>
              </a:spcAft>
              <a:buNone/>
            </a:pPr>
            <a:r>
              <a:rPr lang="en-US" sz="2000" b="1" dirty="0">
                <a:solidFill>
                  <a:srgbClr val="3361AA"/>
                </a:solidFill>
              </a:rPr>
              <a:t> </a:t>
            </a:r>
          </a:p>
        </p:txBody>
      </p:sp>
    </p:spTree>
    <p:extLst>
      <p:ext uri="{BB962C8B-B14F-4D97-AF65-F5344CB8AC3E}">
        <p14:creationId xmlns:p14="http://schemas.microsoft.com/office/powerpoint/2010/main" val="671844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794933" y="1701801"/>
            <a:ext cx="86021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Creator God, you prepare a new way in the wilderness and your grace waters the desert. Help us to </a:t>
            </a:r>
            <a:r>
              <a:rPr lang="en-US" sz="2000" dirty="0" err="1">
                <a:solidFill>
                  <a:srgbClr val="3361AA"/>
                </a:solidFill>
              </a:rPr>
              <a:t>recognise</a:t>
            </a:r>
            <a:r>
              <a:rPr lang="en-US" sz="2000" dirty="0">
                <a:solidFill>
                  <a:srgbClr val="3361AA"/>
                </a:solidFill>
              </a:rPr>
              <a:t> your hand working miracles beyond our imagining. </a:t>
            </a:r>
          </a:p>
          <a:p>
            <a:pPr marL="0" indent="0" algn="ctr">
              <a:lnSpc>
                <a:spcPct val="100000"/>
              </a:lnSpc>
              <a:spcAft>
                <a:spcPts val="800"/>
              </a:spcAft>
              <a:buNone/>
            </a:pPr>
            <a:br>
              <a:rPr lang="en-US" sz="2000" dirty="0">
                <a:solidFill>
                  <a:srgbClr val="3361AA"/>
                </a:solidFill>
              </a:rPr>
            </a:br>
            <a:r>
              <a:rPr lang="en-US" sz="2000" dirty="0">
                <a:solidFill>
                  <a:srgbClr val="3361AA"/>
                </a:solidFill>
              </a:rPr>
              <a:t>Open our hearts to be transformed by the new thing you are doing, so that our lives may proclaim the extravagance of your love for all, and its presence in Jesus Christ. </a:t>
            </a:r>
          </a:p>
          <a:p>
            <a:pPr marL="0" indent="0" algn="ctr">
              <a:lnSpc>
                <a:spcPct val="100000"/>
              </a:lnSpc>
              <a:spcAft>
                <a:spcPts val="800"/>
              </a:spcAft>
              <a:buNone/>
            </a:pPr>
            <a:r>
              <a:rPr lang="en-US" sz="2000" dirty="0">
                <a:solidFill>
                  <a:srgbClr val="3361AA"/>
                </a:solidFill>
              </a:rPr>
              <a:t>Amen.</a:t>
            </a:r>
          </a:p>
          <a:p>
            <a:pPr marL="0" indent="0" algn="ctr">
              <a:lnSpc>
                <a:spcPct val="100000"/>
              </a:lnSpc>
              <a:spcAft>
                <a:spcPts val="800"/>
              </a:spcAft>
              <a:buNone/>
            </a:pPr>
            <a:r>
              <a:rPr lang="en-US" sz="2000" b="1" dirty="0">
                <a:solidFill>
                  <a:srgbClr val="3361AA"/>
                </a:solidFill>
              </a:rPr>
              <a:t> </a:t>
            </a:r>
          </a:p>
        </p:txBody>
      </p:sp>
    </p:spTree>
    <p:extLst>
      <p:ext uri="{BB962C8B-B14F-4D97-AF65-F5344CB8AC3E}">
        <p14:creationId xmlns:p14="http://schemas.microsoft.com/office/powerpoint/2010/main" val="26268452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pPr>
              <a:spcAft>
                <a:spcPts val="600"/>
              </a:spcAft>
            </a:pPr>
            <a:r>
              <a:rPr lang="en-US" sz="4000" dirty="0"/>
              <a:t>Fifth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a:xfrm>
            <a:off x="838200" y="2547408"/>
            <a:ext cx="10514012" cy="3684588"/>
          </a:xfrm>
        </p:spPr>
        <p:txBody>
          <a:bodyPr>
            <a:normAutofit/>
          </a:bodyPr>
          <a:lstStyle/>
          <a:p>
            <a:pPr marL="0" indent="0">
              <a:lnSpc>
                <a:spcPct val="110000"/>
              </a:lnSpc>
              <a:spcAft>
                <a:spcPts val="600"/>
              </a:spcAft>
              <a:buNone/>
            </a:pPr>
            <a:r>
              <a:rPr lang="en-US" b="1" dirty="0"/>
              <a:t>Isaiah 43:16-21</a:t>
            </a:r>
          </a:p>
          <a:p>
            <a:pPr marL="0" indent="0">
              <a:lnSpc>
                <a:spcPct val="110000"/>
              </a:lnSpc>
              <a:spcAft>
                <a:spcPts val="600"/>
              </a:spcAft>
              <a:buNone/>
            </a:pPr>
            <a:r>
              <a:rPr lang="en-US" b="1" dirty="0"/>
              <a:t>Psalm 126</a:t>
            </a:r>
          </a:p>
          <a:p>
            <a:pPr marL="0" indent="0">
              <a:lnSpc>
                <a:spcPct val="110000"/>
              </a:lnSpc>
              <a:spcAft>
                <a:spcPts val="600"/>
              </a:spcAft>
              <a:buNone/>
            </a:pPr>
            <a:r>
              <a:rPr lang="en-US" b="1" dirty="0"/>
              <a:t>Philippians 3:4b-14</a:t>
            </a:r>
          </a:p>
          <a:p>
            <a:pPr marL="0" indent="0">
              <a:lnSpc>
                <a:spcPct val="110000"/>
              </a:lnSpc>
              <a:spcAft>
                <a:spcPts val="600"/>
              </a:spcAft>
              <a:buNone/>
            </a:pPr>
            <a:r>
              <a:rPr lang="en-US" b="1" dirty="0"/>
              <a:t>John 12:1-8</a:t>
            </a:r>
          </a:p>
        </p:txBody>
      </p:sp>
    </p:spTree>
    <p:extLst>
      <p:ext uri="{BB962C8B-B14F-4D97-AF65-F5344CB8AC3E}">
        <p14:creationId xmlns:p14="http://schemas.microsoft.com/office/powerpoint/2010/main" val="285992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fontScale="92500"/>
          </a:bodyPr>
          <a:lstStyle/>
          <a:p>
            <a:pPr marL="0" indent="0">
              <a:lnSpc>
                <a:spcPct val="100000"/>
              </a:lnSpc>
              <a:spcAft>
                <a:spcPts val="600"/>
              </a:spcAft>
              <a:buNone/>
            </a:pPr>
            <a:r>
              <a:rPr lang="en-US" b="1" dirty="0">
                <a:solidFill>
                  <a:srgbClr val="3361AA"/>
                </a:solidFill>
                <a:latin typeface="Avenir Next LT Pro" panose="020B0504020202020204" pitchFamily="34" charset="77"/>
              </a:rPr>
              <a:t>Isaiah 43:16-21</a:t>
            </a:r>
          </a:p>
          <a:p>
            <a:pPr marL="0" indent="0">
              <a:lnSpc>
                <a:spcPct val="100000"/>
              </a:lnSpc>
              <a:spcAft>
                <a:spcPts val="600"/>
              </a:spcAft>
              <a:buNone/>
            </a:pPr>
            <a:r>
              <a:rPr lang="en-US" dirty="0"/>
              <a:t>This is what the </a:t>
            </a:r>
            <a:r>
              <a:rPr lang="en-US" cap="small" dirty="0"/>
              <a:t>Lord</a:t>
            </a:r>
            <a:r>
              <a:rPr lang="en-US" dirty="0"/>
              <a:t> says </a:t>
            </a:r>
            <a:r>
              <a:rPr lang="en-US" dirty="0">
                <a:ea typeface="+mn-lt"/>
                <a:cs typeface="+mn-lt"/>
              </a:rPr>
              <a:t>– </a:t>
            </a:r>
            <a:r>
              <a:rPr lang="en-US" dirty="0"/>
              <a:t>he who made a way through the sea, a path through the mighty waters,</a:t>
            </a:r>
            <a:r>
              <a:rPr lang="en-US" b="1" baseline="30000" dirty="0"/>
              <a:t>17 </a:t>
            </a:r>
            <a:r>
              <a:rPr lang="en-US" dirty="0"/>
              <a:t>who drew out the chariots and horses, the army and reinforcements together, and they lay there, never to rise again, extinguished, snuffed out like a wick: </a:t>
            </a:r>
            <a:r>
              <a:rPr lang="en-US" b="1" baseline="30000" dirty="0"/>
              <a:t>18 </a:t>
            </a:r>
            <a:r>
              <a:rPr lang="en-US" dirty="0"/>
              <a:t>“Forget the former things; do not dwell on the past.</a:t>
            </a:r>
            <a:br>
              <a:rPr lang="en-US" dirty="0"/>
            </a:br>
            <a:r>
              <a:rPr lang="en-US" b="1" baseline="30000" dirty="0"/>
              <a:t>19 </a:t>
            </a:r>
            <a:r>
              <a:rPr lang="en-US" dirty="0"/>
              <a:t>See, I am doing a new thing! Now it springs up; do you not perceive it? I am making a way in the wilderness and streams in the wasteland.</a:t>
            </a:r>
            <a:br>
              <a:rPr lang="en-US" dirty="0"/>
            </a:br>
            <a:r>
              <a:rPr lang="en-US" b="1" baseline="30000" dirty="0"/>
              <a:t>20 </a:t>
            </a:r>
            <a:r>
              <a:rPr lang="en-US" dirty="0"/>
              <a:t>The wild animals </a:t>
            </a:r>
            <a:r>
              <a:rPr lang="en-US" dirty="0" err="1"/>
              <a:t>honour</a:t>
            </a:r>
            <a:r>
              <a:rPr lang="en-US" dirty="0"/>
              <a:t> me, the jackals and the owls, because I provide water in the wilderness and streams in the wasteland, to give drink to my people, my chosen,</a:t>
            </a:r>
            <a:r>
              <a:rPr lang="en-US" b="1" baseline="30000" dirty="0"/>
              <a:t>21 </a:t>
            </a:r>
            <a:r>
              <a:rPr lang="en-US" dirty="0"/>
              <a:t>the people I formed for myself that they may proclaim my praise.</a:t>
            </a:r>
            <a:endParaRPr lang="en-US" dirty="0">
              <a:cs typeface="Calibri"/>
            </a:endParaRPr>
          </a:p>
        </p:txBody>
      </p:sp>
    </p:spTree>
    <p:extLst>
      <p:ext uri="{BB962C8B-B14F-4D97-AF65-F5344CB8AC3E}">
        <p14:creationId xmlns:p14="http://schemas.microsoft.com/office/powerpoint/2010/main" val="1201520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lnSpc>
                <a:spcPct val="100000"/>
              </a:lnSpc>
              <a:spcAft>
                <a:spcPts val="600"/>
              </a:spcAft>
              <a:buNone/>
            </a:pPr>
            <a:r>
              <a:rPr lang="en-US" b="1" dirty="0">
                <a:solidFill>
                  <a:srgbClr val="3361AA"/>
                </a:solidFill>
                <a:latin typeface="Avenir Next LT Pro" panose="020B0504020202020204" pitchFamily="34" charset="77"/>
              </a:rPr>
              <a:t>Psalm 126</a:t>
            </a:r>
          </a:p>
          <a:p>
            <a:pPr marL="0" indent="0">
              <a:lnSpc>
                <a:spcPct val="100000"/>
              </a:lnSpc>
              <a:buNone/>
            </a:pPr>
            <a:r>
              <a:rPr lang="en-US" sz="2200" dirty="0">
                <a:solidFill>
                  <a:srgbClr val="000000"/>
                </a:solidFill>
              </a:rPr>
              <a:t>When the </a:t>
            </a:r>
            <a:r>
              <a:rPr lang="en-US" sz="2200" cap="small" dirty="0">
                <a:solidFill>
                  <a:srgbClr val="000000"/>
                </a:solidFill>
              </a:rPr>
              <a:t>Lord</a:t>
            </a:r>
            <a:r>
              <a:rPr lang="en-US" sz="2200" dirty="0">
                <a:solidFill>
                  <a:srgbClr val="000000"/>
                </a:solidFill>
              </a:rPr>
              <a:t> restored the fortunes of</a:t>
            </a:r>
            <a:r>
              <a:rPr lang="en-US" sz="2200" baseline="30000" dirty="0">
                <a:solidFill>
                  <a:srgbClr val="000000"/>
                </a:solidFill>
              </a:rPr>
              <a:t> </a:t>
            </a:r>
            <a:r>
              <a:rPr lang="en-US" sz="2200" dirty="0">
                <a:solidFill>
                  <a:srgbClr val="000000"/>
                </a:solidFill>
              </a:rPr>
              <a:t>Zion, we were like those who dreamed.</a:t>
            </a:r>
            <a:br>
              <a:rPr lang="en-US" sz="2200" dirty="0">
                <a:solidFill>
                  <a:srgbClr val="000000"/>
                </a:solidFill>
              </a:rPr>
            </a:br>
            <a:r>
              <a:rPr lang="en-US" sz="2200" baseline="30000" dirty="0">
                <a:solidFill>
                  <a:srgbClr val="000000"/>
                </a:solidFill>
              </a:rPr>
              <a:t>2 </a:t>
            </a:r>
            <a:r>
              <a:rPr lang="en-US" sz="2200" dirty="0">
                <a:solidFill>
                  <a:srgbClr val="000000"/>
                </a:solidFill>
              </a:rPr>
              <a:t>Our mouths were filled with laughter, our tongues with songs of joy. Then it was said among the nations, “The </a:t>
            </a:r>
            <a:r>
              <a:rPr lang="en-US" sz="2200" cap="small" dirty="0">
                <a:solidFill>
                  <a:srgbClr val="000000"/>
                </a:solidFill>
              </a:rPr>
              <a:t>Lord</a:t>
            </a:r>
            <a:r>
              <a:rPr lang="en-US" sz="2200" dirty="0">
                <a:solidFill>
                  <a:srgbClr val="000000"/>
                </a:solidFill>
              </a:rPr>
              <a:t> has done great things for them.”</a:t>
            </a:r>
            <a:br>
              <a:rPr lang="en-US" sz="2200" dirty="0">
                <a:solidFill>
                  <a:srgbClr val="000000"/>
                </a:solidFill>
              </a:rPr>
            </a:br>
            <a:r>
              <a:rPr lang="en-US" sz="2200" baseline="30000" dirty="0">
                <a:solidFill>
                  <a:srgbClr val="000000"/>
                </a:solidFill>
              </a:rPr>
              <a:t>3 </a:t>
            </a:r>
            <a:r>
              <a:rPr lang="en-US" sz="2200" dirty="0">
                <a:solidFill>
                  <a:srgbClr val="000000"/>
                </a:solidFill>
              </a:rPr>
              <a:t>The </a:t>
            </a:r>
            <a:r>
              <a:rPr lang="en-US" sz="2200" cap="small" dirty="0">
                <a:solidFill>
                  <a:srgbClr val="000000"/>
                </a:solidFill>
              </a:rPr>
              <a:t>Lord</a:t>
            </a:r>
            <a:r>
              <a:rPr lang="en-US" sz="2200" dirty="0">
                <a:solidFill>
                  <a:srgbClr val="000000"/>
                </a:solidFill>
              </a:rPr>
              <a:t> has done great things for us, and we are filled with joy.</a:t>
            </a:r>
          </a:p>
          <a:p>
            <a:pPr marL="0" indent="0">
              <a:lnSpc>
                <a:spcPct val="100000"/>
              </a:lnSpc>
              <a:buNone/>
            </a:pPr>
            <a:r>
              <a:rPr lang="en-US" sz="2200" baseline="30000" dirty="0">
                <a:solidFill>
                  <a:srgbClr val="000000"/>
                </a:solidFill>
              </a:rPr>
              <a:t>4 </a:t>
            </a:r>
            <a:r>
              <a:rPr lang="en-US" sz="2200" dirty="0">
                <a:solidFill>
                  <a:srgbClr val="000000"/>
                </a:solidFill>
              </a:rPr>
              <a:t>Restore our fortunes,</a:t>
            </a:r>
            <a:r>
              <a:rPr lang="en-US" sz="2200" baseline="30000" dirty="0">
                <a:solidFill>
                  <a:srgbClr val="000000"/>
                </a:solidFill>
              </a:rPr>
              <a:t> </a:t>
            </a:r>
            <a:r>
              <a:rPr lang="en-US" sz="2200" cap="small" dirty="0">
                <a:solidFill>
                  <a:srgbClr val="000000"/>
                </a:solidFill>
              </a:rPr>
              <a:t>Lord</a:t>
            </a:r>
            <a:r>
              <a:rPr lang="en-US" sz="2200" dirty="0">
                <a:solidFill>
                  <a:srgbClr val="000000"/>
                </a:solidFill>
              </a:rPr>
              <a:t>, like streams in the Negev.</a:t>
            </a:r>
            <a:br>
              <a:rPr lang="en-US" sz="2200" dirty="0">
                <a:solidFill>
                  <a:srgbClr val="000000"/>
                </a:solidFill>
              </a:rPr>
            </a:br>
            <a:r>
              <a:rPr lang="en-US" sz="2200" baseline="30000" dirty="0">
                <a:solidFill>
                  <a:srgbClr val="000000"/>
                </a:solidFill>
              </a:rPr>
              <a:t>5 </a:t>
            </a:r>
            <a:r>
              <a:rPr lang="en-US" sz="2200" dirty="0">
                <a:solidFill>
                  <a:srgbClr val="000000"/>
                </a:solidFill>
              </a:rPr>
              <a:t>Those who sow with tears will reap with songs of joy.</a:t>
            </a:r>
            <a:br>
              <a:rPr lang="en-US" sz="2200" dirty="0">
                <a:solidFill>
                  <a:srgbClr val="000000"/>
                </a:solidFill>
              </a:rPr>
            </a:br>
            <a:r>
              <a:rPr lang="en-US" sz="2200" baseline="30000" dirty="0">
                <a:solidFill>
                  <a:srgbClr val="000000"/>
                </a:solidFill>
              </a:rPr>
              <a:t>6 </a:t>
            </a:r>
            <a:r>
              <a:rPr lang="en-US" sz="2200" dirty="0">
                <a:solidFill>
                  <a:srgbClr val="000000"/>
                </a:solidFill>
              </a:rPr>
              <a:t>Those who go out weeping, carrying seed to sow, will return with songs of joy, carrying sheaves with them.</a:t>
            </a:r>
          </a:p>
        </p:txBody>
      </p:sp>
    </p:spTree>
    <p:extLst>
      <p:ext uri="{BB962C8B-B14F-4D97-AF65-F5344CB8AC3E}">
        <p14:creationId xmlns:p14="http://schemas.microsoft.com/office/powerpoint/2010/main" val="738613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7952572" y="5130801"/>
            <a:ext cx="3113362" cy="830997"/>
          </a:xfrm>
          <a:prstGeom prst="rect">
            <a:avLst/>
          </a:prstGeom>
        </p:spPr>
        <p:txBody>
          <a:bodyPr wrap="square">
            <a:spAutoFit/>
          </a:bodyPr>
          <a:lstStyle/>
          <a:p>
            <a:r>
              <a:rPr lang="en-AU" sz="800" dirty="0">
                <a:solidFill>
                  <a:srgbClr val="000000"/>
                </a:solidFill>
                <a:latin typeface="Avenir Next LT Pro Light" panose="020B0304020202020204" pitchFamily="34" charset="77"/>
              </a:rPr>
              <a:t>Aba-</a:t>
            </a:r>
            <a:r>
              <a:rPr lang="en-AU" sz="800" dirty="0" err="1">
                <a:solidFill>
                  <a:srgbClr val="000000"/>
                </a:solidFill>
                <a:latin typeface="Avenir Next LT Pro Light" panose="020B0304020202020204" pitchFamily="34" charset="77"/>
              </a:rPr>
              <a:t>Novák</a:t>
            </a:r>
            <a:r>
              <a:rPr lang="en-AU" sz="800" dirty="0">
                <a:solidFill>
                  <a:srgbClr val="000000"/>
                </a:solidFill>
                <a:latin typeface="Avenir Next LT Pro Light" panose="020B0304020202020204" pitchFamily="34" charset="77"/>
              </a:rPr>
              <a:t>, </a:t>
            </a:r>
            <a:r>
              <a:rPr lang="en-AU" sz="800" dirty="0" err="1">
                <a:solidFill>
                  <a:srgbClr val="000000"/>
                </a:solidFill>
                <a:latin typeface="Avenir Next LT Pro Light" panose="020B0304020202020204" pitchFamily="34" charset="77"/>
              </a:rPr>
              <a:t>Vilmos</a:t>
            </a:r>
            <a:r>
              <a:rPr lang="en-AU" sz="800" dirty="0">
                <a:solidFill>
                  <a:srgbClr val="000000"/>
                </a:solidFill>
                <a:latin typeface="Avenir Next LT Pro Light" panose="020B0304020202020204" pitchFamily="34" charset="77"/>
              </a:rPr>
              <a:t>, 1894-1941. Laughing, from Art in the Christian Tradition, a project of the Vanderbilt Divinity Library, Nashville, TN. </a:t>
            </a:r>
            <a:r>
              <a:rPr lang="en-AU" sz="800" dirty="0">
                <a:latin typeface="Avenir Next LT Pro Light" panose="020B0304020202020204" pitchFamily="34" charset="77"/>
                <a:hlinkClick r:id="rId2"/>
              </a:rPr>
              <a:t>https://diglib.library.vanderbilt.edu/act-imagelink.pl?RC=55428</a:t>
            </a:r>
            <a:r>
              <a:rPr lang="en-AU" sz="800" dirty="0">
                <a:solidFill>
                  <a:srgbClr val="000000"/>
                </a:solidFill>
                <a:latin typeface="Avenir Next LT Pro Light" panose="020B0304020202020204" pitchFamily="34" charset="77"/>
              </a:rPr>
              <a:t> [retrieved December 12, 2021]. Original source: http://</a:t>
            </a:r>
            <a:r>
              <a:rPr lang="en-AU" sz="800" dirty="0" err="1">
                <a:solidFill>
                  <a:srgbClr val="000000"/>
                </a:solidFill>
                <a:latin typeface="Avenir Next LT Pro Light" panose="020B0304020202020204" pitchFamily="34" charset="77"/>
              </a:rPr>
              <a:t>commons.wikimedia.org</a:t>
            </a:r>
            <a:r>
              <a:rPr lang="en-AU" sz="800" dirty="0">
                <a:solidFill>
                  <a:srgbClr val="000000"/>
                </a:solidFill>
                <a:latin typeface="Avenir Next LT Pro Light" panose="020B0304020202020204" pitchFamily="34" charset="77"/>
              </a:rPr>
              <a:t>/wiki/File:Aba-Nov%C3%A1k_Laughing_1931.jpg.</a:t>
            </a:r>
            <a:endParaRPr lang="en-AU" sz="800" dirty="0">
              <a:latin typeface="Avenir Next LT Pro Light" panose="020B0304020202020204" pitchFamily="34" charset="77"/>
            </a:endParaRPr>
          </a:p>
        </p:txBody>
      </p:sp>
      <p:pic>
        <p:nvPicPr>
          <p:cNvPr id="6" name="Picture 5">
            <a:extLst>
              <a:ext uri="{FF2B5EF4-FFF2-40B4-BE49-F238E27FC236}">
                <a16:creationId xmlns:a16="http://schemas.microsoft.com/office/drawing/2014/main" id="{D9ABE743-689D-3B42-94AE-49C933A0D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1913" y="1167634"/>
            <a:ext cx="4068221" cy="4767447"/>
          </a:xfrm>
          <a:prstGeom prst="rect">
            <a:avLst/>
          </a:prstGeom>
        </p:spPr>
      </p:pic>
    </p:spTree>
    <p:extLst>
      <p:ext uri="{BB962C8B-B14F-4D97-AF65-F5344CB8AC3E}">
        <p14:creationId xmlns:p14="http://schemas.microsoft.com/office/powerpoint/2010/main" val="12566557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lnSpc>
                <a:spcPct val="100000"/>
              </a:lnSpc>
              <a:spcAft>
                <a:spcPts val="600"/>
              </a:spcAft>
              <a:buNone/>
            </a:pPr>
            <a:r>
              <a:rPr lang="en-US" b="1" dirty="0">
                <a:solidFill>
                  <a:srgbClr val="3361AA"/>
                </a:solidFill>
                <a:latin typeface="Avenir Next LT Pro" panose="020B0504020202020204" pitchFamily="34" charset="77"/>
              </a:rPr>
              <a:t>Philippians 3:4b-14</a:t>
            </a:r>
          </a:p>
          <a:p>
            <a:pPr marL="0" indent="0">
              <a:lnSpc>
                <a:spcPct val="100000"/>
              </a:lnSpc>
              <a:buNone/>
            </a:pPr>
            <a:r>
              <a:rPr lang="en-US" sz="2200" dirty="0">
                <a:solidFill>
                  <a:srgbClr val="000000"/>
                </a:solidFill>
              </a:rPr>
              <a:t>… If someone else thinks they have reasons to put confidence in the flesh, I have more: </a:t>
            </a:r>
            <a:r>
              <a:rPr lang="en-US" sz="2200" baseline="30000" dirty="0">
                <a:solidFill>
                  <a:srgbClr val="000000"/>
                </a:solidFill>
              </a:rPr>
              <a:t>5 </a:t>
            </a:r>
            <a:r>
              <a:rPr lang="en-US" sz="2200" dirty="0">
                <a:solidFill>
                  <a:srgbClr val="000000"/>
                </a:solidFill>
              </a:rPr>
              <a:t>circumcised on the eighth day, of the people of Israel, of the tribe of Benjamin, a Hebrew of Hebrews; in regard to the law, a Pharisee; </a:t>
            </a:r>
            <a:r>
              <a:rPr lang="en-US" sz="2200" baseline="30000" dirty="0">
                <a:solidFill>
                  <a:srgbClr val="000000"/>
                </a:solidFill>
              </a:rPr>
              <a:t>6 </a:t>
            </a:r>
            <a:r>
              <a:rPr lang="en-US" sz="2200" dirty="0">
                <a:solidFill>
                  <a:srgbClr val="000000"/>
                </a:solidFill>
              </a:rPr>
              <a:t>as for zeal, persecuting the church; as for righteousness based on the law, faultless.</a:t>
            </a:r>
          </a:p>
          <a:p>
            <a:pPr marL="0" indent="0">
              <a:lnSpc>
                <a:spcPct val="100000"/>
              </a:lnSpc>
              <a:buNone/>
            </a:pPr>
            <a:r>
              <a:rPr lang="en-US" sz="2200" baseline="30000" dirty="0">
                <a:solidFill>
                  <a:srgbClr val="000000"/>
                </a:solidFill>
              </a:rPr>
              <a:t>7 </a:t>
            </a:r>
            <a:r>
              <a:rPr lang="en-US" sz="2200" dirty="0">
                <a:solidFill>
                  <a:srgbClr val="000000"/>
                </a:solidFill>
              </a:rPr>
              <a:t>But whatever were gains to me I now consider loss for the sake of Christ. </a:t>
            </a:r>
          </a:p>
        </p:txBody>
      </p:sp>
    </p:spTree>
    <p:extLst>
      <p:ext uri="{BB962C8B-B14F-4D97-AF65-F5344CB8AC3E}">
        <p14:creationId xmlns:p14="http://schemas.microsoft.com/office/powerpoint/2010/main" val="2175728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sz="2200" b="1" baseline="30000" dirty="0">
                <a:solidFill>
                  <a:srgbClr val="000000"/>
                </a:solidFill>
              </a:rPr>
              <a:t>8 </a:t>
            </a:r>
            <a:r>
              <a:rPr lang="en-US" sz="2200" dirty="0">
                <a:solidFill>
                  <a:srgbClr val="000000"/>
                </a:solidFill>
              </a:rPr>
              <a:t>What is more, I consider everything a loss because of the surpassing worth of knowing Christ Jesus my Lord, for whose sake I have lost all things. I consider them garbage, that I may gain Christ </a:t>
            </a:r>
            <a:r>
              <a:rPr lang="en-US" sz="2200" b="1" baseline="30000" dirty="0">
                <a:solidFill>
                  <a:srgbClr val="000000"/>
                </a:solidFill>
              </a:rPr>
              <a:t>9 </a:t>
            </a:r>
            <a:r>
              <a:rPr lang="en-US" sz="2200" dirty="0">
                <a:solidFill>
                  <a:srgbClr val="000000"/>
                </a:solidFill>
              </a:rPr>
              <a:t>and be found in him, not having a righteousness of my own that comes from the law, but that which is through faith in Christ </a:t>
            </a:r>
            <a:r>
              <a:rPr lang="en-US" sz="2200" dirty="0">
                <a:ea typeface="+mn-lt"/>
                <a:cs typeface="+mn-lt"/>
              </a:rPr>
              <a:t>– </a:t>
            </a:r>
            <a:r>
              <a:rPr lang="en-US" sz="2200" dirty="0">
                <a:solidFill>
                  <a:srgbClr val="000000"/>
                </a:solidFill>
              </a:rPr>
              <a:t>the righteousness that comes from God on the basis of faith. </a:t>
            </a:r>
            <a:r>
              <a:rPr lang="en-US" sz="2200" b="1" baseline="30000" dirty="0">
                <a:solidFill>
                  <a:srgbClr val="000000"/>
                </a:solidFill>
              </a:rPr>
              <a:t>10 </a:t>
            </a:r>
            <a:r>
              <a:rPr lang="en-US" sz="2200" dirty="0">
                <a:solidFill>
                  <a:srgbClr val="000000"/>
                </a:solidFill>
              </a:rPr>
              <a:t>I want to know Christ </a:t>
            </a:r>
            <a:r>
              <a:rPr lang="en-US" sz="2200" dirty="0">
                <a:ea typeface="+mn-lt"/>
                <a:cs typeface="+mn-lt"/>
              </a:rPr>
              <a:t>– </a:t>
            </a:r>
            <a:r>
              <a:rPr lang="en-US" sz="2200" dirty="0">
                <a:solidFill>
                  <a:srgbClr val="000000"/>
                </a:solidFill>
              </a:rPr>
              <a:t>yes, to know the power of his resurrection and participation in his sufferings, becoming like him in his death, </a:t>
            </a:r>
            <a:r>
              <a:rPr lang="en-US" sz="2200" b="1" baseline="30000" dirty="0">
                <a:solidFill>
                  <a:srgbClr val="000000"/>
                </a:solidFill>
              </a:rPr>
              <a:t>11 </a:t>
            </a:r>
            <a:r>
              <a:rPr lang="en-US" sz="2200" dirty="0">
                <a:solidFill>
                  <a:srgbClr val="000000"/>
                </a:solidFill>
              </a:rPr>
              <a:t>and so, somehow, attaining to the resurrection from the dead.</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Philippians 3:4b-14</a:t>
            </a:r>
          </a:p>
        </p:txBody>
      </p:sp>
    </p:spTree>
    <p:extLst>
      <p:ext uri="{BB962C8B-B14F-4D97-AF65-F5344CB8AC3E}">
        <p14:creationId xmlns:p14="http://schemas.microsoft.com/office/powerpoint/2010/main" val="3863211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buNone/>
            </a:pPr>
            <a:r>
              <a:rPr lang="en-US" sz="2200" baseline="30000" dirty="0">
                <a:solidFill>
                  <a:srgbClr val="000000"/>
                </a:solidFill>
              </a:rPr>
              <a:t>12 </a:t>
            </a:r>
            <a:r>
              <a:rPr lang="en-US" sz="2200" dirty="0">
                <a:solidFill>
                  <a:srgbClr val="000000"/>
                </a:solidFill>
              </a:rPr>
              <a:t>Not that I have already obtained all this, or have already arrived at my goal, but I press on to take hold of that for which Christ Jesus took hold of me. </a:t>
            </a:r>
            <a:r>
              <a:rPr lang="en-US" sz="2200" baseline="30000" dirty="0">
                <a:solidFill>
                  <a:srgbClr val="000000"/>
                </a:solidFill>
              </a:rPr>
              <a:t>13 </a:t>
            </a:r>
            <a:r>
              <a:rPr lang="en-US" sz="2200" dirty="0">
                <a:solidFill>
                  <a:srgbClr val="000000"/>
                </a:solidFill>
              </a:rPr>
              <a:t>Brothers and sisters, I do not consider myself yet to have taken hold of it. But one thing I do: Forgetting what is behind and straining toward what is ahead, </a:t>
            </a:r>
            <a:r>
              <a:rPr lang="en-US" sz="2200" baseline="30000" dirty="0">
                <a:solidFill>
                  <a:srgbClr val="000000"/>
                </a:solidFill>
              </a:rPr>
              <a:t>14 </a:t>
            </a:r>
            <a:r>
              <a:rPr lang="en-US" sz="2200" dirty="0">
                <a:solidFill>
                  <a:srgbClr val="000000"/>
                </a:solidFill>
              </a:rPr>
              <a:t>I press on toward the goal to win the prize for which God has called me heavenward in Christ Jesus.</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Philippians 3:4b-14</a:t>
            </a:r>
          </a:p>
        </p:txBody>
      </p:sp>
    </p:spTree>
    <p:extLst>
      <p:ext uri="{BB962C8B-B14F-4D97-AF65-F5344CB8AC3E}">
        <p14:creationId xmlns:p14="http://schemas.microsoft.com/office/powerpoint/2010/main" val="33366104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lnSpc>
                <a:spcPct val="100000"/>
              </a:lnSpc>
              <a:buNone/>
            </a:pPr>
            <a:r>
              <a:rPr lang="en-US" b="1" dirty="0">
                <a:solidFill>
                  <a:srgbClr val="3361AA"/>
                </a:solidFill>
                <a:latin typeface="Avenir Next LT Pro" panose="020B0504020202020204" pitchFamily="34" charset="77"/>
              </a:rPr>
              <a:t>John 12:1-8</a:t>
            </a:r>
          </a:p>
          <a:p>
            <a:pPr marL="0" indent="0">
              <a:lnSpc>
                <a:spcPct val="100000"/>
              </a:lnSpc>
              <a:buNone/>
            </a:pPr>
            <a:r>
              <a:rPr lang="en-US" dirty="0">
                <a:solidFill>
                  <a:srgbClr val="000000"/>
                </a:solidFill>
              </a:rPr>
              <a:t>Six days before the Passover, Jesus came to Bethany, where Lazarus lived, whom Jesus had raised from the dead. </a:t>
            </a:r>
            <a:r>
              <a:rPr lang="en-US" baseline="30000" dirty="0">
                <a:solidFill>
                  <a:srgbClr val="000000"/>
                </a:solidFill>
              </a:rPr>
              <a:t>2 </a:t>
            </a:r>
            <a:r>
              <a:rPr lang="en-US" dirty="0">
                <a:solidFill>
                  <a:srgbClr val="000000"/>
                </a:solidFill>
              </a:rPr>
              <a:t>Here a dinner was given in Jesus’ </a:t>
            </a:r>
            <a:r>
              <a:rPr lang="en-US" dirty="0" err="1">
                <a:solidFill>
                  <a:srgbClr val="000000"/>
                </a:solidFill>
              </a:rPr>
              <a:t>honour</a:t>
            </a:r>
            <a:r>
              <a:rPr lang="en-US" dirty="0">
                <a:solidFill>
                  <a:srgbClr val="000000"/>
                </a:solidFill>
              </a:rPr>
              <a:t>. Martha served, while Lazarus was among those reclining at the table with him. </a:t>
            </a:r>
            <a:r>
              <a:rPr lang="en-US" baseline="30000" dirty="0">
                <a:solidFill>
                  <a:srgbClr val="000000"/>
                </a:solidFill>
              </a:rPr>
              <a:t>3 </a:t>
            </a:r>
            <a:r>
              <a:rPr lang="en-US" dirty="0">
                <a:solidFill>
                  <a:srgbClr val="000000"/>
                </a:solidFill>
              </a:rPr>
              <a:t>Then Mary took about a pint of pure nard, an expensive perfume; she poured it on Jesus’ feet and wiped his feet with her hair. And the house was filled with the fragrance of the perfume.</a:t>
            </a:r>
          </a:p>
        </p:txBody>
      </p:sp>
    </p:spTree>
    <p:extLst>
      <p:ext uri="{BB962C8B-B14F-4D97-AF65-F5344CB8AC3E}">
        <p14:creationId xmlns:p14="http://schemas.microsoft.com/office/powerpoint/2010/main" val="3453875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AC423A-5032-477B-9DDF-2C4CF1A30240}">
  <ds:schemaRefs>
    <ds:schemaRef ds:uri="http://schemas.microsoft.com/sharepoint/v3/contenttype/forms"/>
  </ds:schemaRefs>
</ds:datastoreItem>
</file>

<file path=customXml/itemProps2.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3361</TotalTime>
  <Words>1202</Words>
  <Application>Microsoft Macintosh PowerPoint</Application>
  <PresentationFormat>Widescreen</PresentationFormat>
  <Paragraphs>44</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Avenir Next LT Pro</vt:lpstr>
      <vt:lpstr>Avenir Next LT Pro Light</vt:lpstr>
      <vt:lpstr>Calibri</vt:lpstr>
      <vt:lpstr>Calibri Light</vt:lpstr>
      <vt:lpstr>Office Theme</vt:lpstr>
      <vt:lpstr>PowerPoint Presentation</vt:lpstr>
      <vt:lpstr>Fifth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