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Lst>
  <p:notesMasterIdLst>
    <p:notesMasterId r:id="rId26"/>
  </p:notesMasterIdLst>
  <p:sldIdLst>
    <p:sldId id="267" r:id="rId5"/>
    <p:sldId id="275" r:id="rId6"/>
    <p:sldId id="274" r:id="rId7"/>
    <p:sldId id="272" r:id="rId8"/>
    <p:sldId id="281" r:id="rId9"/>
    <p:sldId id="287" r:id="rId10"/>
    <p:sldId id="279" r:id="rId11"/>
    <p:sldId id="270" r:id="rId12"/>
    <p:sldId id="283" r:id="rId13"/>
    <p:sldId id="259" r:id="rId14"/>
    <p:sldId id="273" r:id="rId15"/>
    <p:sldId id="269" r:id="rId16"/>
    <p:sldId id="284" r:id="rId17"/>
    <p:sldId id="268" r:id="rId18"/>
    <p:sldId id="276" r:id="rId19"/>
    <p:sldId id="280" r:id="rId20"/>
    <p:sldId id="285" r:id="rId21"/>
    <p:sldId id="286" r:id="rId22"/>
    <p:sldId id="277" r:id="rId23"/>
    <p:sldId id="288" r:id="rId24"/>
    <p:sldId id="27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77EFBDE-E7C5-997D-E4DB-0945D626696B}" name="Shirli Congoo" initials="SC" userId="S::shirli.congoo@salvationarmy.org.au::72357bf9-7ec3-4b4d-b212-12292221b1d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5D3C"/>
    <a:srgbClr val="D57C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B36E69-644D-12D0-DA87-4003CE43D81F}" v="66" dt="2023-06-12T21:58:05.259"/>
    <p1510:client id="{0C74CE10-DF0E-4C8C-AF9B-9ECCF97EFB74}" v="6" dt="2023-06-13T00:59:04.2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85194" autoAdjust="0"/>
  </p:normalViewPr>
  <p:slideViewPr>
    <p:cSldViewPr snapToGrid="0">
      <p:cViewPr varScale="1">
        <p:scale>
          <a:sx n="70" d="100"/>
          <a:sy n="70" d="100"/>
        </p:scale>
        <p:origin x="1147"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249AC8-E9AE-4A94-8881-F91AFB6AF953}" type="datetimeFigureOut">
              <a:rPr lang="en-AU" smtClean="0"/>
              <a:t>13/09/2023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27F2D-E95C-49A7-9B86-E1DC24F67EB9}" type="slidenum">
              <a:rPr lang="en-AU" smtClean="0"/>
              <a:t>‹#›</a:t>
            </a:fld>
            <a:endParaRPr lang="en-AU"/>
          </a:p>
        </p:txBody>
      </p:sp>
    </p:spTree>
    <p:extLst>
      <p:ext uri="{BB962C8B-B14F-4D97-AF65-F5344CB8AC3E}">
        <p14:creationId xmlns:p14="http://schemas.microsoft.com/office/powerpoint/2010/main" val="1498987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1</a:t>
            </a:fld>
            <a:endParaRPr lang="en-AU"/>
          </a:p>
        </p:txBody>
      </p:sp>
    </p:spTree>
    <p:extLst>
      <p:ext uri="{BB962C8B-B14F-4D97-AF65-F5344CB8AC3E}">
        <p14:creationId xmlns:p14="http://schemas.microsoft.com/office/powerpoint/2010/main" val="199732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would have specific remote representatives as well as representation for the mainland Torres Strait Islander population.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127F2D-E95C-49A7-9B86-E1DC24F67EB9}"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6599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was proposed by Aboriginal and Torres Strait Islander people over five years ago – not any Australian political party or leader.</a:t>
            </a:r>
          </a:p>
          <a:p>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7</a:t>
            </a:fld>
            <a:endParaRPr lang="en-AU"/>
          </a:p>
        </p:txBody>
      </p:sp>
    </p:spTree>
    <p:extLst>
      <p:ext uri="{BB962C8B-B14F-4D97-AF65-F5344CB8AC3E}">
        <p14:creationId xmlns:p14="http://schemas.microsoft.com/office/powerpoint/2010/main" val="31753038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a:t>
            </a:r>
            <a:endParaRPr lang="en-AU"/>
          </a:p>
          <a:p>
            <a:pPr marL="171450" indent="-171450">
              <a:buFont typeface="Arial" panose="020B0604020202020204" pitchFamily="34" charset="0"/>
              <a:buChar char="•"/>
            </a:pPr>
            <a:r>
              <a:rPr lang="en-US" dirty="0"/>
              <a:t>Would have its own resources to allow it to research, develop and make representations</a:t>
            </a:r>
          </a:p>
          <a:p>
            <a:pPr marL="171450" indent="-171450">
              <a:buFont typeface="Arial" panose="020B0604020202020204" pitchFamily="34" charset="0"/>
              <a:buChar char="•"/>
            </a:pPr>
            <a:r>
              <a:rPr lang="en-US" dirty="0"/>
              <a:t>Would advise on the development of proposed laws and policies</a:t>
            </a:r>
          </a:p>
          <a:p>
            <a:endParaRPr lang="en-AU" dirty="0"/>
          </a:p>
          <a:p>
            <a:r>
              <a:rPr lang="en-AU" dirty="0"/>
              <a:t>Parliament is NOT obligated to implement the advice. Many organisations including The Salvation Army, businesses, corporations and unions provide advice to the Parliament and Government. Aboriginal and Torres Strait Islander people have no national body to provide advice on matters relating to them.</a:t>
            </a:r>
          </a:p>
        </p:txBody>
      </p:sp>
      <p:sp>
        <p:nvSpPr>
          <p:cNvPr id="4" name="Slide Number Placeholder 3"/>
          <p:cNvSpPr>
            <a:spLocks noGrp="1"/>
          </p:cNvSpPr>
          <p:nvPr>
            <p:ph type="sldNum" sz="quarter" idx="5"/>
          </p:nvPr>
        </p:nvSpPr>
        <p:spPr/>
        <p:txBody>
          <a:bodyPr/>
          <a:lstStyle/>
          <a:p>
            <a:fld id="{53127F2D-E95C-49A7-9B86-E1DC24F67EB9}" type="slidenum">
              <a:rPr lang="en-AU" smtClean="0"/>
              <a:t>8</a:t>
            </a:fld>
            <a:endParaRPr lang="en-AU"/>
          </a:p>
        </p:txBody>
      </p:sp>
    </p:spTree>
    <p:extLst>
      <p:ext uri="{BB962C8B-B14F-4D97-AF65-F5344CB8AC3E}">
        <p14:creationId xmlns:p14="http://schemas.microsoft.com/office/powerpoint/2010/main" val="300141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Members of the Voice:</a:t>
            </a:r>
          </a:p>
          <a:p>
            <a:pPr marL="171450" indent="-171450">
              <a:buFont typeface="Arial" panose="020B0604020202020204" pitchFamily="34" charset="0"/>
              <a:buChar char="•"/>
            </a:pPr>
            <a:r>
              <a:rPr lang="en-AU" dirty="0"/>
              <a:t>Would not be appointed by the Executive Government</a:t>
            </a:r>
          </a:p>
          <a:p>
            <a:pPr marL="171450" indent="-171450">
              <a:buFont typeface="Arial" panose="020B0604020202020204" pitchFamily="34" charset="0"/>
              <a:buChar char="•"/>
            </a:pPr>
            <a:r>
              <a:rPr lang="en-AU" dirty="0"/>
              <a:t>Would serve for a fixed period of time to ensure regular accountability to their communities</a:t>
            </a:r>
          </a:p>
          <a:p>
            <a:pPr marL="171450" indent="-171450">
              <a:buFont typeface="Arial" panose="020B0604020202020204" pitchFamily="34" charset="0"/>
              <a:buChar char="•"/>
            </a:pPr>
            <a:r>
              <a:rPr lang="en-AU" dirty="0"/>
              <a:t>Would be chosen in a way that ensures cultural legitimacy</a:t>
            </a:r>
          </a:p>
          <a:p>
            <a:pPr marL="171450" indent="-171450">
              <a:buFont typeface="Arial" panose="020B0604020202020204" pitchFamily="34" charset="0"/>
              <a:buChar char="•"/>
            </a:pPr>
            <a:r>
              <a:rPr lang="en-AU" dirty="0"/>
              <a:t>Will be made up of 24 members: Two from each state and territory, five from remote communities and two from the Torres Strait.</a:t>
            </a:r>
          </a:p>
        </p:txBody>
      </p:sp>
      <p:sp>
        <p:nvSpPr>
          <p:cNvPr id="4" name="Slide Number Placeholder 3"/>
          <p:cNvSpPr>
            <a:spLocks noGrp="1"/>
          </p:cNvSpPr>
          <p:nvPr>
            <p:ph type="sldNum" sz="quarter" idx="5"/>
          </p:nvPr>
        </p:nvSpPr>
        <p:spPr/>
        <p:txBody>
          <a:bodyPr/>
          <a:lstStyle/>
          <a:p>
            <a:fld id="{53127F2D-E95C-49A7-9B86-E1DC24F67EB9}" type="slidenum">
              <a:rPr lang="en-AU" smtClean="0"/>
              <a:t>10</a:t>
            </a:fld>
            <a:endParaRPr lang="en-AU"/>
          </a:p>
        </p:txBody>
      </p:sp>
    </p:spTree>
    <p:extLst>
      <p:ext uri="{BB962C8B-B14F-4D97-AF65-F5344CB8AC3E}">
        <p14:creationId xmlns:p14="http://schemas.microsoft.com/office/powerpoint/2010/main" val="2852950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The Voice would have specific remote representatives as well as representation for the mainland Torres Strait Islander population.</a:t>
            </a:r>
          </a:p>
          <a:p>
            <a:endParaRPr lang="en-AU"/>
          </a:p>
          <a:p>
            <a:pPr marL="0" marR="0" lvl="0" indent="0" algn="l" defTabSz="914400" rtl="0" eaLnBrk="1" fontAlgn="auto" latinLnBrk="0" hangingPunct="1">
              <a:lnSpc>
                <a:spcPct val="100000"/>
              </a:lnSpc>
              <a:spcBef>
                <a:spcPts val="0"/>
              </a:spcBef>
              <a:spcAft>
                <a:spcPts val="0"/>
              </a:spcAft>
              <a:buClrTx/>
              <a:buSzTx/>
              <a:buFontTx/>
              <a:buNone/>
              <a:tabLst/>
              <a:defRPr/>
            </a:pPr>
            <a:r>
              <a:rPr lang="en-AU" sz="1800" b="0" i="1">
                <a:effectLst/>
                <a:latin typeface="Calibri" panose="020F0502020204030204" pitchFamily="34" charset="0"/>
                <a:ea typeface="Calibri" panose="020F0502020204030204" pitchFamily="34" charset="0"/>
                <a:cs typeface="Times New Roman" panose="02020603050405020304" pitchFamily="18" charset="0"/>
              </a:rPr>
              <a:t>“I think all governments try to consult, but there are some very practical constraints. This is a huge country, and with over 250 Aboriginal and Torres Strait Islander nations, consulting with people from three or four nations is not going to get the best results. We have 151 seats in the House of Representatives for a reason. We all know that someone speaking for inner-city Sydney can’t speak for people in rural Western Australia or remote areas of the Northern Territory (nor vice versa).”</a:t>
            </a:r>
          </a:p>
          <a:p>
            <a:r>
              <a:rPr lang="en-AU"/>
              <a:t>Captain Stuart Glover, 2023</a:t>
            </a:r>
          </a:p>
        </p:txBody>
      </p:sp>
      <p:sp>
        <p:nvSpPr>
          <p:cNvPr id="4" name="Slide Number Placeholder 3"/>
          <p:cNvSpPr>
            <a:spLocks noGrp="1"/>
          </p:cNvSpPr>
          <p:nvPr>
            <p:ph type="sldNum" sz="quarter" idx="5"/>
          </p:nvPr>
        </p:nvSpPr>
        <p:spPr/>
        <p:txBody>
          <a:bodyPr/>
          <a:lstStyle/>
          <a:p>
            <a:fld id="{53127F2D-E95C-49A7-9B86-E1DC24F67EB9}" type="slidenum">
              <a:rPr lang="en-AU" smtClean="0"/>
              <a:t>11</a:t>
            </a:fld>
            <a:endParaRPr lang="en-AU"/>
          </a:p>
        </p:txBody>
      </p:sp>
    </p:spTree>
    <p:extLst>
      <p:ext uri="{BB962C8B-B14F-4D97-AF65-F5344CB8AC3E}">
        <p14:creationId xmlns:p14="http://schemas.microsoft.com/office/powerpoint/2010/main" val="3685240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Voice </a:t>
            </a:r>
          </a:p>
          <a:p>
            <a:pPr marL="171450" indent="-171450">
              <a:buFont typeface="Arial" panose="020B0604020202020204" pitchFamily="34" charset="0"/>
              <a:buChar char="•"/>
            </a:pPr>
            <a:r>
              <a:rPr lang="en-AU" dirty="0"/>
              <a:t>Will not manage money or deliver services</a:t>
            </a:r>
          </a:p>
          <a:p>
            <a:pPr marL="171450" indent="-171450">
              <a:buFont typeface="Arial" panose="020B0604020202020204" pitchFamily="34" charset="0"/>
              <a:buChar char="•"/>
            </a:pPr>
            <a:r>
              <a:rPr lang="en-AU" dirty="0"/>
              <a:t>Will not have a veto power</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Discussion: what are the benefits of the Voice that you see for Australians?</a:t>
            </a:r>
          </a:p>
          <a:p>
            <a:pPr marL="171450" indent="-171450">
              <a:buFont typeface="Arial" panose="020B0604020202020204" pitchFamily="34" charset="0"/>
              <a:buChar char="•"/>
            </a:pPr>
            <a:r>
              <a:rPr lang="en-AU" dirty="0"/>
              <a:t>What challenges do you think might arise?</a:t>
            </a:r>
          </a:p>
        </p:txBody>
      </p:sp>
      <p:sp>
        <p:nvSpPr>
          <p:cNvPr id="4" name="Slide Number Placeholder 3"/>
          <p:cNvSpPr>
            <a:spLocks noGrp="1"/>
          </p:cNvSpPr>
          <p:nvPr>
            <p:ph type="sldNum" sz="quarter" idx="5"/>
          </p:nvPr>
        </p:nvSpPr>
        <p:spPr/>
        <p:txBody>
          <a:bodyPr/>
          <a:lstStyle/>
          <a:p>
            <a:fld id="{53127F2D-E95C-49A7-9B86-E1DC24F67EB9}" type="slidenum">
              <a:rPr lang="en-AU" smtClean="0"/>
              <a:t>12</a:t>
            </a:fld>
            <a:endParaRPr lang="en-AU"/>
          </a:p>
        </p:txBody>
      </p:sp>
    </p:spTree>
    <p:extLst>
      <p:ext uri="{BB962C8B-B14F-4D97-AF65-F5344CB8AC3E}">
        <p14:creationId xmlns:p14="http://schemas.microsoft.com/office/powerpoint/2010/main" val="3998822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a:buChar char="•"/>
            </a:pPr>
            <a:r>
              <a:rPr lang="en-AU" sz="1200"/>
              <a:t>Aboriginal and Torres Strait islander people are overrepresented in almost all of our social services, clearly demonstrating a systemic issue that needs to change </a:t>
            </a:r>
          </a:p>
          <a:p>
            <a:pPr marL="171450" lvl="0" indent="-171450">
              <a:buFont typeface="Arial"/>
              <a:buChar char="•"/>
            </a:pPr>
            <a:r>
              <a:rPr lang="en-AU" sz="1200" b="0" i="0" u="none" strike="noStrike" noProof="0">
                <a:latin typeface="Avenir Next LT Pro"/>
              </a:rPr>
              <a:t>Our services see on a daily basis the entrenched structural disadvantage and injustice experienced by Aboriginal and Torres Strait Islander people</a:t>
            </a:r>
            <a:endParaRPr lang="en-AU"/>
          </a:p>
        </p:txBody>
      </p:sp>
      <p:sp>
        <p:nvSpPr>
          <p:cNvPr id="4" name="Slide Number Placeholder 3"/>
          <p:cNvSpPr>
            <a:spLocks noGrp="1"/>
          </p:cNvSpPr>
          <p:nvPr>
            <p:ph type="sldNum" sz="quarter" idx="5"/>
          </p:nvPr>
        </p:nvSpPr>
        <p:spPr/>
        <p:txBody>
          <a:bodyPr/>
          <a:lstStyle/>
          <a:p>
            <a:fld id="{53127F2D-E95C-49A7-9B86-E1DC24F67EB9}" type="slidenum">
              <a:rPr lang="en-AU" smtClean="0"/>
              <a:t>15</a:t>
            </a:fld>
            <a:endParaRPr lang="en-AU"/>
          </a:p>
        </p:txBody>
      </p:sp>
    </p:spTree>
    <p:extLst>
      <p:ext uri="{BB962C8B-B14F-4D97-AF65-F5344CB8AC3E}">
        <p14:creationId xmlns:p14="http://schemas.microsoft.com/office/powerpoint/2010/main" val="16704863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5153C9-0F02-8740-939D-D0BFD061D9B3}"/>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D5A1442-6C72-8743-A6AF-7C3A3FD07EBA}"/>
              </a:ext>
            </a:extLst>
          </p:cNvPr>
          <p:cNvSpPr>
            <a:spLocks noGrp="1"/>
          </p:cNvSpPr>
          <p:nvPr>
            <p:ph type="ctrTitle" hasCustomPrompt="1"/>
          </p:nvPr>
        </p:nvSpPr>
        <p:spPr>
          <a:xfrm>
            <a:off x="1524000" y="1944414"/>
            <a:ext cx="9144000" cy="3047508"/>
          </a:xfrm>
        </p:spPr>
        <p:txBody>
          <a:bodyPr anchor="ctr">
            <a:noAutofit/>
          </a:bodyPr>
          <a:lstStyle>
            <a:lvl1pPr algn="ctr">
              <a:defRPr lang="en-AU" sz="3600" b="0" i="0" smtClean="0">
                <a:effectLst/>
                <a:latin typeface="Avenir Next Medium" panose="020B0503020202020204" pitchFamily="34" charset="0"/>
              </a:defRPr>
            </a:lvl1pPr>
          </a:lstStyle>
          <a:p>
            <a:r>
              <a:rPr lang="en-AU" dirty="0" err="1">
                <a:effectLst/>
                <a:latin typeface="TT Commons" panose="02000506040000020004" pitchFamily="2" charset="77"/>
              </a:rPr>
              <a:t>Sapis</a:t>
            </a:r>
            <a:r>
              <a:rPr lang="en-AU" dirty="0">
                <a:effectLst/>
                <a:latin typeface="TT Commons" panose="02000506040000020004" pitchFamily="2" charset="77"/>
              </a:rPr>
              <a:t> sit, am et lit </a:t>
            </a:r>
            <a:r>
              <a:rPr lang="en-AU" dirty="0" err="1">
                <a:effectLst/>
                <a:latin typeface="TT Commons" panose="02000506040000020004" pitchFamily="2" charset="77"/>
              </a:rPr>
              <a:t>quatet</a:t>
            </a:r>
            <a:r>
              <a:rPr lang="en-AU" dirty="0">
                <a:effectLst/>
                <a:latin typeface="TT Commons" panose="02000506040000020004" pitchFamily="2" charset="77"/>
              </a:rPr>
              <a:t> </a:t>
            </a:r>
            <a:r>
              <a:rPr lang="en-AU" dirty="0" err="1">
                <a:effectLst/>
                <a:latin typeface="TT Commons" panose="02000506040000020004" pitchFamily="2" charset="77"/>
              </a:rPr>
              <a:t>aut</a:t>
            </a:r>
            <a:r>
              <a:rPr lang="en-AU" dirty="0">
                <a:effectLst/>
                <a:latin typeface="TT Commons" panose="02000506040000020004" pitchFamily="2" charset="77"/>
              </a:rPr>
              <a:t> </a:t>
            </a:r>
            <a:r>
              <a:rPr lang="en-AU" dirty="0" err="1">
                <a:effectLst/>
                <a:latin typeface="TT Commons" panose="02000506040000020004" pitchFamily="2" charset="77"/>
              </a:rPr>
              <a:t>eos</a:t>
            </a:r>
            <a:r>
              <a:rPr lang="en-AU" dirty="0">
                <a:effectLst/>
                <a:latin typeface="TT Commons" panose="02000506040000020004" pitchFamily="2" charset="77"/>
              </a:rPr>
              <a:t> </a:t>
            </a:r>
            <a:r>
              <a:rPr lang="en-AU" dirty="0" err="1">
                <a:effectLst/>
                <a:latin typeface="TT Commons" panose="02000506040000020004" pitchFamily="2" charset="77"/>
              </a:rPr>
              <a:t>antinum</a:t>
            </a:r>
            <a:r>
              <a:rPr lang="en-AU" dirty="0">
                <a:effectLst/>
                <a:latin typeface="TT Commons" panose="02000506040000020004" pitchFamily="2" charset="77"/>
              </a:rPr>
              <a:t> </a:t>
            </a:r>
            <a:r>
              <a:rPr lang="en-AU" dirty="0" err="1">
                <a:effectLst/>
                <a:latin typeface="TT Commons" panose="02000506040000020004" pitchFamily="2" charset="77"/>
              </a:rPr>
              <a:t>evenis</a:t>
            </a:r>
            <a:r>
              <a:rPr lang="en-AU" dirty="0">
                <a:effectLst/>
                <a:latin typeface="TT Commons" panose="02000506040000020004" pitchFamily="2" charset="77"/>
              </a:rPr>
              <a:t> </a:t>
            </a:r>
            <a:r>
              <a:rPr lang="en-AU" dirty="0" err="1">
                <a:effectLst/>
                <a:latin typeface="TT Commons" panose="02000506040000020004" pitchFamily="2" charset="77"/>
              </a:rPr>
              <a:t>sapelit</a:t>
            </a:r>
            <a:r>
              <a:rPr lang="en-AU" dirty="0">
                <a:effectLst/>
                <a:latin typeface="TT Commons" panose="02000506040000020004" pitchFamily="2" charset="77"/>
              </a:rPr>
              <a:t> </a:t>
            </a:r>
            <a:r>
              <a:rPr lang="en-AU" dirty="0" err="1">
                <a:effectLst/>
                <a:latin typeface="TT Commons" panose="02000506040000020004" pitchFamily="2" charset="77"/>
              </a:rPr>
              <a:t>volupta</a:t>
            </a:r>
            <a:r>
              <a:rPr lang="en-AU" dirty="0">
                <a:effectLst/>
                <a:latin typeface="TT Commons" panose="02000506040000020004" pitchFamily="2" charset="77"/>
              </a:rPr>
              <a:t> </a:t>
            </a:r>
            <a:r>
              <a:rPr lang="en-AU" dirty="0" err="1">
                <a:effectLst/>
                <a:latin typeface="TT Commons" panose="02000506040000020004" pitchFamily="2" charset="77"/>
              </a:rPr>
              <a:t>sitatet</a:t>
            </a:r>
            <a:r>
              <a:rPr lang="en-AU" dirty="0">
                <a:effectLst/>
                <a:latin typeface="TT Commons" panose="02000506040000020004" pitchFamily="2" charset="77"/>
              </a:rPr>
              <a:t> </a:t>
            </a:r>
            <a:r>
              <a:rPr lang="en-AU" dirty="0" err="1">
                <a:effectLst/>
                <a:latin typeface="TT Commons" panose="02000506040000020004" pitchFamily="2" charset="77"/>
              </a:rPr>
              <a:t>odi</a:t>
            </a:r>
            <a:r>
              <a:rPr lang="en-AU" dirty="0">
                <a:effectLst/>
                <a:latin typeface="TT Commons" panose="02000506040000020004" pitchFamily="2" charset="77"/>
              </a:rPr>
              <a:t> </a:t>
            </a:r>
            <a:r>
              <a:rPr lang="en-AU" dirty="0" err="1">
                <a:effectLst/>
                <a:latin typeface="TT Commons" panose="02000506040000020004" pitchFamily="2" charset="77"/>
              </a:rPr>
              <a:t>quis</a:t>
            </a:r>
            <a:r>
              <a:rPr lang="en-AU" dirty="0">
                <a:effectLst/>
                <a:latin typeface="TT Commons" panose="02000506040000020004" pitchFamily="2" charset="77"/>
              </a:rPr>
              <a:t> </a:t>
            </a:r>
            <a:r>
              <a:rPr lang="en-AU" dirty="0" err="1">
                <a:effectLst/>
                <a:latin typeface="TT Commons" panose="02000506040000020004" pitchFamily="2" charset="77"/>
              </a:rPr>
              <a:t>sunt</a:t>
            </a:r>
            <a:r>
              <a:rPr lang="en-AU" dirty="0">
                <a:effectLst/>
                <a:latin typeface="TT Commons" panose="02000506040000020004" pitchFamily="2" charset="77"/>
              </a:rPr>
              <a:t> </a:t>
            </a:r>
            <a:r>
              <a:rPr lang="en-AU" dirty="0" err="1">
                <a:effectLst/>
                <a:latin typeface="TT Commons" panose="02000506040000020004" pitchFamily="2" charset="77"/>
              </a:rPr>
              <a:t>pratemped</a:t>
            </a:r>
            <a:r>
              <a:rPr lang="en-AU" dirty="0">
                <a:effectLst/>
                <a:latin typeface="TT Commons" panose="02000506040000020004" pitchFamily="2" charset="77"/>
              </a:rPr>
              <a:t> </a:t>
            </a:r>
            <a:r>
              <a:rPr lang="en-AU" dirty="0" err="1">
                <a:effectLst/>
                <a:latin typeface="TT Commons" panose="02000506040000020004" pitchFamily="2" charset="77"/>
              </a:rPr>
              <a:t>quas</a:t>
            </a:r>
            <a:r>
              <a:rPr lang="en-AU" dirty="0">
                <a:effectLst/>
                <a:latin typeface="TT Commons" panose="02000506040000020004" pitchFamily="2" charset="77"/>
              </a:rPr>
              <a:t> id quos di </a:t>
            </a:r>
            <a:r>
              <a:rPr lang="en-AU" dirty="0" err="1">
                <a:effectLst/>
                <a:latin typeface="TT Commons" panose="02000506040000020004" pitchFamily="2" charset="77"/>
              </a:rPr>
              <a:t>cumque</a:t>
            </a:r>
            <a:r>
              <a:rPr lang="en-AU" dirty="0">
                <a:effectLst/>
                <a:latin typeface="TT Commons" panose="02000506040000020004" pitchFamily="2" charset="77"/>
              </a:rPr>
              <a:t> </a:t>
            </a:r>
            <a:r>
              <a:rPr lang="en-AU" dirty="0" err="1">
                <a:effectLst/>
                <a:latin typeface="TT Commons" panose="02000506040000020004" pitchFamily="2" charset="77"/>
              </a:rPr>
              <a:t>dolorum</a:t>
            </a:r>
            <a:r>
              <a:rPr lang="en-AU" dirty="0">
                <a:effectLst/>
                <a:latin typeface="TT Commons" panose="02000506040000020004" pitchFamily="2" charset="77"/>
              </a:rPr>
              <a:t> </a:t>
            </a:r>
            <a:r>
              <a:rPr lang="en-AU" dirty="0" err="1">
                <a:effectLst/>
                <a:latin typeface="TT Commons" panose="02000506040000020004" pitchFamily="2" charset="77"/>
              </a:rPr>
              <a:t>dolor</a:t>
            </a:r>
            <a:r>
              <a:rPr lang="en-AU" dirty="0">
                <a:effectLst/>
                <a:latin typeface="TT Commons" panose="02000506040000020004" pitchFamily="2" charset="77"/>
              </a:rPr>
              <a:t> ad que lam </a:t>
            </a:r>
            <a:r>
              <a:rPr lang="en-AU" dirty="0" err="1">
                <a:effectLst/>
                <a:latin typeface="TT Commons" panose="02000506040000020004" pitchFamily="2" charset="77"/>
              </a:rPr>
              <a:t>nusam</a:t>
            </a:r>
            <a:r>
              <a:rPr lang="en-AU" dirty="0">
                <a:effectLst/>
                <a:latin typeface="TT Commons" panose="02000506040000020004" pitchFamily="2" charset="77"/>
              </a:rPr>
              <a:t> is </a:t>
            </a:r>
            <a:r>
              <a:rPr lang="en-AU" dirty="0" err="1">
                <a:effectLst/>
                <a:latin typeface="TT Commons" panose="02000506040000020004" pitchFamily="2" charset="77"/>
              </a:rPr>
              <a:t>ipsandem</a:t>
            </a:r>
            <a:r>
              <a:rPr lang="en-AU" dirty="0">
                <a:effectLst/>
                <a:latin typeface="TT Commons" panose="02000506040000020004" pitchFamily="2" charset="77"/>
              </a:rPr>
              <a:t> qui </a:t>
            </a:r>
            <a:r>
              <a:rPr lang="en-AU" dirty="0" err="1">
                <a:effectLst/>
                <a:latin typeface="TT Commons" panose="02000506040000020004" pitchFamily="2" charset="77"/>
              </a:rPr>
              <a:t>alicita</a:t>
            </a:r>
            <a:r>
              <a:rPr lang="en-AU" dirty="0">
                <a:effectLst/>
                <a:latin typeface="TT Commons" panose="02000506040000020004" pitchFamily="2" charset="77"/>
              </a:rPr>
              <a:t> </a:t>
            </a:r>
            <a:r>
              <a:rPr lang="en-AU" dirty="0" err="1">
                <a:effectLst/>
                <a:latin typeface="TT Commons" panose="02000506040000020004" pitchFamily="2" charset="77"/>
              </a:rPr>
              <a:t>speliquam</a:t>
            </a:r>
            <a:r>
              <a:rPr lang="en-AU" dirty="0">
                <a:effectLst/>
                <a:latin typeface="TT Commons" panose="02000506040000020004" pitchFamily="2" charset="77"/>
              </a:rPr>
              <a:t> </a:t>
            </a:r>
            <a:r>
              <a:rPr lang="en-AU" dirty="0" err="1">
                <a:effectLst/>
                <a:latin typeface="TT Commons" panose="02000506040000020004" pitchFamily="2" charset="77"/>
              </a:rPr>
              <a:t>ut</a:t>
            </a:r>
            <a:r>
              <a:rPr lang="en-AU" dirty="0">
                <a:effectLst/>
                <a:latin typeface="TT Commons" panose="02000506040000020004" pitchFamily="2" charset="77"/>
              </a:rPr>
              <a:t> </a:t>
            </a:r>
            <a:r>
              <a:rPr lang="en-AU" dirty="0" err="1">
                <a:effectLst/>
                <a:latin typeface="TT Commons" panose="02000506040000020004" pitchFamily="2" charset="77"/>
              </a:rPr>
              <a:t>aciendis</a:t>
            </a:r>
            <a:r>
              <a:rPr lang="en-AU" dirty="0">
                <a:effectLst/>
                <a:latin typeface="TT Commons" panose="02000506040000020004" pitchFamily="2" charset="77"/>
              </a:rPr>
              <a:t> et mod </a:t>
            </a:r>
            <a:r>
              <a:rPr lang="en-AU" dirty="0" err="1">
                <a:effectLst/>
                <a:latin typeface="TT Commons" panose="02000506040000020004" pitchFamily="2" charset="77"/>
              </a:rPr>
              <a:t>untur</a:t>
            </a:r>
            <a:r>
              <a:rPr lang="en-AU" dirty="0">
                <a:effectLst/>
                <a:latin typeface="TT Commons" panose="02000506040000020004" pitchFamily="2" charset="77"/>
              </a:rPr>
              <a:t> </a:t>
            </a:r>
            <a:r>
              <a:rPr lang="en-AU" dirty="0" err="1">
                <a:effectLst/>
                <a:latin typeface="TT Commons" panose="02000506040000020004" pitchFamily="2" charset="77"/>
              </a:rPr>
              <a:t>acea</a:t>
            </a:r>
            <a:r>
              <a:rPr lang="en-AU" dirty="0">
                <a:effectLst/>
                <a:latin typeface="TT Commons" panose="02000506040000020004" pitchFamily="2" charset="77"/>
              </a:rPr>
              <a:t> sum </a:t>
            </a:r>
            <a:r>
              <a:rPr lang="en-AU" dirty="0" err="1">
                <a:effectLst/>
                <a:latin typeface="TT Commons" panose="02000506040000020004" pitchFamily="2" charset="77"/>
              </a:rPr>
              <a:t>volorro</a:t>
            </a:r>
            <a:r>
              <a:rPr lang="en-AU" dirty="0">
                <a:effectLst/>
                <a:latin typeface="TT Commons" panose="02000506040000020004" pitchFamily="2" charset="77"/>
              </a:rPr>
              <a:t> </a:t>
            </a:r>
            <a:r>
              <a:rPr lang="en-AU" dirty="0" err="1">
                <a:effectLst/>
                <a:latin typeface="TT Commons" panose="02000506040000020004" pitchFamily="2" charset="77"/>
              </a:rPr>
              <a:t>eost</a:t>
            </a:r>
            <a:endParaRPr lang="en-AU" dirty="0">
              <a:effectLst/>
              <a:latin typeface="TT Commons" panose="02000506040000020004" pitchFamily="2" charset="77"/>
            </a:endParaRPr>
          </a:p>
        </p:txBody>
      </p:sp>
    </p:spTree>
    <p:extLst>
      <p:ext uri="{BB962C8B-B14F-4D97-AF65-F5344CB8AC3E}">
        <p14:creationId xmlns:p14="http://schemas.microsoft.com/office/powerpoint/2010/main" val="241876876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BA0E4-3554-554D-9079-985988A955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FA815F-D3E3-A740-B342-4FA5D9CC43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395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C2E584D-D3AD-D541-A44A-77C4DE4A7BE6}"/>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4F03D47-515F-9847-93CB-2560D616C06E}"/>
              </a:ext>
            </a:extLst>
          </p:cNvPr>
          <p:cNvSpPr>
            <a:spLocks noGrp="1"/>
          </p:cNvSpPr>
          <p:nvPr>
            <p:ph type="title"/>
          </p:nvPr>
        </p:nvSpPr>
        <p:spPr>
          <a:xfrm>
            <a:off x="831850" y="1709738"/>
            <a:ext cx="10515600" cy="2852737"/>
          </a:xfrm>
        </p:spPr>
        <p:txBody>
          <a:bodyPr anchor="ctr"/>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220B8E3-6A80-8F4D-B10E-A4E866FA00AD}"/>
              </a:ext>
            </a:extLst>
          </p:cNvPr>
          <p:cNvSpPr>
            <a:spLocks noGrp="1"/>
          </p:cNvSpPr>
          <p:nvPr>
            <p:ph type="body" idx="1"/>
          </p:nvPr>
        </p:nvSpPr>
        <p:spPr>
          <a:xfrm>
            <a:off x="831850" y="4589463"/>
            <a:ext cx="10515600" cy="150018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cxnSp>
        <p:nvCxnSpPr>
          <p:cNvPr id="4" name="Straight Connector 3">
            <a:extLst>
              <a:ext uri="{FF2B5EF4-FFF2-40B4-BE49-F238E27FC236}">
                <a16:creationId xmlns:a16="http://schemas.microsoft.com/office/drawing/2014/main" id="{1B55AB5A-D176-B9D5-E6DD-4FEA416EE30F}"/>
              </a:ext>
            </a:extLst>
          </p:cNvPr>
          <p:cNvCxnSpPr/>
          <p:nvPr userDrawn="1"/>
        </p:nvCxnSpPr>
        <p:spPr>
          <a:xfrm>
            <a:off x="736020"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6976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DFEAE-EDE6-544C-A883-1B9BA1ABB7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B6D848-EFF9-0344-803C-0AE8861B1DB4}"/>
              </a:ext>
            </a:extLst>
          </p:cNvPr>
          <p:cNvSpPr>
            <a:spLocks noGrp="1"/>
          </p:cNvSpPr>
          <p:nvPr>
            <p:ph sz="half" idx="1"/>
          </p:nvPr>
        </p:nvSpPr>
        <p:spPr>
          <a:xfrm>
            <a:off x="354725" y="2813598"/>
            <a:ext cx="5181600" cy="35463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05CA1F-AA39-484A-8CA0-C6F7AD839872}"/>
              </a:ext>
            </a:extLst>
          </p:cNvPr>
          <p:cNvSpPr>
            <a:spLocks noGrp="1"/>
          </p:cNvSpPr>
          <p:nvPr>
            <p:ph sz="half" idx="2"/>
          </p:nvPr>
        </p:nvSpPr>
        <p:spPr>
          <a:xfrm>
            <a:off x="5688725" y="2813598"/>
            <a:ext cx="5181600" cy="35463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287925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70066-70CE-234E-AC8C-C369A8E22E33}"/>
              </a:ext>
            </a:extLst>
          </p:cNvPr>
          <p:cNvSpPr>
            <a:spLocks noGrp="1"/>
          </p:cNvSpPr>
          <p:nvPr>
            <p:ph type="title"/>
          </p:nvPr>
        </p:nvSpPr>
        <p:spPr>
          <a:xfrm>
            <a:off x="354725" y="2277836"/>
            <a:ext cx="7662604" cy="2351313"/>
          </a:xfrm>
        </p:spPr>
        <p:txBody>
          <a:bodyPr>
            <a:normAutofit/>
          </a:bodyPr>
          <a:lstStyle>
            <a:lvl1pPr>
              <a:defRPr sz="6600"/>
            </a:lvl1pPr>
          </a:lstStyle>
          <a:p>
            <a:r>
              <a:rPr lang="en-US"/>
              <a:t>Click to edit Master title style</a:t>
            </a:r>
            <a:endParaRPr lang="en-US" dirty="0"/>
          </a:p>
        </p:txBody>
      </p:sp>
    </p:spTree>
    <p:extLst>
      <p:ext uri="{BB962C8B-B14F-4D97-AF65-F5344CB8AC3E}">
        <p14:creationId xmlns:p14="http://schemas.microsoft.com/office/powerpoint/2010/main" val="500171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687F2E-BDF4-E04B-93C3-668CF3C6115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92528105"/>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5F03-144D-4A8E-9D11-020DEF8F6EC1}"/>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GB"/>
              <a:t>Click to edit Master title style</a:t>
            </a:r>
            <a:endParaRPr lang="en-AU"/>
          </a:p>
        </p:txBody>
      </p:sp>
      <p:sp>
        <p:nvSpPr>
          <p:cNvPr id="3" name="Subtitle 2">
            <a:extLst>
              <a:ext uri="{FF2B5EF4-FFF2-40B4-BE49-F238E27FC236}">
                <a16:creationId xmlns:a16="http://schemas.microsoft.com/office/drawing/2014/main" id="{822993DB-96C8-4D2F-8549-32418F6C5E62}"/>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7" name="Slide Number Placeholder 5">
            <a:extLst>
              <a:ext uri="{FF2B5EF4-FFF2-40B4-BE49-F238E27FC236}">
                <a16:creationId xmlns:a16="http://schemas.microsoft.com/office/drawing/2014/main" id="{5F651B2A-E09C-AE4B-ACE9-231318F2376F}"/>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cxnSp>
        <p:nvCxnSpPr>
          <p:cNvPr id="10" name="Straight Connector 9">
            <a:extLst>
              <a:ext uri="{FF2B5EF4-FFF2-40B4-BE49-F238E27FC236}">
                <a16:creationId xmlns:a16="http://schemas.microsoft.com/office/drawing/2014/main" id="{679948CA-15C2-4A4A-8B22-A8AA17B640D2}"/>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895292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98343E-D016-2E4F-8F3C-1E1808235094}"/>
              </a:ext>
            </a:extLst>
          </p:cNvPr>
          <p:cNvPicPr>
            <a:picLocks noChangeAspect="1"/>
          </p:cNvPicPr>
          <p:nvPr/>
        </p:nvPicPr>
        <p:blipFill>
          <a:blip r:embed="rId2"/>
          <a:stretch>
            <a:fillRect/>
          </a:stretch>
        </p:blipFill>
        <p:spPr>
          <a:xfrm>
            <a:off x="0" y="22098"/>
            <a:ext cx="12192000" cy="6813804"/>
          </a:xfrm>
          <a:prstGeom prst="rect">
            <a:avLst/>
          </a:prstGeom>
        </p:spPr>
      </p:pic>
    </p:spTree>
    <p:extLst>
      <p:ext uri="{BB962C8B-B14F-4D97-AF65-F5344CB8AC3E}">
        <p14:creationId xmlns:p14="http://schemas.microsoft.com/office/powerpoint/2010/main" val="1626703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561600" y="365125"/>
            <a:ext cx="10444244" cy="1324800"/>
          </a:xfrm>
        </p:spPr>
        <p:txBody>
          <a:bodyPr lIns="90000" anchor="b" anchorCtr="0"/>
          <a:lstStyle/>
          <a:p>
            <a:r>
              <a:rPr lang="en-GB"/>
              <a:t>Click to edit Master title style</a:t>
            </a:r>
            <a:endParaRPr lang="en-AU"/>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561600" y="1825625"/>
            <a:ext cx="10444244" cy="4351338"/>
          </a:xfrm>
        </p:spPr>
        <p:txBody>
          <a:bodyPr lIns="90000" numCol="1" spcCol="288000"/>
          <a:lstStyle>
            <a:lvl1pPr>
              <a:defRPr sz="2400"/>
            </a:lvl1pPr>
            <a:lvl2pPr>
              <a:defRPr sz="2200"/>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spTree>
    <p:extLst>
      <p:ext uri="{BB962C8B-B14F-4D97-AF65-F5344CB8AC3E}">
        <p14:creationId xmlns:p14="http://schemas.microsoft.com/office/powerpoint/2010/main" val="1199808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GB"/>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0792" y="987425"/>
            <a:ext cx="617505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8" name="Slide Number Placeholder 5">
            <a:extLst>
              <a:ext uri="{FF2B5EF4-FFF2-40B4-BE49-F238E27FC236}">
                <a16:creationId xmlns:a16="http://schemas.microsoft.com/office/drawing/2014/main" id="{4E2A722D-1428-0646-BD64-4C63FED158A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sp>
        <p:nvSpPr>
          <p:cNvPr id="9" name="Text Placeholder 3">
            <a:extLst>
              <a:ext uri="{FF2B5EF4-FFF2-40B4-BE49-F238E27FC236}">
                <a16:creationId xmlns:a16="http://schemas.microsoft.com/office/drawing/2014/main" id="{7FA8BFEC-AB2E-824B-9489-93F76892BB78}"/>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449736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5CEE02-9F23-B148-B842-4854B3A355C1}"/>
              </a:ext>
            </a:extLst>
          </p:cNvPr>
          <p:cNvPicPr>
            <a:picLocks noChangeAspect="1"/>
          </p:cNvPicPr>
          <p:nvPr/>
        </p:nvPicPr>
        <p:blipFill>
          <a:blip r:embed="rId12"/>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6E186C88-41F8-9C47-A3F1-DC59CFB8FD27}"/>
              </a:ext>
            </a:extLst>
          </p:cNvPr>
          <p:cNvSpPr>
            <a:spLocks noGrp="1"/>
          </p:cNvSpPr>
          <p:nvPr>
            <p:ph type="title"/>
          </p:nvPr>
        </p:nvSpPr>
        <p:spPr>
          <a:xfrm>
            <a:off x="354725" y="134258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42AD78C-667D-B84F-B4A3-90B28BF6F4C3}"/>
              </a:ext>
            </a:extLst>
          </p:cNvPr>
          <p:cNvSpPr>
            <a:spLocks noGrp="1"/>
          </p:cNvSpPr>
          <p:nvPr>
            <p:ph type="body" idx="1"/>
          </p:nvPr>
        </p:nvSpPr>
        <p:spPr>
          <a:xfrm>
            <a:off x="354725" y="2803087"/>
            <a:ext cx="10515600" cy="35766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25071364"/>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3" r:id="rId7"/>
    <p:sldLayoutId id="2147483692" r:id="rId8"/>
    <p:sldLayoutId id="2147483694" r:id="rId9"/>
    <p:sldLayoutId id="2147483668" r:id="rId10"/>
  </p:sldLayoutIdLst>
  <p:hf hdr="0" ftr="0" dt="0"/>
  <p:txStyles>
    <p:titleStyle>
      <a:lvl1pPr algn="l" defTabSz="914400" rtl="0" eaLnBrk="1" latinLnBrk="0" hangingPunct="1">
        <a:lnSpc>
          <a:spcPct val="90000"/>
        </a:lnSpc>
        <a:spcBef>
          <a:spcPct val="0"/>
        </a:spcBef>
        <a:buNone/>
        <a:defRPr sz="5400" b="1" i="0" kern="1200">
          <a:solidFill>
            <a:schemeClr val="bg1"/>
          </a:solidFill>
          <a:latin typeface="Avenir Next Demi Bold" panose="020B05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bg1"/>
          </a:solidFill>
          <a:latin typeface="Avenir Next Demi Bold"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Next Medium" panose="020B05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Next" panose="020B05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73E8299-36E4-44D3-AC1D-46AB707917BA}"/>
              </a:ext>
            </a:extLst>
          </p:cNvPr>
          <p:cNvSpPr>
            <a:spLocks noGrp="1"/>
          </p:cNvSpPr>
          <p:nvPr>
            <p:ph type="subTitle" idx="4294967295"/>
          </p:nvPr>
        </p:nvSpPr>
        <p:spPr>
          <a:xfrm>
            <a:off x="350874" y="5391482"/>
            <a:ext cx="9324310" cy="860425"/>
          </a:xfrm>
        </p:spPr>
        <p:txBody>
          <a:bodyPr>
            <a:normAutofit lnSpcReduction="10000"/>
          </a:bodyPr>
          <a:lstStyle/>
          <a:p>
            <a:pPr marL="0" indent="0">
              <a:buNone/>
            </a:pPr>
            <a:r>
              <a:rPr lang="en-AU" sz="6000" dirty="0">
                <a:latin typeface="+mn-lt"/>
              </a:rPr>
              <a:t>Referendum 2023</a:t>
            </a:r>
          </a:p>
        </p:txBody>
      </p:sp>
    </p:spTree>
    <p:extLst>
      <p:ext uri="{BB962C8B-B14F-4D97-AF65-F5344CB8AC3E}">
        <p14:creationId xmlns:p14="http://schemas.microsoft.com/office/powerpoint/2010/main" val="89688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D93D17-0FF0-47C3-26DC-D721636C2D05}"/>
              </a:ext>
            </a:extLst>
          </p:cNvPr>
          <p:cNvSpPr>
            <a:spLocks noGrp="1"/>
          </p:cNvSpPr>
          <p:nvPr>
            <p:ph idx="4294967295"/>
          </p:nvPr>
        </p:nvSpPr>
        <p:spPr>
          <a:xfrm>
            <a:off x="304800" y="1460621"/>
            <a:ext cx="11582400" cy="3936758"/>
          </a:xfrm>
        </p:spPr>
        <p:txBody>
          <a:bodyPr vert="horz" lIns="91440" tIns="45720" rIns="91440" bIns="45720" rtlCol="0" anchor="t">
            <a:normAutofit/>
          </a:bodyPr>
          <a:lstStyle/>
          <a:p>
            <a:pPr marL="0" marR="0" lvl="0" indent="0" defTabSz="914400" rtl="0" eaLnBrk="1" fontAlgn="auto" latinLnBrk="0" hangingPunct="1">
              <a:lnSpc>
                <a:spcPct val="110000"/>
              </a:lnSpc>
              <a:spcBef>
                <a:spcPct val="0"/>
              </a:spcBef>
              <a:spcAft>
                <a:spcPts val="0"/>
              </a:spcAft>
              <a:buClrTx/>
              <a:buSzTx/>
              <a:buFont typeface="Arial" panose="020B0604020202020204" pitchFamily="34" charset="0"/>
              <a:buNone/>
              <a:tabLst/>
              <a:defRPr/>
            </a:pPr>
            <a:r>
              <a:rPr kumimoji="0" lang="en-US" sz="3600" b="0" i="0" u="none" strike="noStrike" kern="1200" cap="none" spc="0" normalizeH="0" baseline="0" noProof="0" dirty="0">
                <a:ln>
                  <a:noFill/>
                </a:ln>
                <a:effectLst/>
                <a:uLnTx/>
                <a:uFillTx/>
                <a:latin typeface="Avenir Next LT Pro"/>
                <a:ea typeface="+mn-ea"/>
                <a:cs typeface="+mn-cs"/>
              </a:rPr>
              <a:t>The Salvation Army is committed to the process of reconciliation and believes that the Aboriginal and Torres Strait Islander Voice is a crucial step in our nation’s path to reconciliation.</a:t>
            </a:r>
            <a:endParaRPr lang="en-US" sz="3600" dirty="0">
              <a:ea typeface="+mn-ea"/>
              <a:cs typeface="+mn-cs"/>
            </a:endParaRPr>
          </a:p>
          <a:p>
            <a:pPr algn="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ارتش نجات به روند آشتی متعهد است و معتقد است که صدای بومیان و جزیره نشینان تنگه تورس گامی مهم در مسیر ملت ما </a:t>
            </a:r>
            <a:endParaRPr lang="en-US" sz="21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به سوی آشتی است.</a:t>
            </a:r>
            <a:endParaRPr lang="en-AU" sz="2100" dirty="0"/>
          </a:p>
        </p:txBody>
      </p:sp>
      <p:sp>
        <p:nvSpPr>
          <p:cNvPr id="2" name="Slide Number Placeholder 5">
            <a:extLst>
              <a:ext uri="{FF2B5EF4-FFF2-40B4-BE49-F238E27FC236}">
                <a16:creationId xmlns:a16="http://schemas.microsoft.com/office/drawing/2014/main" id="{2475DA16-CE79-9514-8CAF-4FEAB47117A5}"/>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2</a:t>
            </a:fld>
            <a:endParaRPr lang="en-AU" sz="1200" dirty="0">
              <a:solidFill>
                <a:srgbClr val="FFFFFF"/>
              </a:solidFill>
              <a:latin typeface="Avenir Next LT Pro"/>
            </a:endParaRPr>
          </a:p>
        </p:txBody>
      </p:sp>
    </p:spTree>
    <p:extLst>
      <p:ext uri="{BB962C8B-B14F-4D97-AF65-F5344CB8AC3E}">
        <p14:creationId xmlns:p14="http://schemas.microsoft.com/office/powerpoint/2010/main" val="161929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B0DE35D-02AD-A54B-8E6B-4594572E444E}"/>
              </a:ext>
            </a:extLst>
          </p:cNvPr>
          <p:cNvSpPr>
            <a:spLocks noGrp="1"/>
          </p:cNvSpPr>
          <p:nvPr>
            <p:ph idx="1"/>
          </p:nvPr>
        </p:nvSpPr>
        <p:spPr>
          <a:xfrm>
            <a:off x="556743" y="1262743"/>
            <a:ext cx="11319824" cy="5361341"/>
          </a:xfrm>
        </p:spPr>
        <p:txBody>
          <a:bodyPr>
            <a:normAutofit/>
          </a:bodyPr>
          <a:lstStyle/>
          <a:p>
            <a:pPr marL="0" indent="0" algn="l">
              <a:buNone/>
            </a:pPr>
            <a:r>
              <a:rPr lang="en-US" sz="3600" b="0" dirty="0">
                <a:latin typeface="Avenir Next LT Pro" panose="020B0504020202020204" pitchFamily="34" charset="0"/>
              </a:rPr>
              <a:t>It is our experience, across our mission and ministry, that First Nations voices help build better policy and outcomes, not just for First Nations peoples, but for all of us. </a:t>
            </a:r>
          </a:p>
          <a:p>
            <a:pPr marL="0" indent="0">
              <a:buNone/>
            </a:pPr>
            <a:r>
              <a:rPr lang="en-US" sz="3600" b="0" dirty="0">
                <a:latin typeface="Avenir Next LT Pro" panose="020B0504020202020204" pitchFamily="34" charset="0"/>
              </a:rPr>
              <a:t>This is what we want for Australia.</a:t>
            </a:r>
            <a:endParaRPr lang="en-US" sz="2100" b="0" dirty="0">
              <a:latin typeface="Avenir Next LT Pro" panose="020B0504020202020204" pitchFamily="34" charset="0"/>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این تجربه ما در سراسر مأموریت و وزارتمان است که صداهای ملل اول (ابریجینالها) به ایجاد سیاست و نتایج بهتر کمک می </a:t>
            </a:r>
            <a:endParaRPr lang="en-US" sz="21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کند، نه فقط برای ملت های اول، بلکه برای همه ما.</a:t>
            </a:r>
            <a:endParaRPr lang="en-US" sz="2100" dirty="0">
              <a:latin typeface="Calibri" panose="020F0502020204030204" pitchFamily="34" charset="0"/>
              <a:ea typeface="Calibri" panose="020F0502020204030204" pitchFamily="34" charset="0"/>
              <a:cs typeface="Arial" panose="020B0604020202020204" pitchFamily="34" charset="0"/>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این چیزی است که ما برای استرالیا می خواهیم.</a:t>
            </a:r>
            <a:endParaRPr lang="en-AU" sz="21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pPr>
            <a:endParaRPr lang="en-US" sz="3600" b="0" dirty="0">
              <a:latin typeface="Avenir Next LT Pro" panose="020B0504020202020204" pitchFamily="34" charset="0"/>
            </a:endParaRPr>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4068605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DC6F-BD77-4540-8201-9433FD2A893C}"/>
              </a:ext>
            </a:extLst>
          </p:cNvPr>
          <p:cNvSpPr>
            <a:spLocks noGrp="1"/>
          </p:cNvSpPr>
          <p:nvPr>
            <p:ph type="ctrTitle"/>
          </p:nvPr>
        </p:nvSpPr>
        <p:spPr>
          <a:xfrm>
            <a:off x="2052084" y="1944414"/>
            <a:ext cx="8615915" cy="3047508"/>
          </a:xfrm>
        </p:spPr>
        <p:txBody>
          <a:bodyPr/>
          <a:lstStyle/>
          <a:p>
            <a:r>
              <a:rPr lang="en-US" sz="4400" dirty="0">
                <a:latin typeface="Avenir Next LT Pro" panose="020B0504020202020204" pitchFamily="34" charset="0"/>
              </a:rPr>
              <a:t>What is The Voice?</a:t>
            </a:r>
            <a:br>
              <a:rPr lang="en-US" sz="4400" dirty="0">
                <a:latin typeface="Avenir Next LT Pro" panose="020B0504020202020204" pitchFamily="34" charset="0"/>
              </a:rPr>
            </a:br>
            <a:r>
              <a:rPr lang="fa-IR" sz="4000" dirty="0">
                <a:effectLst/>
                <a:latin typeface="Calibri" panose="020F0502020204030204" pitchFamily="34" charset="0"/>
                <a:ea typeface="Calibri" panose="020F0502020204030204" pitchFamily="34" charset="0"/>
                <a:cs typeface="Arial" panose="020B0604020202020204" pitchFamily="34" charset="0"/>
              </a:rPr>
              <a:t>صدا چیست؟</a:t>
            </a:r>
            <a:r>
              <a:rPr lang="en-US" sz="4000" dirty="0">
                <a:effectLst/>
                <a:latin typeface="Calibri" panose="020F0502020204030204" pitchFamily="34" charset="0"/>
                <a:ea typeface="Calibri" panose="020F0502020204030204" pitchFamily="34" charset="0"/>
                <a:cs typeface="Arial" panose="020B0604020202020204" pitchFamily="34" charset="0"/>
              </a:rPr>
              <a:t>   </a:t>
            </a:r>
            <a:endParaRPr lang="en-US" sz="4000" dirty="0">
              <a:latin typeface="Avenir Next LT Pro" panose="020B0504020202020204" pitchFamily="34" charset="0"/>
            </a:endParaRPr>
          </a:p>
        </p:txBody>
      </p:sp>
      <p:sp>
        <p:nvSpPr>
          <p:cNvPr id="6" name="Slide Number Placeholder 5">
            <a:extLst>
              <a:ext uri="{FF2B5EF4-FFF2-40B4-BE49-F238E27FC236}">
                <a16:creationId xmlns:a16="http://schemas.microsoft.com/office/drawing/2014/main" id="{C6F4D457-9288-4843-A203-4E1D8A6BBF9E}"/>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AU" sz="1200" b="0" i="0" u="none" strike="noStrike" kern="1200" cap="none" spc="0" normalizeH="0" baseline="0" noProof="0" dirty="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1366450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peech Bubble: Rectangle 4">
            <a:extLst>
              <a:ext uri="{FF2B5EF4-FFF2-40B4-BE49-F238E27FC236}">
                <a16:creationId xmlns:a16="http://schemas.microsoft.com/office/drawing/2014/main" id="{7BF6FB99-C3EF-E0C9-3415-CFC8A33C45E8}"/>
              </a:ext>
            </a:extLst>
          </p:cNvPr>
          <p:cNvSpPr/>
          <p:nvPr/>
        </p:nvSpPr>
        <p:spPr>
          <a:xfrm>
            <a:off x="1959005" y="3003745"/>
            <a:ext cx="8273989" cy="1633491"/>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3600" b="0" dirty="0">
              <a:latin typeface="Avenir Next LT Pro Demi" panose="020B0704020202020204" pitchFamily="34" charset="0"/>
            </a:endParaRPr>
          </a:p>
          <a:p>
            <a:pPr algn="ctr"/>
            <a:r>
              <a:rPr lang="en-AU" sz="3600" b="0" dirty="0">
                <a:latin typeface="Avenir Next LT Pro Demi" panose="020B0704020202020204" pitchFamily="34" charset="0"/>
              </a:rPr>
              <a:t>What is your understanding of the Voice?</a:t>
            </a:r>
          </a:p>
          <a:p>
            <a:pPr algn="r"/>
            <a:endParaRPr lang="en-AU" sz="4400" dirty="0">
              <a:latin typeface="Avenir Next LT Pro Demi" panose="020B0704020202020204" pitchFamily="34" charset="0"/>
            </a:endParaRPr>
          </a:p>
        </p:txBody>
      </p:sp>
      <p:sp>
        <p:nvSpPr>
          <p:cNvPr id="2" name="Title 1">
            <a:extLst>
              <a:ext uri="{FF2B5EF4-FFF2-40B4-BE49-F238E27FC236}">
                <a16:creationId xmlns:a16="http://schemas.microsoft.com/office/drawing/2014/main" id="{3BADE9F7-4C54-9EBE-8696-95DC017717D5}"/>
              </a:ext>
            </a:extLst>
          </p:cNvPr>
          <p:cNvSpPr>
            <a:spLocks noGrp="1"/>
          </p:cNvSpPr>
          <p:nvPr>
            <p:ph type="title"/>
          </p:nvPr>
        </p:nvSpPr>
        <p:spPr>
          <a:xfrm>
            <a:off x="1313274" y="1342587"/>
            <a:ext cx="9565452" cy="2086413"/>
          </a:xfrm>
        </p:spPr>
        <p:txBody>
          <a:bodyPr>
            <a:normAutofit/>
          </a:bodyPr>
          <a:lstStyle/>
          <a:p>
            <a:r>
              <a:rPr lang="en-AU" sz="3600" b="0" dirty="0">
                <a:latin typeface="Avenir Next LT Pro" panose="020B0504020202020204" pitchFamily="34" charset="0"/>
              </a:rPr>
              <a:t>We respect that there is a diversity of opinion regarding the referendum.</a:t>
            </a:r>
            <a:endParaRPr lang="en-US" sz="3600" dirty="0"/>
          </a:p>
        </p:txBody>
      </p:sp>
      <p:sp>
        <p:nvSpPr>
          <p:cNvPr id="4" name="Slide Number Placeholder 5">
            <a:extLst>
              <a:ext uri="{FF2B5EF4-FFF2-40B4-BE49-F238E27FC236}">
                <a16:creationId xmlns:a16="http://schemas.microsoft.com/office/drawing/2014/main" id="{4701F676-4D49-45D5-551E-122D16223148}"/>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5</a:t>
            </a:fld>
            <a:endParaRPr lang="en-AU" sz="1200" dirty="0">
              <a:solidFill>
                <a:srgbClr val="FFFFFF"/>
              </a:solidFill>
              <a:latin typeface="Avenir Next LT Pro"/>
            </a:endParaRPr>
          </a:p>
        </p:txBody>
      </p:sp>
      <p:sp>
        <p:nvSpPr>
          <p:cNvPr id="7" name="TextBox 6">
            <a:extLst>
              <a:ext uri="{FF2B5EF4-FFF2-40B4-BE49-F238E27FC236}">
                <a16:creationId xmlns:a16="http://schemas.microsoft.com/office/drawing/2014/main" id="{6D437FD9-AB7B-D69D-B94F-FC8F99647643}"/>
              </a:ext>
            </a:extLst>
          </p:cNvPr>
          <p:cNvSpPr txBox="1"/>
          <p:nvPr/>
        </p:nvSpPr>
        <p:spPr>
          <a:xfrm>
            <a:off x="1313274" y="4998409"/>
            <a:ext cx="9735726" cy="1015663"/>
          </a:xfrm>
          <a:prstGeom prst="rect">
            <a:avLst/>
          </a:prstGeom>
          <a:noFill/>
        </p:spPr>
        <p:txBody>
          <a:bodyPr wrap="square" rtlCol="0">
            <a:spAutoFit/>
          </a:bodyPr>
          <a:lstStyle/>
          <a:p>
            <a:pPr algn="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ما درک میکنیم که در مورد همه پرسی نظرات گوناگونی وجود دارد.</a:t>
            </a:r>
            <a:endParaRPr lang="en-US" sz="2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a:r>
              <a:rPr lang="fa-IR" sz="1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د</a:t>
            </a: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رک شما از وویس (</a:t>
            </a:r>
            <a:r>
              <a:rPr lang="ar-SA"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صدا) </a:t>
            </a: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چیست؟</a:t>
            </a:r>
            <a:endParaRPr lang="en-AU" sz="2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a:endParaRPr lang="en-AU" dirty="0"/>
          </a:p>
        </p:txBody>
      </p:sp>
    </p:spTree>
    <p:extLst>
      <p:ext uri="{BB962C8B-B14F-4D97-AF65-F5344CB8AC3E}">
        <p14:creationId xmlns:p14="http://schemas.microsoft.com/office/powerpoint/2010/main" val="6505699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158E6E5D-A51E-D644-4976-1BA96F5B036B}"/>
              </a:ext>
            </a:extLst>
          </p:cNvPr>
          <p:cNvSpPr>
            <a:spLocks noGrp="1"/>
          </p:cNvSpPr>
          <p:nvPr>
            <p:ph idx="1"/>
          </p:nvPr>
        </p:nvSpPr>
        <p:spPr>
          <a:xfrm>
            <a:off x="478971" y="1773070"/>
            <a:ext cx="10946771" cy="3789530"/>
          </a:xfrm>
        </p:spPr>
        <p:txBody>
          <a:bodyPr vert="horz" lIns="91440" tIns="45720" rIns="91440" bIns="45720" rtlCol="0" anchor="t">
            <a:normAutofit/>
          </a:bodyPr>
          <a:lstStyle/>
          <a:p>
            <a:pPr marL="0" indent="0">
              <a:buNone/>
            </a:pPr>
            <a:r>
              <a:rPr lang="en-AU" sz="3600" b="0" dirty="0">
                <a:latin typeface="Avenir Next LT Pro"/>
              </a:rPr>
              <a:t>We encourage all Australians to engage in respectful conversation with Aboriginal and Torres Strait Islander peoples to hear their diverse opinions about the Voice.</a:t>
            </a:r>
          </a:p>
          <a:p>
            <a:pPr marL="0" indent="0">
              <a:buNone/>
            </a:pPr>
            <a:endParaRPr lang="en-AU" sz="3600" b="0" dirty="0">
              <a:latin typeface="Avenir Next LT Pro"/>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ما همۀ استرالیایی‌ها را تشویق می‌کنیم تا در گفتگوی محترمانه با مردم بومی و جزیره‌ای تنگه تورس شرکت کنند تا نظرات</a:t>
            </a:r>
            <a:endParaRPr lang="en-US" sz="21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متفاوت آنها را درباره </a:t>
            </a:r>
            <a:r>
              <a:rPr lang="ar-SA" sz="2100" dirty="0">
                <a:effectLst/>
                <a:latin typeface="Calibri" panose="020F0502020204030204" pitchFamily="34" charset="0"/>
                <a:ea typeface="Calibri" panose="020F0502020204030204" pitchFamily="34" charset="0"/>
                <a:cs typeface="Arial" panose="020B0604020202020204" pitchFamily="34" charset="0"/>
              </a:rPr>
              <a:t>صدا (وویس)</a:t>
            </a:r>
            <a:r>
              <a:rPr lang="fa-IR" sz="2100" dirty="0">
                <a:effectLst/>
                <a:latin typeface="Calibri" panose="020F0502020204030204" pitchFamily="34" charset="0"/>
                <a:ea typeface="Calibri" panose="020F0502020204030204" pitchFamily="34" charset="0"/>
                <a:cs typeface="Arial" panose="020B0604020202020204" pitchFamily="34" charset="0"/>
              </a:rPr>
              <a:t>بشنوند. </a:t>
            </a:r>
            <a:r>
              <a:rPr lang="en-AU" sz="2100" b="0" dirty="0">
                <a:latin typeface="Avenir Next LT Pro"/>
              </a:rPr>
              <a:t> </a:t>
            </a:r>
            <a:endParaRPr lang="en-AU" sz="2100" b="0" dirty="0">
              <a:latin typeface="Avenir Next LT Pro" panose="020B0504020202020204" pitchFamily="34" charset="0"/>
            </a:endParaRPr>
          </a:p>
        </p:txBody>
      </p:sp>
      <p:sp>
        <p:nvSpPr>
          <p:cNvPr id="5" name="Title 1">
            <a:extLst>
              <a:ext uri="{FF2B5EF4-FFF2-40B4-BE49-F238E27FC236}">
                <a16:creationId xmlns:a16="http://schemas.microsoft.com/office/drawing/2014/main" id="{AA2F156E-613B-FA23-1B47-4AEFFB12222B}"/>
              </a:ext>
            </a:extLst>
          </p:cNvPr>
          <p:cNvSpPr txBox="1">
            <a:spLocks/>
          </p:cNvSpPr>
          <p:nvPr/>
        </p:nvSpPr>
        <p:spPr>
          <a:xfrm>
            <a:off x="1757778" y="1039826"/>
            <a:ext cx="8273989" cy="4224631"/>
          </a:xfrm>
          <a:prstGeom prst="rect">
            <a:avLst/>
          </a:prstGeom>
        </p:spPr>
        <p:txBody>
          <a:bodyPr vert="horz" lIns="91440" tIns="45720" rIns="91440" bIns="45720" rtlCol="0" anchor="b" anchorCtr="0">
            <a:normAutofit/>
          </a:bodyPr>
          <a:lstStyle>
            <a:lvl1pPr algn="l" defTabSz="914400" rtl="0" eaLnBrk="1" latinLnBrk="0" hangingPunct="1">
              <a:lnSpc>
                <a:spcPct val="90000"/>
              </a:lnSpc>
              <a:spcBef>
                <a:spcPct val="0"/>
              </a:spcBef>
              <a:buNone/>
              <a:defRPr sz="4200" kern="1200">
                <a:solidFill>
                  <a:schemeClr val="tx1"/>
                </a:solidFill>
                <a:latin typeface="+mj-lt"/>
                <a:ea typeface="+mj-ea"/>
                <a:cs typeface="+mj-cs"/>
              </a:defRPr>
            </a:lvl1pPr>
          </a:lstStyle>
          <a:p>
            <a:pPr algn="ctr"/>
            <a:endParaRPr lang="en-AU" sz="4400" dirty="0"/>
          </a:p>
        </p:txBody>
      </p:sp>
      <p:sp>
        <p:nvSpPr>
          <p:cNvPr id="2" name="Slide Number Placeholder 5">
            <a:extLst>
              <a:ext uri="{FF2B5EF4-FFF2-40B4-BE49-F238E27FC236}">
                <a16:creationId xmlns:a16="http://schemas.microsoft.com/office/drawing/2014/main" id="{3B76C104-6CAC-BD5B-9103-6C5AAD363DE3}"/>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6</a:t>
            </a:fld>
            <a:endParaRPr lang="en-AU" sz="1200" dirty="0">
              <a:solidFill>
                <a:srgbClr val="FFFFFF"/>
              </a:solidFill>
              <a:latin typeface="Avenir Next LT Pro"/>
            </a:endParaRPr>
          </a:p>
        </p:txBody>
      </p:sp>
    </p:spTree>
    <p:extLst>
      <p:ext uri="{BB962C8B-B14F-4D97-AF65-F5344CB8AC3E}">
        <p14:creationId xmlns:p14="http://schemas.microsoft.com/office/powerpoint/2010/main" val="69647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0B2B-2FC5-E94E-827B-04B3E162E5B1}"/>
              </a:ext>
            </a:extLst>
          </p:cNvPr>
          <p:cNvSpPr>
            <a:spLocks noGrp="1"/>
          </p:cNvSpPr>
          <p:nvPr>
            <p:ph type="title"/>
          </p:nvPr>
        </p:nvSpPr>
        <p:spPr>
          <a:xfrm>
            <a:off x="579627" y="2747392"/>
            <a:ext cx="11032745" cy="1895710"/>
          </a:xfrm>
        </p:spPr>
        <p:txBody>
          <a:bodyPr>
            <a:normAutofit fontScale="90000"/>
          </a:bodyPr>
          <a:lstStyle/>
          <a:p>
            <a:r>
              <a:rPr lang="en-AU" sz="4000" b="0" dirty="0">
                <a:latin typeface="Avenir Next LT Pro" panose="020B0504020202020204" pitchFamily="34" charset="0"/>
              </a:rPr>
              <a:t>The Voice was proposed in the Uluru Statement from the Heart and</a:t>
            </a:r>
            <a:br>
              <a:rPr lang="en-AU" sz="4000" b="0" dirty="0">
                <a:latin typeface="Avenir Next LT Pro" panose="020B0504020202020204" pitchFamily="34" charset="0"/>
              </a:rPr>
            </a:br>
            <a:r>
              <a:rPr lang="en-AU" sz="4000" b="0" dirty="0">
                <a:latin typeface="Avenir Next LT Pro" panose="020B0504020202020204" pitchFamily="34" charset="0"/>
              </a:rPr>
              <a:t>presented to the nation on 26 May 2017. </a:t>
            </a:r>
            <a:br>
              <a:rPr lang="en-AU" sz="3600" b="0" dirty="0">
                <a:latin typeface="Avenir Next LT Pro" panose="020B0504020202020204" pitchFamily="34" charset="0"/>
              </a:rPr>
            </a:br>
            <a:br>
              <a:rPr lang="en-AU" sz="3600" b="0" dirty="0">
                <a:latin typeface="Avenir Next LT Pro" panose="020B0504020202020204" pitchFamily="34" charset="0"/>
              </a:rPr>
            </a:br>
            <a:br>
              <a:rPr lang="en-AU" sz="1800" dirty="0">
                <a:effectLst/>
                <a:latin typeface="Calibri" panose="020F0502020204030204" pitchFamily="34" charset="0"/>
                <a:ea typeface="Calibri" panose="020F0502020204030204" pitchFamily="34" charset="0"/>
                <a:cs typeface="Arial" panose="020B0604020202020204" pitchFamily="34" charset="0"/>
              </a:rPr>
            </a:br>
            <a:br>
              <a:rPr lang="en-AU" sz="3600" b="0" dirty="0">
                <a:latin typeface="Avenir Next LT Pro" panose="020B0504020202020204" pitchFamily="34" charset="0"/>
              </a:rPr>
            </a:br>
            <a:br>
              <a:rPr lang="en-AU" sz="3600" b="0" dirty="0">
                <a:latin typeface="Avenir Next LT Pro" panose="020B0504020202020204" pitchFamily="34" charset="0"/>
              </a:rPr>
            </a:br>
            <a:endParaRPr lang="en-US" sz="3600" dirty="0"/>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3" name="TextBox 2">
            <a:extLst>
              <a:ext uri="{FF2B5EF4-FFF2-40B4-BE49-F238E27FC236}">
                <a16:creationId xmlns:a16="http://schemas.microsoft.com/office/drawing/2014/main" id="{228CFBC5-D60A-2E5D-FE49-8574273842E7}"/>
              </a:ext>
            </a:extLst>
          </p:cNvPr>
          <p:cNvSpPr txBox="1"/>
          <p:nvPr/>
        </p:nvSpPr>
        <p:spPr>
          <a:xfrm>
            <a:off x="789213" y="4191001"/>
            <a:ext cx="10613572" cy="738664"/>
          </a:xfrm>
          <a:prstGeom prst="rect">
            <a:avLst/>
          </a:prstGeom>
          <a:noFill/>
        </p:spPr>
        <p:txBody>
          <a:bodyPr wrap="square" rtlCol="0">
            <a:spAutoFit/>
          </a:bodyPr>
          <a:lstStyle/>
          <a:p>
            <a:pPr algn="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وویس (صدا) در بیانیه اولورو از جانبِ قلب و</a:t>
            </a:r>
            <a:br>
              <a:rPr lang="en-AU"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b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در 26 مه 2017 به ملت ارائه شد.</a:t>
            </a:r>
            <a:endParaRPr lang="en-AU" sz="2100" dirty="0">
              <a:solidFill>
                <a:schemeClr val="bg1"/>
              </a:solidFill>
            </a:endParaRPr>
          </a:p>
        </p:txBody>
      </p:sp>
    </p:spTree>
    <p:extLst>
      <p:ext uri="{BB962C8B-B14F-4D97-AF65-F5344CB8AC3E}">
        <p14:creationId xmlns:p14="http://schemas.microsoft.com/office/powerpoint/2010/main" val="2555002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370114" y="1952694"/>
            <a:ext cx="11573792" cy="2952611"/>
          </a:xfrm>
        </p:spPr>
        <p:txBody>
          <a:bodyPr vert="horz" lIns="91440" tIns="45720" rIns="91440" bIns="45720" rtlCol="0" anchor="t">
            <a:normAutofit lnSpcReduction="10000"/>
          </a:bodyPr>
          <a:lstStyle/>
          <a:p>
            <a:pPr marL="0" indent="0">
              <a:buNone/>
            </a:pPr>
            <a:r>
              <a:rPr lang="en-US" sz="3600" b="0" dirty="0">
                <a:latin typeface="Avenir Next LT Pro"/>
              </a:rPr>
              <a:t>The Voice would provide independent advice to the Parliament and Government on matters relating to Aboriginal and Torres Strait Islander peoples.</a:t>
            </a:r>
          </a:p>
          <a:p>
            <a:pPr marL="0" indent="0">
              <a:buNone/>
            </a:pPr>
            <a:endParaRPr lang="en-US" sz="3600" b="0" dirty="0">
              <a:latin typeface="Avenir Next LT Pro"/>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وویس (صدا) مشاوره مستقلی به پارلمان و دولت در مورد مسائل مربوط به مردم بومی و جزیره نشینان تنگه تورس ارائه</a:t>
            </a:r>
            <a:endParaRPr lang="en-US" sz="21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pPr>
            <a:r>
              <a:rPr lang="fa-IR" sz="2100" dirty="0">
                <a:effectLst/>
                <a:latin typeface="Calibri" panose="020F0502020204030204" pitchFamily="34" charset="0"/>
                <a:ea typeface="Calibri" panose="020F0502020204030204" pitchFamily="34" charset="0"/>
                <a:cs typeface="Arial" panose="020B0604020202020204" pitchFamily="34" charset="0"/>
              </a:rPr>
              <a:t>خواهد کرد.</a:t>
            </a:r>
            <a:endParaRPr lang="en-US" sz="2100" dirty="0"/>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573671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DE9F7-4C54-9EBE-8696-95DC017717D5}"/>
              </a:ext>
            </a:extLst>
          </p:cNvPr>
          <p:cNvSpPr>
            <a:spLocks noGrp="1"/>
          </p:cNvSpPr>
          <p:nvPr>
            <p:ph type="title"/>
          </p:nvPr>
        </p:nvSpPr>
        <p:spPr>
          <a:xfrm>
            <a:off x="2172993" y="-195866"/>
            <a:ext cx="9931922" cy="3051861"/>
          </a:xfrm>
        </p:spPr>
        <p:txBody>
          <a:bodyPr>
            <a:normAutofit/>
          </a:bodyPr>
          <a:lstStyle/>
          <a:p>
            <a:pPr>
              <a:spcAft>
                <a:spcPts val="800"/>
              </a:spcAft>
            </a:pPr>
            <a:r>
              <a:rPr lang="en-US" sz="2800" b="0" dirty="0">
                <a:latin typeface="Avenir Next LT Pro"/>
              </a:rPr>
              <a:t>“</a:t>
            </a:r>
            <a:r>
              <a:rPr lang="en-AU" sz="2800" b="0" dirty="0">
                <a:latin typeface="Avenir Next LT Pro"/>
              </a:rPr>
              <a:t>Our 140-year history of helping Australians through our social services and programs has taught us that it is hard to listen to people if you do not let them have a voice.”- Captain Stuart Glover</a:t>
            </a:r>
            <a:endParaRPr lang="en-AU" sz="2800" dirty="0">
              <a:latin typeface="Avenir Next LT Pro"/>
            </a:endParaRPr>
          </a:p>
        </p:txBody>
      </p:sp>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6" name="Speech Bubble: Rectangle 5">
            <a:extLst>
              <a:ext uri="{FF2B5EF4-FFF2-40B4-BE49-F238E27FC236}">
                <a16:creationId xmlns:a16="http://schemas.microsoft.com/office/drawing/2014/main" id="{F8C27F28-1490-1728-587D-3440824A1F79}"/>
              </a:ext>
            </a:extLst>
          </p:cNvPr>
          <p:cNvSpPr/>
          <p:nvPr/>
        </p:nvSpPr>
        <p:spPr>
          <a:xfrm>
            <a:off x="1660123" y="2180542"/>
            <a:ext cx="8871754" cy="1633491"/>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AU" sz="3200" b="0" dirty="0">
                <a:latin typeface="Avenir Next LT Pro Demi" panose="020B0704020202020204" pitchFamily="34" charset="0"/>
              </a:rPr>
              <a:t>What are your thoughts regarding this statement?</a:t>
            </a:r>
            <a:endParaRPr lang="en-US" sz="3200" dirty="0"/>
          </a:p>
        </p:txBody>
      </p:sp>
      <p:sp>
        <p:nvSpPr>
          <p:cNvPr id="4" name="TextBox 3">
            <a:extLst>
              <a:ext uri="{FF2B5EF4-FFF2-40B4-BE49-F238E27FC236}">
                <a16:creationId xmlns:a16="http://schemas.microsoft.com/office/drawing/2014/main" id="{89DE7805-6957-FA2E-44BE-306C67E37FA8}"/>
              </a:ext>
            </a:extLst>
          </p:cNvPr>
          <p:cNvSpPr txBox="1"/>
          <p:nvPr/>
        </p:nvSpPr>
        <p:spPr>
          <a:xfrm>
            <a:off x="517071" y="4115117"/>
            <a:ext cx="11157857" cy="2211888"/>
          </a:xfrm>
          <a:prstGeom prst="rect">
            <a:avLst/>
          </a:prstGeom>
          <a:noFill/>
        </p:spPr>
        <p:txBody>
          <a:bodyPr wrap="square" rtlCol="0">
            <a:spAutoFit/>
          </a:bodyPr>
          <a:lstStyle/>
          <a:p>
            <a:pPr algn="r">
              <a:lnSpc>
                <a:spcPct val="107000"/>
              </a:lnSpc>
              <a:spcAft>
                <a:spcPts val="800"/>
              </a:spcAft>
            </a:pPr>
            <a:r>
              <a:rPr lang="ar-SA"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"تاریخ 140 ساله ما در کمک به استرالیایی ها از طریق خدمات و برنامه های اجتماعی به ما آموخته است که اگر به مردم</a:t>
            </a:r>
            <a:endParaRPr lang="en-US" sz="2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اجازه ندهید صدای خود را داشته باشند گوش دادن به آنها دشوار است.“</a:t>
            </a:r>
            <a:endParaRPr lang="en-US" sz="21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gn="r">
              <a:lnSpc>
                <a:spcPct val="107000"/>
              </a:lnSpc>
              <a:spcAft>
                <a:spcPts val="800"/>
              </a:spcAft>
              <a:buFontTx/>
              <a:buChar char="-"/>
            </a:pP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کاپیتان استوارت گلاور</a:t>
            </a:r>
            <a:endParaRPr lang="en-US" sz="2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a:lnSpc>
                <a:spcPct val="107000"/>
              </a:lnSpc>
              <a:spcAft>
                <a:spcPts val="800"/>
              </a:spcAft>
              <a:buFontTx/>
              <a:buChar char="-"/>
            </a:pPr>
            <a:r>
              <a:rPr lang="fa-IR" sz="21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نظر شما در رابطه با این بیانیه چیست؟</a:t>
            </a:r>
            <a:endParaRPr lang="en-AU" sz="2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285750" indent="-285750" algn="r">
              <a:lnSpc>
                <a:spcPct val="107000"/>
              </a:lnSpc>
              <a:spcAft>
                <a:spcPts val="800"/>
              </a:spcAft>
              <a:buFontTx/>
              <a:buChar char="-"/>
            </a:pPr>
            <a:endParaRPr lang="en-AU" sz="2100" dirty="0">
              <a:solidFill>
                <a:schemeClr val="bg1"/>
              </a:solidFill>
            </a:endParaRPr>
          </a:p>
        </p:txBody>
      </p:sp>
    </p:spTree>
    <p:extLst>
      <p:ext uri="{BB962C8B-B14F-4D97-AF65-F5344CB8AC3E}">
        <p14:creationId xmlns:p14="http://schemas.microsoft.com/office/powerpoint/2010/main" val="58569888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0A55-E301-634D-9757-5001DB7A4F36}"/>
              </a:ext>
            </a:extLst>
          </p:cNvPr>
          <p:cNvSpPr>
            <a:spLocks noGrp="1"/>
          </p:cNvSpPr>
          <p:nvPr>
            <p:ph type="title"/>
          </p:nvPr>
        </p:nvSpPr>
        <p:spPr>
          <a:xfrm>
            <a:off x="354725" y="1342588"/>
            <a:ext cx="10515600" cy="965184"/>
          </a:xfrm>
        </p:spPr>
        <p:txBody>
          <a:bodyPr>
            <a:normAutofit/>
          </a:bodyPr>
          <a:lstStyle/>
          <a:p>
            <a:r>
              <a:rPr lang="en-US" sz="3600" dirty="0">
                <a:latin typeface="+mn-lt"/>
              </a:rPr>
              <a:t>Voice Members</a:t>
            </a:r>
          </a:p>
        </p:txBody>
      </p:sp>
      <p:sp>
        <p:nvSpPr>
          <p:cNvPr id="4" name="Text Placeholder 3">
            <a:extLst>
              <a:ext uri="{FF2B5EF4-FFF2-40B4-BE49-F238E27FC236}">
                <a16:creationId xmlns:a16="http://schemas.microsoft.com/office/drawing/2014/main" id="{99AD3D21-8CD6-784B-A485-86F2395B0ECF}"/>
              </a:ext>
            </a:extLst>
          </p:cNvPr>
          <p:cNvSpPr>
            <a:spLocks noGrp="1"/>
          </p:cNvSpPr>
          <p:nvPr>
            <p:ph idx="1"/>
          </p:nvPr>
        </p:nvSpPr>
        <p:spPr>
          <a:xfrm>
            <a:off x="354725" y="2307772"/>
            <a:ext cx="10515600" cy="1627399"/>
          </a:xfrm>
        </p:spPr>
        <p:txBody>
          <a:bodyPr vert="horz" lIns="91440" tIns="45720" rIns="91440" bIns="45720" rtlCol="0" anchor="t">
            <a:normAutofit/>
          </a:bodyPr>
          <a:lstStyle/>
          <a:p>
            <a:pPr marL="0" indent="0">
              <a:buNone/>
            </a:pPr>
            <a:r>
              <a:rPr lang="en-US" sz="3600" b="0" dirty="0">
                <a:latin typeface="Avenir Next LT Pro"/>
              </a:rPr>
              <a:t>Members of the Voice will be chosen by Aboriginal and Torres Strait Islander people based on the wishes of local communities.</a:t>
            </a:r>
          </a:p>
        </p:txBody>
      </p:sp>
      <p:sp>
        <p:nvSpPr>
          <p:cNvPr id="5" name="Slide Number Placeholder 4">
            <a:extLst>
              <a:ext uri="{FF2B5EF4-FFF2-40B4-BE49-F238E27FC236}">
                <a16:creationId xmlns:a16="http://schemas.microsoft.com/office/drawing/2014/main" id="{997DC608-D752-C146-A0AA-46363AC32A5C}"/>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6" name="TextBox 5">
            <a:extLst>
              <a:ext uri="{FF2B5EF4-FFF2-40B4-BE49-F238E27FC236}">
                <a16:creationId xmlns:a16="http://schemas.microsoft.com/office/drawing/2014/main" id="{619519BD-93AD-6ADC-6F2F-479F531AE575}"/>
              </a:ext>
            </a:extLst>
          </p:cNvPr>
          <p:cNvSpPr txBox="1"/>
          <p:nvPr/>
        </p:nvSpPr>
        <p:spPr>
          <a:xfrm>
            <a:off x="188248" y="4334785"/>
            <a:ext cx="11488932" cy="430887"/>
          </a:xfrm>
          <a:prstGeom prst="rect">
            <a:avLst/>
          </a:prstGeom>
          <a:noFill/>
        </p:spPr>
        <p:txBody>
          <a:bodyPr wrap="square" rtlCol="0">
            <a:spAutoFit/>
          </a:bodyPr>
          <a:lstStyle/>
          <a:p>
            <a:pPr algn="r"/>
            <a:r>
              <a:rPr lang="fa-IR" sz="2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اعضای </a:t>
            </a:r>
            <a:r>
              <a:rPr lang="ar-SA" sz="2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وویس (صدا) </a:t>
            </a:r>
            <a:r>
              <a:rPr lang="fa-IR" sz="2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توسط مردم بومی و جزیره‌ای تنگه تورس بر اساس خواسته‌های جوامع محلی انتخاب می‌شوند.</a:t>
            </a:r>
            <a:endParaRPr lang="en-AU" sz="2200" dirty="0">
              <a:solidFill>
                <a:schemeClr val="bg1"/>
              </a:solidFill>
            </a:endParaRPr>
          </a:p>
        </p:txBody>
      </p:sp>
    </p:spTree>
    <p:extLst>
      <p:ext uri="{BB962C8B-B14F-4D97-AF65-F5344CB8AC3E}">
        <p14:creationId xmlns:p14="http://schemas.microsoft.com/office/powerpoint/2010/main" val="1417343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B0DE35D-02AD-A54B-8E6B-4594572E444E}"/>
              </a:ext>
            </a:extLst>
          </p:cNvPr>
          <p:cNvSpPr>
            <a:spLocks noGrp="1"/>
          </p:cNvSpPr>
          <p:nvPr>
            <p:ph idx="1"/>
          </p:nvPr>
        </p:nvSpPr>
        <p:spPr>
          <a:xfrm>
            <a:off x="495105" y="2327122"/>
            <a:ext cx="10987298" cy="2016090"/>
          </a:xfrm>
        </p:spPr>
        <p:txBody>
          <a:bodyPr vert="horz" lIns="91440" tIns="45720" rIns="91440" bIns="45720" rtlCol="0" anchor="t">
            <a:normAutofit/>
          </a:bodyPr>
          <a:lstStyle/>
          <a:p>
            <a:r>
              <a:rPr lang="en-US" sz="3400" b="0" dirty="0">
                <a:latin typeface="Avenir Next LT Pro"/>
              </a:rPr>
              <a:t>Members will be chosen from each of the states and territories and the Torres Strait Islands</a:t>
            </a:r>
          </a:p>
        </p:txBody>
      </p:sp>
      <p:sp>
        <p:nvSpPr>
          <p:cNvPr id="3" name="Text Placeholder 2">
            <a:extLst>
              <a:ext uri="{FF2B5EF4-FFF2-40B4-BE49-F238E27FC236}">
                <a16:creationId xmlns:a16="http://schemas.microsoft.com/office/drawing/2014/main" id="{8FA6DF47-0375-CB4C-B84A-69E59F5C22A1}"/>
              </a:ext>
            </a:extLst>
          </p:cNvPr>
          <p:cNvSpPr>
            <a:spLocks noGrp="1"/>
          </p:cNvSpPr>
          <p:nvPr>
            <p:ph type="body" idx="4294967295"/>
          </p:nvPr>
        </p:nvSpPr>
        <p:spPr>
          <a:xfrm>
            <a:off x="418905" y="1235036"/>
            <a:ext cx="6717100" cy="823913"/>
          </a:xfrm>
        </p:spPr>
        <p:txBody>
          <a:bodyPr>
            <a:normAutofit/>
          </a:bodyPr>
          <a:lstStyle/>
          <a:p>
            <a:pPr marL="0" indent="0">
              <a:spcBef>
                <a:spcPct val="0"/>
              </a:spcBef>
              <a:buNone/>
            </a:pPr>
            <a:r>
              <a:rPr lang="en-US" sz="3600" dirty="0">
                <a:latin typeface="+mn-lt"/>
                <a:ea typeface="+mj-ea"/>
                <a:cs typeface="+mj-cs"/>
              </a:rPr>
              <a:t>Balance in the Voice</a:t>
            </a:r>
          </a:p>
        </p:txBody>
      </p:sp>
      <p:sp>
        <p:nvSpPr>
          <p:cNvPr id="6" name="Content Placeholder 5">
            <a:extLst>
              <a:ext uri="{FF2B5EF4-FFF2-40B4-BE49-F238E27FC236}">
                <a16:creationId xmlns:a16="http://schemas.microsoft.com/office/drawing/2014/main" id="{138A3CF4-8018-4A4B-8A02-B6D06F79CD21}"/>
              </a:ext>
            </a:extLst>
          </p:cNvPr>
          <p:cNvSpPr>
            <a:spLocks noGrp="1"/>
          </p:cNvSpPr>
          <p:nvPr>
            <p:ph sz="quarter" idx="4294967295"/>
          </p:nvPr>
        </p:nvSpPr>
        <p:spPr>
          <a:xfrm>
            <a:off x="495105" y="1810808"/>
            <a:ext cx="10987298" cy="1716163"/>
          </a:xfrm>
        </p:spPr>
        <p:txBody>
          <a:bodyPr vert="horz" lIns="91440" tIns="45720" rIns="91440" bIns="45720" rtlCol="0" anchor="t">
            <a:normAutofit/>
          </a:bodyPr>
          <a:lstStyle/>
          <a:p>
            <a:r>
              <a:rPr lang="en-US" sz="3400" b="0" dirty="0">
                <a:latin typeface="Avenir Next LT Pro"/>
              </a:rPr>
              <a:t>The Voice will be gender balanced and include youth</a:t>
            </a:r>
          </a:p>
          <a:p>
            <a:pPr marL="0" indent="0">
              <a:buNone/>
            </a:pPr>
            <a:endParaRPr lang="en-US" sz="2400" dirty="0"/>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5" name="TextBox 4">
            <a:extLst>
              <a:ext uri="{FF2B5EF4-FFF2-40B4-BE49-F238E27FC236}">
                <a16:creationId xmlns:a16="http://schemas.microsoft.com/office/drawing/2014/main" id="{415CDA90-2A98-301D-BBF5-218F63C3845D}"/>
              </a:ext>
            </a:extLst>
          </p:cNvPr>
          <p:cNvSpPr txBox="1"/>
          <p:nvPr/>
        </p:nvSpPr>
        <p:spPr>
          <a:xfrm>
            <a:off x="434221" y="4121300"/>
            <a:ext cx="11109066" cy="1938992"/>
          </a:xfrm>
          <a:prstGeom prst="rect">
            <a:avLst/>
          </a:prstGeom>
          <a:noFill/>
        </p:spPr>
        <p:txBody>
          <a:bodyPr wrap="square" rtlCol="0">
            <a:spAutoFit/>
          </a:bodyPr>
          <a:lstStyle/>
          <a:p>
            <a:pPr algn="r"/>
            <a:r>
              <a:rPr lang="fa-IR" sz="24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تعادل در وویس (صدا)</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a:r>
              <a:rPr lang="fa-IR" sz="24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وویس (صدا)  متوازن جنسیتی خواهد بود و جوانان را در بر می گیرد</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r"/>
            <a:r>
              <a:rPr lang="fa-IR" sz="24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اعضا از هر یک از ایالت ها و قلمروها و جزایر تنگه تورس انتخاب خواهند شد</a:t>
            </a:r>
            <a:endParaRPr lang="en-AU"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r"/>
            <a:endParaRPr lang="en-AU" sz="2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r"/>
            <a:endParaRPr lang="en-AU" sz="2400" dirty="0">
              <a:solidFill>
                <a:schemeClr val="bg1"/>
              </a:solidFill>
            </a:endParaRPr>
          </a:p>
        </p:txBody>
      </p:sp>
    </p:spTree>
    <p:extLst>
      <p:ext uri="{BB962C8B-B14F-4D97-AF65-F5344CB8AC3E}">
        <p14:creationId xmlns:p14="http://schemas.microsoft.com/office/powerpoint/2010/main" val="2523725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38200" y="1441570"/>
            <a:ext cx="10515600" cy="2298460"/>
          </a:xfrm>
        </p:spPr>
        <p:txBody>
          <a:bodyPr anchor="ctr">
            <a:normAutofit fontScale="92500" lnSpcReduction="10000"/>
          </a:bodyPr>
          <a:lstStyle/>
          <a:p>
            <a:pPr marL="0" indent="0">
              <a:buNone/>
            </a:pPr>
            <a:r>
              <a:rPr lang="en-US" sz="3200" b="0" dirty="0">
                <a:latin typeface="Avenir Next LT Pro"/>
              </a:rPr>
              <a:t>The Voice will work alongside existing </a:t>
            </a:r>
            <a:r>
              <a:rPr lang="en-US" sz="3200" b="0" dirty="0" err="1">
                <a:latin typeface="Avenir Next LT Pro"/>
              </a:rPr>
              <a:t>organisations</a:t>
            </a:r>
            <a:r>
              <a:rPr lang="en-US" sz="3200" b="0" dirty="0">
                <a:latin typeface="Avenir Next LT Pro"/>
              </a:rPr>
              <a:t> and traditional structures.</a:t>
            </a:r>
          </a:p>
          <a:p>
            <a:pPr marL="0" indent="0">
              <a:buNone/>
            </a:pPr>
            <a:endParaRPr lang="en-AU" sz="3200" b="0" dirty="0">
              <a:latin typeface="Avenir Next LT Pro"/>
            </a:endParaRPr>
          </a:p>
          <a:p>
            <a:pPr marL="0" indent="0">
              <a:buNone/>
            </a:pPr>
            <a:r>
              <a:rPr lang="en-AU" sz="3200" b="0" dirty="0">
                <a:latin typeface="Avenir Next LT Pro"/>
              </a:rPr>
              <a:t>The Voice will be empowering, community-led, respectful and culturally informed.</a:t>
            </a:r>
            <a:endParaRPr lang="en-US" sz="3200" b="0" dirty="0">
              <a:latin typeface="Avenir Next LT Pro"/>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2" name="TextBox 1">
            <a:extLst>
              <a:ext uri="{FF2B5EF4-FFF2-40B4-BE49-F238E27FC236}">
                <a16:creationId xmlns:a16="http://schemas.microsoft.com/office/drawing/2014/main" id="{0E9B8085-2AD4-1792-43E1-1A992C0BFB48}"/>
              </a:ext>
            </a:extLst>
          </p:cNvPr>
          <p:cNvSpPr txBox="1"/>
          <p:nvPr/>
        </p:nvSpPr>
        <p:spPr>
          <a:xfrm>
            <a:off x="838200" y="4267200"/>
            <a:ext cx="10787743" cy="1408847"/>
          </a:xfrm>
          <a:prstGeom prst="rect">
            <a:avLst/>
          </a:prstGeom>
          <a:noFill/>
        </p:spPr>
        <p:txBody>
          <a:bodyPr wrap="square" rtlCol="0">
            <a:spAutoFit/>
          </a:bodyPr>
          <a:lstStyle/>
          <a:p>
            <a:pPr lvl="0" algn="r">
              <a:lnSpc>
                <a:spcPct val="107000"/>
              </a:lnSpc>
              <a:spcAft>
                <a:spcPts val="800"/>
              </a:spcAft>
              <a:tabLst>
                <a:tab pos="457200" algn="l"/>
              </a:tabLst>
            </a:pPr>
            <a:r>
              <a:rPr lang="fa-IR" sz="23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وویس (صدا)  در کنار سازمان های موجود و ساختارهای سنتی کار خواهد کرد.</a:t>
            </a:r>
            <a:endParaRPr lang="en-AU" sz="23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lvl="0" algn="r">
              <a:lnSpc>
                <a:spcPct val="107000"/>
              </a:lnSpc>
              <a:spcAft>
                <a:spcPts val="800"/>
              </a:spcAft>
              <a:tabLst>
                <a:tab pos="457200" algn="l"/>
              </a:tabLst>
            </a:pPr>
            <a:r>
              <a:rPr lang="fa-IR" sz="23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وویس (صدا)  توانمند، جامعه محور،</a:t>
            </a:r>
            <a:r>
              <a:rPr lang="ar-SA" sz="2300" dirty="0">
                <a:solidFill>
                  <a:schemeClr val="bg1"/>
                </a:solidFill>
                <a:effectLst/>
                <a:latin typeface="Calibri" panose="020F0502020204030204" pitchFamily="34" charset="0"/>
                <a:ea typeface="Calibri" panose="020F0502020204030204" pitchFamily="34" charset="0"/>
                <a:cs typeface="Arial" panose="020B0604020202020204" pitchFamily="34" charset="0"/>
              </a:rPr>
              <a:t> احترام </a:t>
            </a:r>
            <a:r>
              <a:rPr lang="fa-IR" sz="2300" dirty="0">
                <a:solidFill>
                  <a:schemeClr val="bg1"/>
                </a:solidFill>
                <a:effectLst/>
                <a:latin typeface="Calibri" panose="020F0502020204030204" pitchFamily="34" charset="0"/>
                <a:ea typeface="Calibri" panose="020F0502020204030204" pitchFamily="34" charset="0"/>
                <a:cs typeface="Arial" panose="020B0604020202020204" pitchFamily="34" charset="0"/>
              </a:rPr>
              <a:t>گذار و از نظر فرهنگی آگاه خواهد بود.</a:t>
            </a:r>
            <a:endParaRPr lang="en-AU" sz="23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r"/>
            <a:endParaRPr lang="en-AU" sz="2300" dirty="0">
              <a:solidFill>
                <a:schemeClr val="bg1"/>
              </a:solidFill>
            </a:endParaRPr>
          </a:p>
        </p:txBody>
      </p:sp>
    </p:spTree>
    <p:extLst>
      <p:ext uri="{BB962C8B-B14F-4D97-AF65-F5344CB8AC3E}">
        <p14:creationId xmlns:p14="http://schemas.microsoft.com/office/powerpoint/2010/main" val="3867841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5" name="Speech Bubble: Rectangle 4">
            <a:extLst>
              <a:ext uri="{FF2B5EF4-FFF2-40B4-BE49-F238E27FC236}">
                <a16:creationId xmlns:a16="http://schemas.microsoft.com/office/drawing/2014/main" id="{18C7E80F-DDF4-C682-1BB7-CB40770EB2A2}"/>
              </a:ext>
            </a:extLst>
          </p:cNvPr>
          <p:cNvSpPr/>
          <p:nvPr/>
        </p:nvSpPr>
        <p:spPr>
          <a:xfrm>
            <a:off x="391886" y="1860308"/>
            <a:ext cx="11408228" cy="3375721"/>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AU" sz="3000" b="1" dirty="0">
              <a:latin typeface="Avenir Next LT Pro" panose="020B0504020202020204" pitchFamily="34" charset="0"/>
            </a:endParaRPr>
          </a:p>
          <a:p>
            <a:pPr algn="ctr"/>
            <a:endParaRPr lang="en-AU" sz="3000" b="1" dirty="0">
              <a:latin typeface="Avenir Next LT Pro" panose="020B0504020202020204" pitchFamily="34" charset="0"/>
            </a:endParaRPr>
          </a:p>
          <a:p>
            <a:pPr algn="ctr"/>
            <a:r>
              <a:rPr lang="en-AU" sz="3000" b="1" dirty="0">
                <a:latin typeface="Avenir Next LT Pro" panose="020B0504020202020204" pitchFamily="34" charset="0"/>
              </a:rPr>
              <a:t>What impact do you think it would have for Aboriginal and Torres Strait Islander peoples to be involved in decision making in this way?</a:t>
            </a:r>
          </a:p>
          <a:p>
            <a:pPr algn="r"/>
            <a:endParaRPr lang="en-AU" sz="3000" b="1" dirty="0">
              <a:latin typeface="Avenir Next LT Pro" panose="020B0504020202020204" pitchFamily="34" charset="0"/>
            </a:endParaRPr>
          </a:p>
          <a:p>
            <a:pPr algn="r"/>
            <a:r>
              <a:rPr lang="fa-IR" sz="2100" dirty="0">
                <a:effectLst/>
                <a:latin typeface="Calibri" panose="020F0502020204030204" pitchFamily="34" charset="0"/>
                <a:ea typeface="Calibri" panose="020F0502020204030204" pitchFamily="34" charset="0"/>
                <a:cs typeface="Arial" panose="020B0604020202020204" pitchFamily="34" charset="0"/>
              </a:rPr>
              <a:t>فکر میکنید مشارکت در تصمیم‌گیری از این طریق چه تأثیری برای مردم بومی و جزیره‌نشینان تنگه تورس می‌تواند داشته باشد؟  </a:t>
            </a:r>
            <a:endParaRPr lang="en-AU" sz="2100" dirty="0">
              <a:effectLst/>
              <a:latin typeface="Calibri" panose="020F0502020204030204" pitchFamily="34" charset="0"/>
              <a:ea typeface="Calibri" panose="020F0502020204030204" pitchFamily="34" charset="0"/>
              <a:cs typeface="Arial" panose="020B0604020202020204" pitchFamily="34" charset="0"/>
            </a:endParaRPr>
          </a:p>
          <a:p>
            <a:pPr algn="r"/>
            <a:endParaRPr lang="en-AU" sz="3000" b="1" dirty="0">
              <a:latin typeface="Avenir Next LT Pro" panose="020B0504020202020204" pitchFamily="34" charset="0"/>
            </a:endParaRPr>
          </a:p>
          <a:p>
            <a:pPr algn="ctr"/>
            <a:endParaRPr lang="en-AU" sz="3000" b="1" dirty="0">
              <a:latin typeface="Avenir Next LT Pro" panose="020B0504020202020204" pitchFamily="34" charset="0"/>
            </a:endParaRPr>
          </a:p>
          <a:p>
            <a:pPr algn="ctr"/>
            <a:endParaRPr lang="en-AU" sz="3000" b="1" dirty="0">
              <a:latin typeface="Avenir Next LT Pro Demi" panose="020B0704020202020204" pitchFamily="34" charset="0"/>
            </a:endParaRPr>
          </a:p>
        </p:txBody>
      </p:sp>
    </p:spTree>
    <p:extLst>
      <p:ext uri="{BB962C8B-B14F-4D97-AF65-F5344CB8AC3E}">
        <p14:creationId xmlns:p14="http://schemas.microsoft.com/office/powerpoint/2010/main" val="58075117"/>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DC6F-BD77-4540-8201-9433FD2A893C}"/>
              </a:ext>
            </a:extLst>
          </p:cNvPr>
          <p:cNvSpPr>
            <a:spLocks noGrp="1"/>
          </p:cNvSpPr>
          <p:nvPr>
            <p:ph type="ctrTitle"/>
          </p:nvPr>
        </p:nvSpPr>
        <p:spPr>
          <a:xfrm>
            <a:off x="2044995" y="2286001"/>
            <a:ext cx="8775405" cy="2612325"/>
          </a:xfrm>
        </p:spPr>
        <p:txBody>
          <a:bodyPr/>
          <a:lstStyle/>
          <a:p>
            <a:r>
              <a:rPr lang="en-US" sz="4400" dirty="0">
                <a:latin typeface="Avenir Next LT Pro" panose="020B0504020202020204" pitchFamily="34" charset="0"/>
              </a:rPr>
              <a:t>Why is the Voice important?</a:t>
            </a:r>
            <a:br>
              <a:rPr lang="en-US" sz="4400" dirty="0">
                <a:latin typeface="Avenir Next LT Pro" panose="020B0504020202020204" pitchFamily="34" charset="0"/>
              </a:rPr>
            </a:br>
            <a:endParaRPr lang="en-US" sz="4400" dirty="0">
              <a:latin typeface="Avenir Next LT Pro" panose="020B0504020202020204" pitchFamily="34" charset="0"/>
            </a:endParaRPr>
          </a:p>
        </p:txBody>
      </p:sp>
      <p:sp>
        <p:nvSpPr>
          <p:cNvPr id="6" name="Slide Number Placeholder 5">
            <a:extLst>
              <a:ext uri="{FF2B5EF4-FFF2-40B4-BE49-F238E27FC236}">
                <a16:creationId xmlns:a16="http://schemas.microsoft.com/office/drawing/2014/main" id="{C6F4D457-9288-4843-A203-4E1D8A6BBF9E}"/>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3" name="TextBox 2">
            <a:extLst>
              <a:ext uri="{FF2B5EF4-FFF2-40B4-BE49-F238E27FC236}">
                <a16:creationId xmlns:a16="http://schemas.microsoft.com/office/drawing/2014/main" id="{68900AF4-6F35-B974-6E56-34CEDAEEA816}"/>
              </a:ext>
            </a:extLst>
          </p:cNvPr>
          <p:cNvSpPr txBox="1"/>
          <p:nvPr/>
        </p:nvSpPr>
        <p:spPr>
          <a:xfrm>
            <a:off x="2998253" y="3809998"/>
            <a:ext cx="7064829" cy="1015663"/>
          </a:xfrm>
          <a:prstGeom prst="rect">
            <a:avLst/>
          </a:prstGeom>
          <a:noFill/>
        </p:spPr>
        <p:txBody>
          <a:bodyPr wrap="square" rtlCol="0">
            <a:spAutoFit/>
          </a:bodyPr>
          <a:lstStyle/>
          <a:p>
            <a:pPr algn="r"/>
            <a:r>
              <a:rPr lang="fa-IR" sz="3000" dirty="0">
                <a:solidFill>
                  <a:schemeClr val="bg1"/>
                </a:solidFill>
                <a:effectLst/>
                <a:latin typeface="Calibri" panose="020F0502020204030204" pitchFamily="34" charset="0"/>
                <a:ea typeface="Calibri" panose="020F0502020204030204" pitchFamily="34" charset="0"/>
                <a:cs typeface="Arial" panose="020B0604020202020204" pitchFamily="34" charset="0"/>
              </a:rPr>
              <a:t>چرا صدا مهم است؟</a:t>
            </a:r>
            <a:endParaRPr lang="en-AU" sz="3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a:endParaRPr lang="en-AU" sz="3000" dirty="0">
              <a:solidFill>
                <a:schemeClr val="bg1"/>
              </a:solidFill>
            </a:endParaRPr>
          </a:p>
        </p:txBody>
      </p:sp>
    </p:spTree>
    <p:extLst>
      <p:ext uri="{BB962C8B-B14F-4D97-AF65-F5344CB8AC3E}">
        <p14:creationId xmlns:p14="http://schemas.microsoft.com/office/powerpoint/2010/main" val="1272718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5C629-BC15-7D71-0FE3-F9F0DF00BC42}"/>
              </a:ext>
            </a:extLst>
          </p:cNvPr>
          <p:cNvSpPr>
            <a:spLocks noGrp="1"/>
          </p:cNvSpPr>
          <p:nvPr>
            <p:ph type="title"/>
          </p:nvPr>
        </p:nvSpPr>
        <p:spPr>
          <a:xfrm>
            <a:off x="450418" y="928840"/>
            <a:ext cx="10515600" cy="1325563"/>
          </a:xfrm>
        </p:spPr>
        <p:txBody>
          <a:bodyPr>
            <a:normAutofit/>
          </a:bodyPr>
          <a:lstStyle/>
          <a:p>
            <a:r>
              <a:rPr lang="en-AU" sz="3500" dirty="0">
                <a:latin typeface="+mn-lt"/>
              </a:rPr>
              <a:t>The Voice is important</a:t>
            </a:r>
          </a:p>
        </p:txBody>
      </p:sp>
      <p:sp>
        <p:nvSpPr>
          <p:cNvPr id="3" name="Content Placeholder 2">
            <a:extLst>
              <a:ext uri="{FF2B5EF4-FFF2-40B4-BE49-F238E27FC236}">
                <a16:creationId xmlns:a16="http://schemas.microsoft.com/office/drawing/2014/main" id="{777DD0F2-1B2E-93D5-7AB7-61D525649F0D}"/>
              </a:ext>
            </a:extLst>
          </p:cNvPr>
          <p:cNvSpPr>
            <a:spLocks noGrp="1"/>
          </p:cNvSpPr>
          <p:nvPr>
            <p:ph idx="1"/>
          </p:nvPr>
        </p:nvSpPr>
        <p:spPr>
          <a:xfrm>
            <a:off x="354725" y="1797830"/>
            <a:ext cx="11482550" cy="2360513"/>
          </a:xfrm>
        </p:spPr>
        <p:txBody>
          <a:bodyPr vert="horz" lIns="91440" tIns="45720" rIns="91440" bIns="45720" rtlCol="0" anchor="t">
            <a:noAutofit/>
          </a:bodyPr>
          <a:lstStyle/>
          <a:p>
            <a:r>
              <a:rPr lang="en-AU" sz="3000" b="0" dirty="0">
                <a:latin typeface="Avenir Next LT Pro"/>
              </a:rPr>
              <a:t>It is an opportunity for the voices of Aboriginal and Torres Strait Islander peoples to be heard and have a fair say on issues that affect their families and communities</a:t>
            </a:r>
          </a:p>
          <a:p>
            <a:r>
              <a:rPr lang="en-AU" sz="3000" b="0" dirty="0">
                <a:latin typeface="Avenir Next LT Pro"/>
              </a:rPr>
              <a:t>It is hoped that it will contribute to closing the gap and lead to improved outcomes for all Australians</a:t>
            </a:r>
          </a:p>
        </p:txBody>
      </p:sp>
      <p:sp>
        <p:nvSpPr>
          <p:cNvPr id="5" name="Slide Number Placeholder 5">
            <a:extLst>
              <a:ext uri="{FF2B5EF4-FFF2-40B4-BE49-F238E27FC236}">
                <a16:creationId xmlns:a16="http://schemas.microsoft.com/office/drawing/2014/main" id="{CEA71FA5-5E44-3BB7-7BF1-98D035D0BD62}"/>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15</a:t>
            </a:fld>
            <a:endParaRPr lang="en-AU" sz="1200" dirty="0">
              <a:solidFill>
                <a:srgbClr val="FFFFFF"/>
              </a:solidFill>
              <a:latin typeface="Avenir Next LT Pro"/>
            </a:endParaRPr>
          </a:p>
        </p:txBody>
      </p:sp>
      <p:sp>
        <p:nvSpPr>
          <p:cNvPr id="4" name="TextBox 3">
            <a:extLst>
              <a:ext uri="{FF2B5EF4-FFF2-40B4-BE49-F238E27FC236}">
                <a16:creationId xmlns:a16="http://schemas.microsoft.com/office/drawing/2014/main" id="{4EFB777B-6D9A-75B2-68D7-B850A1322759}"/>
              </a:ext>
            </a:extLst>
          </p:cNvPr>
          <p:cNvSpPr txBox="1"/>
          <p:nvPr/>
        </p:nvSpPr>
        <p:spPr>
          <a:xfrm>
            <a:off x="255814" y="4158343"/>
            <a:ext cx="11680371" cy="2172390"/>
          </a:xfrm>
          <a:prstGeom prst="rect">
            <a:avLst/>
          </a:prstGeom>
          <a:noFill/>
        </p:spPr>
        <p:txBody>
          <a:bodyPr wrap="square" rtlCol="0">
            <a:spAutoFit/>
          </a:bodyPr>
          <a:lstStyle/>
          <a:p>
            <a:pPr marL="342900" lvl="0" indent="-342900" algn="r" rtl="1">
              <a:lnSpc>
                <a:spcPct val="107000"/>
              </a:lnSpc>
              <a:spcAft>
                <a:spcPts val="800"/>
              </a:spcAft>
              <a:buFont typeface="Arial" panose="020B0604020202020204" pitchFamily="34" charset="0"/>
              <a:buChar char="•"/>
              <a:tabLst>
                <a:tab pos="457200" algn="l"/>
              </a:tabLst>
            </a:pPr>
            <a:r>
              <a:rPr lang="fa-IR" sz="2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وویس (صدا) مهم است</a:t>
            </a:r>
            <a:endParaRPr lang="en-AU" sz="2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Arial" panose="020B0604020202020204" pitchFamily="34" charset="0"/>
              <a:buChar char="•"/>
              <a:tabLst>
                <a:tab pos="457200" algn="l"/>
              </a:tabLst>
            </a:pPr>
            <a:r>
              <a:rPr lang="fa-IR" sz="2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این فرصتی است که صدای مردم بومی و جزیره نشین تنگه تورس شنیده شود و در مورد مسائلی که خانواده ها و جوامع آنها را تحت تأثیر قرار می دهد اظهار نظر کنند.</a:t>
            </a:r>
            <a:endParaRPr lang="en-AU" sz="2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Arial" panose="020B0604020202020204" pitchFamily="34" charset="0"/>
              <a:buChar char="•"/>
              <a:tabLst>
                <a:tab pos="457200" algn="l"/>
              </a:tabLst>
            </a:pPr>
            <a:r>
              <a:rPr lang="fa-IR" sz="22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امید است که به کاهش شکاف کمک کند و منجر به نتایج بهتر برای همۀ استرالیایی ها شود.</a:t>
            </a:r>
            <a:endParaRPr lang="en-AU" sz="2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r"/>
            <a:endParaRPr lang="en-AU" sz="2100" dirty="0"/>
          </a:p>
        </p:txBody>
      </p:sp>
    </p:spTree>
    <p:extLst>
      <p:ext uri="{BB962C8B-B14F-4D97-AF65-F5344CB8AC3E}">
        <p14:creationId xmlns:p14="http://schemas.microsoft.com/office/powerpoint/2010/main" val="16540837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3B3346-DE03-09E7-C1A2-CCB6D38EA4D9}"/>
              </a:ext>
            </a:extLst>
          </p:cNvPr>
          <p:cNvSpPr>
            <a:spLocks noGrp="1"/>
          </p:cNvSpPr>
          <p:nvPr>
            <p:ph idx="1"/>
          </p:nvPr>
        </p:nvSpPr>
        <p:spPr>
          <a:xfrm>
            <a:off x="556437" y="2053511"/>
            <a:ext cx="11079125" cy="1375489"/>
          </a:xfrm>
        </p:spPr>
        <p:txBody>
          <a:bodyPr vert="horz" lIns="91440" tIns="45720" rIns="91440" bIns="45720" rtlCol="0" anchor="t">
            <a:normAutofit/>
          </a:bodyPr>
          <a:lstStyle/>
          <a:p>
            <a:pPr marL="0" indent="0">
              <a:buNone/>
            </a:pPr>
            <a:r>
              <a:rPr lang="en-AU" sz="3600" b="0" dirty="0">
                <a:latin typeface="Avenir Next LT Pro" panose="020B0504020202020204" pitchFamily="34" charset="0"/>
              </a:rPr>
              <a:t>Embedding a Voice in the Constitution will ensure that it continues into the future. </a:t>
            </a:r>
            <a:endParaRPr lang="en-US" sz="3600" dirty="0"/>
          </a:p>
        </p:txBody>
      </p:sp>
      <p:sp>
        <p:nvSpPr>
          <p:cNvPr id="2" name="Slide Number Placeholder 5">
            <a:extLst>
              <a:ext uri="{FF2B5EF4-FFF2-40B4-BE49-F238E27FC236}">
                <a16:creationId xmlns:a16="http://schemas.microsoft.com/office/drawing/2014/main" id="{4778164A-B4F4-63CB-67CC-8BC99CB41002}"/>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16</a:t>
            </a:fld>
            <a:endParaRPr lang="en-AU" sz="1200" dirty="0">
              <a:solidFill>
                <a:srgbClr val="FFFFFF"/>
              </a:solidFill>
              <a:latin typeface="Avenir Next LT Pro"/>
            </a:endParaRPr>
          </a:p>
        </p:txBody>
      </p:sp>
      <p:sp>
        <p:nvSpPr>
          <p:cNvPr id="4" name="TextBox 3">
            <a:extLst>
              <a:ext uri="{FF2B5EF4-FFF2-40B4-BE49-F238E27FC236}">
                <a16:creationId xmlns:a16="http://schemas.microsoft.com/office/drawing/2014/main" id="{F06D1F2E-756F-4A9F-5582-DCCC582CE9A1}"/>
              </a:ext>
            </a:extLst>
          </p:cNvPr>
          <p:cNvSpPr txBox="1"/>
          <p:nvPr/>
        </p:nvSpPr>
        <p:spPr>
          <a:xfrm>
            <a:off x="707571" y="3864429"/>
            <a:ext cx="10439400" cy="754053"/>
          </a:xfrm>
          <a:prstGeom prst="rect">
            <a:avLst/>
          </a:prstGeom>
          <a:noFill/>
        </p:spPr>
        <p:txBody>
          <a:bodyPr wrap="square" rtlCol="0">
            <a:spAutoFit/>
          </a:bodyPr>
          <a:lstStyle/>
          <a:p>
            <a:pPr algn="r"/>
            <a:r>
              <a:rPr lang="fa-IR" sz="2500" dirty="0">
                <a:solidFill>
                  <a:schemeClr val="bg1"/>
                </a:solidFill>
                <a:effectLst/>
                <a:latin typeface="Calibri" panose="020F0502020204030204" pitchFamily="34" charset="0"/>
                <a:ea typeface="Calibri" panose="020F0502020204030204" pitchFamily="34" charset="0"/>
                <a:cs typeface="Arial" panose="020B0604020202020204" pitchFamily="34" charset="0"/>
              </a:rPr>
              <a:t>تعبیه یک صدا در قانون اساسی تضمین می کند که در آینده نیز ادامه یابد.</a:t>
            </a:r>
            <a:endParaRPr lang="en-AU" sz="25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a:endParaRPr lang="en-AU" dirty="0"/>
          </a:p>
        </p:txBody>
      </p:sp>
    </p:spTree>
    <p:extLst>
      <p:ext uri="{BB962C8B-B14F-4D97-AF65-F5344CB8AC3E}">
        <p14:creationId xmlns:p14="http://schemas.microsoft.com/office/powerpoint/2010/main" val="3340618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Speech Bubble: Rectangle 9">
            <a:extLst>
              <a:ext uri="{FF2B5EF4-FFF2-40B4-BE49-F238E27FC236}">
                <a16:creationId xmlns:a16="http://schemas.microsoft.com/office/drawing/2014/main" id="{755CCDFF-9E18-F8DA-3B38-3622159100FA}"/>
              </a:ext>
            </a:extLst>
          </p:cNvPr>
          <p:cNvSpPr/>
          <p:nvPr/>
        </p:nvSpPr>
        <p:spPr>
          <a:xfrm>
            <a:off x="642257" y="1385585"/>
            <a:ext cx="10961914"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AU" sz="3000" b="1" dirty="0">
                <a:latin typeface="Avenir Next LT Pro" panose="020B0504020202020204" pitchFamily="34" charset="0"/>
              </a:rPr>
              <a:t>What do you see as the strengths of this proposal? </a:t>
            </a:r>
          </a:p>
          <a:p>
            <a:pPr algn="r"/>
            <a:r>
              <a:rPr lang="fa-IR" sz="2400" dirty="0">
                <a:effectLst/>
                <a:latin typeface="Calibri" panose="020F0502020204030204" pitchFamily="34" charset="0"/>
                <a:ea typeface="Calibri" panose="020F0502020204030204" pitchFamily="34" charset="0"/>
                <a:cs typeface="Arial" panose="020B0604020202020204" pitchFamily="34" charset="0"/>
              </a:rPr>
              <a:t>نقاط قوت این بستۀ پیشنهادی به مجلس را در چه می بینید؟</a:t>
            </a:r>
            <a:endParaRPr lang="en-AU"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Speech Bubble: Rectangle 11">
            <a:extLst>
              <a:ext uri="{FF2B5EF4-FFF2-40B4-BE49-F238E27FC236}">
                <a16:creationId xmlns:a16="http://schemas.microsoft.com/office/drawing/2014/main" id="{053FBBA8-EB19-59B4-37F1-6D0A3635E1FA}"/>
              </a:ext>
            </a:extLst>
          </p:cNvPr>
          <p:cNvSpPr/>
          <p:nvPr/>
        </p:nvSpPr>
        <p:spPr>
          <a:xfrm>
            <a:off x="642257" y="2931696"/>
            <a:ext cx="10961914"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AU" sz="3000" b="1" dirty="0">
                <a:latin typeface="Avenir Next LT Pro" panose="020B0504020202020204" pitchFamily="34" charset="0"/>
              </a:rPr>
              <a:t>Do you have any concerns about the proposal?</a:t>
            </a:r>
          </a:p>
          <a:p>
            <a:pPr algn="r"/>
            <a:r>
              <a:rPr lang="fa-IR" sz="2400" dirty="0">
                <a:effectLst/>
                <a:latin typeface="Calibri" panose="020F0502020204030204" pitchFamily="34" charset="0"/>
                <a:ea typeface="Calibri" panose="020F0502020204030204" pitchFamily="34" charset="0"/>
                <a:cs typeface="Arial" panose="020B0604020202020204" pitchFamily="34" charset="0"/>
              </a:rPr>
              <a:t>یا نگرانی در مورد این بستۀ پیشنهادی دارید؟</a:t>
            </a:r>
            <a:endParaRPr lang="en-AU"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Speech Bubble: Rectangle 12">
            <a:extLst>
              <a:ext uri="{FF2B5EF4-FFF2-40B4-BE49-F238E27FC236}">
                <a16:creationId xmlns:a16="http://schemas.microsoft.com/office/drawing/2014/main" id="{9BCCBB05-563D-1411-1175-6393D966F94E}"/>
              </a:ext>
            </a:extLst>
          </p:cNvPr>
          <p:cNvSpPr/>
          <p:nvPr/>
        </p:nvSpPr>
        <p:spPr>
          <a:xfrm>
            <a:off x="642257" y="4542992"/>
            <a:ext cx="10961914"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AU" sz="3000" b="1" dirty="0">
                <a:latin typeface="Avenir Next LT Pro"/>
              </a:rPr>
              <a:t>What might be the impact if the Voice is rejected?</a:t>
            </a:r>
          </a:p>
          <a:p>
            <a:pPr algn="r"/>
            <a:r>
              <a:rPr lang="en-AU" sz="3000" b="1" dirty="0">
                <a:latin typeface="Avenir Next LT Pro"/>
              </a:rPr>
              <a:t> </a:t>
            </a:r>
            <a:r>
              <a:rPr lang="fa-IR" sz="2400" dirty="0">
                <a:effectLst/>
                <a:latin typeface="Calibri" panose="020F0502020204030204" pitchFamily="34" charset="0"/>
                <a:ea typeface="Calibri" panose="020F0502020204030204" pitchFamily="34" charset="0"/>
                <a:cs typeface="Arial" panose="020B0604020202020204" pitchFamily="34" charset="0"/>
              </a:rPr>
              <a:t> اگر وویس رد شود چه تاثیری می تواند داشته باشد؟</a:t>
            </a:r>
            <a:endParaRPr lang="en-AU"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35598366"/>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6" name="Speech Bubble: Rectangle 5">
            <a:extLst>
              <a:ext uri="{FF2B5EF4-FFF2-40B4-BE49-F238E27FC236}">
                <a16:creationId xmlns:a16="http://schemas.microsoft.com/office/drawing/2014/main" id="{B872FD10-8141-D9E4-DE92-CD8F2F8C0008}"/>
              </a:ext>
            </a:extLst>
          </p:cNvPr>
          <p:cNvSpPr/>
          <p:nvPr/>
        </p:nvSpPr>
        <p:spPr>
          <a:xfrm>
            <a:off x="533400" y="1676401"/>
            <a:ext cx="11146971" cy="3615206"/>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AU" sz="3000" b="1" dirty="0">
                <a:latin typeface="Avenir Next LT Pro" panose="020B0504020202020204" pitchFamily="34" charset="0"/>
              </a:rPr>
              <a:t>How could you support our Aboriginal and Torres Strait Islander brothers and sisters throughout this potentially difficult and painful conversation?</a:t>
            </a:r>
          </a:p>
          <a:p>
            <a:pPr algn="ctr"/>
            <a:endParaRPr lang="en-AU" sz="3000" b="1" dirty="0">
              <a:latin typeface="Avenir Next LT Pro" panose="020B0504020202020204" pitchFamily="34" charset="0"/>
            </a:endParaRPr>
          </a:p>
          <a:p>
            <a:pPr algn="r"/>
            <a:r>
              <a:rPr lang="fa-IR" sz="2200" dirty="0">
                <a:effectLst/>
                <a:latin typeface="Calibri" panose="020F0502020204030204" pitchFamily="34" charset="0"/>
                <a:ea typeface="Calibri" panose="020F0502020204030204" pitchFamily="34" charset="0"/>
                <a:cs typeface="Arial" panose="020B0604020202020204" pitchFamily="34" charset="0"/>
              </a:rPr>
              <a:t>چگونه می توانید از برادران و خواهران بومی و جزیره نشین تنگه تورس ما در طول این گفتگوی بالقوه دشوار و دردناک حمایت کنید؟</a:t>
            </a:r>
            <a:endParaRPr lang="en-AU" sz="2200" dirty="0">
              <a:effectLst/>
              <a:latin typeface="Calibri" panose="020F0502020204030204" pitchFamily="34" charset="0"/>
              <a:ea typeface="Calibri" panose="020F0502020204030204" pitchFamily="34" charset="0"/>
              <a:cs typeface="Arial" panose="020B0604020202020204" pitchFamily="34" charset="0"/>
            </a:endParaRPr>
          </a:p>
          <a:p>
            <a:pPr algn="r"/>
            <a:endParaRPr lang="en-AU" sz="3000" b="1" dirty="0">
              <a:latin typeface="Avenir Next LT Pro Demi" panose="020B0704020202020204" pitchFamily="34" charset="0"/>
            </a:endParaRPr>
          </a:p>
        </p:txBody>
      </p:sp>
    </p:spTree>
    <p:extLst>
      <p:ext uri="{BB962C8B-B14F-4D97-AF65-F5344CB8AC3E}">
        <p14:creationId xmlns:p14="http://schemas.microsoft.com/office/powerpoint/2010/main" val="930266324"/>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BF7B-4EF0-EACA-D3F0-6739CE4DFB1A}"/>
              </a:ext>
            </a:extLst>
          </p:cNvPr>
          <p:cNvSpPr>
            <a:spLocks noGrp="1"/>
          </p:cNvSpPr>
          <p:nvPr>
            <p:ph type="title"/>
          </p:nvPr>
        </p:nvSpPr>
        <p:spPr>
          <a:xfrm>
            <a:off x="414976" y="1321995"/>
            <a:ext cx="10515600" cy="768062"/>
          </a:xfrm>
        </p:spPr>
        <p:txBody>
          <a:bodyPr>
            <a:normAutofit/>
          </a:bodyPr>
          <a:lstStyle/>
          <a:p>
            <a:r>
              <a:rPr lang="en-AU" sz="4400" dirty="0">
                <a:latin typeface="Avenir Next LT Pro"/>
              </a:rPr>
              <a:t>Prayer</a:t>
            </a:r>
          </a:p>
        </p:txBody>
      </p:sp>
      <p:sp>
        <p:nvSpPr>
          <p:cNvPr id="3" name="Content Placeholder 2">
            <a:extLst>
              <a:ext uri="{FF2B5EF4-FFF2-40B4-BE49-F238E27FC236}">
                <a16:creationId xmlns:a16="http://schemas.microsoft.com/office/drawing/2014/main" id="{73868DB8-4493-1303-95EB-CDE04277883B}"/>
              </a:ext>
            </a:extLst>
          </p:cNvPr>
          <p:cNvSpPr>
            <a:spLocks noGrp="1"/>
          </p:cNvSpPr>
          <p:nvPr>
            <p:ph idx="1"/>
          </p:nvPr>
        </p:nvSpPr>
        <p:spPr>
          <a:xfrm>
            <a:off x="414976" y="2128495"/>
            <a:ext cx="11200919" cy="4533561"/>
          </a:xfrm>
        </p:spPr>
        <p:txBody>
          <a:bodyPr vert="horz" lIns="91440" tIns="45720" rIns="91440" bIns="45720" rtlCol="0" anchor="t">
            <a:normAutofit lnSpcReduction="10000"/>
          </a:bodyPr>
          <a:lstStyle/>
          <a:p>
            <a:pPr marL="0" indent="0">
              <a:buNone/>
            </a:pPr>
            <a:r>
              <a:rPr lang="en-US" sz="3600" b="0" dirty="0">
                <a:latin typeface="Avenir Next LT Pro"/>
              </a:rPr>
              <a:t>Our Creator, we humbly submit to you as we consider this important step for our nation. </a:t>
            </a:r>
            <a:endParaRPr lang="en-US" sz="3600" b="0" dirty="0">
              <a:latin typeface="Avenir Next LT Pro" panose="020B0504020202020204" pitchFamily="34" charset="0"/>
            </a:endParaRPr>
          </a:p>
          <a:p>
            <a:pPr marL="0" indent="0">
              <a:buNone/>
            </a:pPr>
            <a:r>
              <a:rPr lang="en-US" sz="3600" b="0" dirty="0">
                <a:latin typeface="Avenir Next LT Pro"/>
              </a:rPr>
              <a:t>Remind us daily to listen deeply and respectfully. Give us the courage to stand in solidarity with our First Nations people and to be unified in our quest for reconciliation.</a:t>
            </a:r>
          </a:p>
          <a:p>
            <a:pPr marL="0" indent="0">
              <a:buNone/>
            </a:pPr>
            <a:r>
              <a:rPr lang="en-US" sz="3600" b="0" dirty="0">
                <a:latin typeface="Avenir Next LT Pro"/>
              </a:rPr>
              <a:t>Through your spirit, bring peace and unity to this nation to heal the wound in the heart of Australia. </a:t>
            </a:r>
            <a:endParaRPr lang="en-US" sz="3600" b="0" dirty="0">
              <a:latin typeface="Avenir Next LT Pro" panose="020B0504020202020204" pitchFamily="34" charset="0"/>
            </a:endParaRPr>
          </a:p>
          <a:p>
            <a:pPr marL="0" indent="0">
              <a:buNone/>
            </a:pPr>
            <a:r>
              <a:rPr lang="en-US" sz="3600" b="0" dirty="0">
                <a:latin typeface="Avenir Next LT Pro"/>
              </a:rPr>
              <a:t>Amen.</a:t>
            </a:r>
            <a:endParaRPr lang="en-AU" sz="3600" b="0" dirty="0">
              <a:latin typeface="Avenir Next LT Pro"/>
            </a:endParaRPr>
          </a:p>
        </p:txBody>
      </p:sp>
      <p:sp>
        <p:nvSpPr>
          <p:cNvPr id="5" name="Slide Number Placeholder 5">
            <a:extLst>
              <a:ext uri="{FF2B5EF4-FFF2-40B4-BE49-F238E27FC236}">
                <a16:creationId xmlns:a16="http://schemas.microsoft.com/office/drawing/2014/main" id="{3D2167E7-2A71-FF86-B96F-CF8CD59EE29C}"/>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19</a:t>
            </a:fld>
            <a:endParaRPr lang="en-AU" sz="1200" dirty="0">
              <a:solidFill>
                <a:srgbClr val="FFFFFF"/>
              </a:solidFill>
              <a:latin typeface="Avenir Next LT Pro"/>
            </a:endParaRPr>
          </a:p>
        </p:txBody>
      </p:sp>
    </p:spTree>
    <p:extLst>
      <p:ext uri="{BB962C8B-B14F-4D97-AF65-F5344CB8AC3E}">
        <p14:creationId xmlns:p14="http://schemas.microsoft.com/office/powerpoint/2010/main" val="4132692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BF7B-4EF0-EACA-D3F0-6739CE4DFB1A}"/>
              </a:ext>
            </a:extLst>
          </p:cNvPr>
          <p:cNvSpPr>
            <a:spLocks noGrp="1"/>
          </p:cNvSpPr>
          <p:nvPr>
            <p:ph type="title"/>
          </p:nvPr>
        </p:nvSpPr>
        <p:spPr>
          <a:xfrm>
            <a:off x="414975" y="1584095"/>
            <a:ext cx="11200919" cy="859972"/>
          </a:xfrm>
        </p:spPr>
        <p:txBody>
          <a:bodyPr>
            <a:normAutofit fontScale="90000"/>
          </a:bodyPr>
          <a:lstStyle/>
          <a:p>
            <a:pPr algn="r"/>
            <a:r>
              <a:rPr lang="fa-IR" sz="4400" dirty="0">
                <a:effectLst/>
                <a:latin typeface="Calibri" panose="020F0502020204030204" pitchFamily="34" charset="0"/>
                <a:ea typeface="Calibri" panose="020F0502020204030204" pitchFamily="34" charset="0"/>
                <a:cs typeface="Arial" panose="020B0604020202020204" pitchFamily="34" charset="0"/>
              </a:rPr>
              <a:t>دعا</a:t>
            </a:r>
            <a:br>
              <a:rPr lang="en-AU" sz="4400" dirty="0">
                <a:effectLst/>
                <a:latin typeface="Calibri" panose="020F0502020204030204" pitchFamily="34" charset="0"/>
                <a:ea typeface="Calibri" panose="020F0502020204030204" pitchFamily="34" charset="0"/>
                <a:cs typeface="Arial" panose="020B0604020202020204" pitchFamily="34" charset="0"/>
              </a:rPr>
            </a:br>
            <a:endParaRPr lang="en-AU" sz="4400" dirty="0">
              <a:latin typeface="Avenir Next LT Pro"/>
            </a:endParaRPr>
          </a:p>
        </p:txBody>
      </p:sp>
      <p:sp>
        <p:nvSpPr>
          <p:cNvPr id="3" name="Content Placeholder 2">
            <a:extLst>
              <a:ext uri="{FF2B5EF4-FFF2-40B4-BE49-F238E27FC236}">
                <a16:creationId xmlns:a16="http://schemas.microsoft.com/office/drawing/2014/main" id="{73868DB8-4493-1303-95EB-CDE04277883B}"/>
              </a:ext>
            </a:extLst>
          </p:cNvPr>
          <p:cNvSpPr>
            <a:spLocks noGrp="1"/>
          </p:cNvSpPr>
          <p:nvPr>
            <p:ph idx="1"/>
          </p:nvPr>
        </p:nvSpPr>
        <p:spPr>
          <a:xfrm>
            <a:off x="414976" y="1584095"/>
            <a:ext cx="11200919" cy="5077961"/>
          </a:xfrm>
        </p:spPr>
        <p:txBody>
          <a:bodyPr vert="horz" lIns="91440" tIns="45720" rIns="91440" bIns="45720" rtlCol="0" anchor="t">
            <a:normAutofit/>
          </a:bodyPr>
          <a:lstStyle/>
          <a:p>
            <a:pPr marL="0" indent="0" algn="r" rtl="1">
              <a:lnSpc>
                <a:spcPct val="107000"/>
              </a:lnSpc>
              <a:spcAft>
                <a:spcPts val="800"/>
              </a:spcAft>
              <a:buNone/>
            </a:pPr>
            <a:endParaRPr lang="en-AU"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r>
              <a:rPr lang="fa-IR" sz="2500" dirty="0">
                <a:effectLst/>
                <a:latin typeface="Calibri" panose="020F0502020204030204" pitchFamily="34" charset="0"/>
                <a:ea typeface="Calibri" panose="020F0502020204030204" pitchFamily="34" charset="0"/>
                <a:cs typeface="Arial" panose="020B0604020202020204" pitchFamily="34" charset="0"/>
              </a:rPr>
              <a:t>ای خالق ما، ما که این گام مهم را برای ملت خود بر میداریم با فروتنی خود را تسلیم تومیکنیم.</a:t>
            </a:r>
            <a:endParaRPr lang="en-AU"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r>
              <a:rPr lang="fa-IR" sz="2500" dirty="0">
                <a:effectLst/>
                <a:latin typeface="Calibri" panose="020F0502020204030204" pitchFamily="34" charset="0"/>
                <a:ea typeface="Calibri" panose="020F0502020204030204" pitchFamily="34" charset="0"/>
                <a:cs typeface="Arial" panose="020B0604020202020204" pitchFamily="34" charset="0"/>
              </a:rPr>
              <a:t>هر روز به ما یادآوری کن که عمیقاً و محترمانه به صدای تو گوش کنیم. به ما شهامت عطا کن تا در همبستگی با مردم ملل اولیه و ابریجینال خود بایستیم و در تلاش خود برای آشتی و اتحاد باشیم.</a:t>
            </a:r>
            <a:endParaRPr lang="en-AU"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r>
              <a:rPr lang="fa-IR" sz="2500" dirty="0">
                <a:effectLst/>
                <a:latin typeface="Calibri" panose="020F0502020204030204" pitchFamily="34" charset="0"/>
                <a:ea typeface="Calibri" panose="020F0502020204030204" pitchFamily="34" charset="0"/>
                <a:cs typeface="Arial" panose="020B0604020202020204" pitchFamily="34" charset="0"/>
              </a:rPr>
              <a:t>از طریق روح خود صلح و اتحاد را برای این ملت به ارمغان بیاورید تا زخم قلب استرالیا را التیام بخشد.</a:t>
            </a:r>
            <a:endParaRPr lang="en-AU"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r>
              <a:rPr lang="fa-IR" sz="2500" dirty="0">
                <a:effectLst/>
                <a:latin typeface="Calibri" panose="020F0502020204030204" pitchFamily="34" charset="0"/>
                <a:ea typeface="Calibri" panose="020F0502020204030204" pitchFamily="34" charset="0"/>
                <a:cs typeface="Arial" panose="020B0604020202020204" pitchFamily="34" charset="0"/>
              </a:rPr>
              <a:t>آمین</a:t>
            </a:r>
            <a:endParaRPr lang="en-US"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endParaRPr lang="en-US" sz="2500" dirty="0">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endParaRPr lang="en-US"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endParaRPr lang="en-US" sz="2500" dirty="0">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endParaRPr lang="en-US"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endParaRPr lang="en-US" sz="2500" dirty="0">
              <a:latin typeface="Calibri" panose="020F0502020204030204" pitchFamily="34" charset="0"/>
              <a:ea typeface="Calibri" panose="020F0502020204030204" pitchFamily="34" charset="0"/>
              <a:cs typeface="Arial" panose="020B0604020202020204" pitchFamily="34" charset="0"/>
            </a:endParaRPr>
          </a:p>
          <a:p>
            <a:pPr marL="0" indent="0" algn="r" rtl="1">
              <a:lnSpc>
                <a:spcPct val="107000"/>
              </a:lnSpc>
              <a:spcAft>
                <a:spcPts val="800"/>
              </a:spcAft>
              <a:buNone/>
            </a:pPr>
            <a:endParaRPr lang="en-AU" sz="25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pPr>
            <a:endParaRPr lang="en-AU" sz="3600" b="0" dirty="0">
              <a:latin typeface="Avenir Next LT Pro"/>
            </a:endParaRPr>
          </a:p>
        </p:txBody>
      </p:sp>
      <p:sp>
        <p:nvSpPr>
          <p:cNvPr id="5" name="Slide Number Placeholder 5">
            <a:extLst>
              <a:ext uri="{FF2B5EF4-FFF2-40B4-BE49-F238E27FC236}">
                <a16:creationId xmlns:a16="http://schemas.microsoft.com/office/drawing/2014/main" id="{3D2167E7-2A71-FF86-B96F-CF8CD59EE29C}"/>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AU" sz="1200" b="0" i="0" u="none" strike="noStrike" kern="1200" cap="none" spc="0" normalizeH="0" baseline="0" noProof="0" dirty="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837091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830491"/>
      </p:ext>
    </p:extLst>
  </p:cSld>
  <p:clrMapOvr>
    <a:masterClrMapping/>
  </p:clrMapOvr>
</p:sld>
</file>

<file path=ppt/theme/theme1.xml><?xml version="1.0" encoding="utf-8"?>
<a:theme xmlns:a="http://schemas.openxmlformats.org/drawingml/2006/main" name="VOICE TO PARLIAMENT_POWERPOINT MS">
  <a:themeElements>
    <a:clrScheme name="Custom 1">
      <a:dk1>
        <a:srgbClr val="003450"/>
      </a:dk1>
      <a:lt1>
        <a:sysClr val="window" lastClr="FFFFFF"/>
      </a:lt1>
      <a:dk2>
        <a:srgbClr val="003450"/>
      </a:dk2>
      <a:lt2>
        <a:srgbClr val="E6E7E8"/>
      </a:lt2>
      <a:accent1>
        <a:srgbClr val="003450"/>
      </a:accent1>
      <a:accent2>
        <a:srgbClr val="EF373E"/>
      </a:accent2>
      <a:accent3>
        <a:srgbClr val="BED9DF"/>
      </a:accent3>
      <a:accent4>
        <a:srgbClr val="C45D3C"/>
      </a:accent4>
      <a:accent5>
        <a:srgbClr val="1F59A9"/>
      </a:accent5>
      <a:accent6>
        <a:srgbClr val="007C88"/>
      </a:accent6>
      <a:hlink>
        <a:srgbClr val="1F59A9"/>
      </a:hlink>
      <a:folHlink>
        <a:srgbClr val="9C295C"/>
      </a:folHlink>
    </a:clrScheme>
    <a:fontScheme name="Custom 1">
      <a:majorFont>
        <a:latin typeface="Avenir Next LT Pro Dem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OICE TO PARLIAMENT_POWERPOINT" id="{24DA347F-8EF3-4492-8C5B-E47E8F71E49B}" vid="{CCAC7105-5726-4507-8255-D0429414A3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a11f3498-ef81-416a-a3b0-d74bbe42d026" xsi:nil="true"/>
    <lcf76f155ced4ddcb4097134ff3c332f xmlns="d17acbb2-56d6-438d-b87d-b0cbfdd25d5c">
      <Terms xmlns="http://schemas.microsoft.com/office/infopath/2007/PartnerControls"/>
    </lcf76f155ced4ddcb4097134ff3c332f>
    <MediaLengthInSeconds xmlns="d17acbb2-56d6-438d-b87d-b0cbfdd25d5c" xsi:nil="true"/>
    <SharedWithUsers xmlns="a11f3498-ef81-416a-a3b0-d74bbe42d026">
      <UserInfo>
        <DisplayName>Claire Hill</DisplayName>
        <AccountId>15</AccountId>
        <AccountType/>
      </UserInfo>
      <UserInfo>
        <DisplayName>Joanne Smith</DisplayName>
        <AccountId>179</AccountId>
        <AccountType/>
      </UserInfo>
      <UserInfo>
        <DisplayName>Taryn Somerville</DisplayName>
        <AccountId>13</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614548254EAAF418CBB25A9EC94D0FF" ma:contentTypeVersion="17" ma:contentTypeDescription="Create a new document." ma:contentTypeScope="" ma:versionID="b8a89e2f837437e2fbf72fede8637574">
  <xsd:schema xmlns:xsd="http://www.w3.org/2001/XMLSchema" xmlns:xs="http://www.w3.org/2001/XMLSchema" xmlns:p="http://schemas.microsoft.com/office/2006/metadata/properties" xmlns:ns2="d17acbb2-56d6-438d-b87d-b0cbfdd25d5c" xmlns:ns3="a11f3498-ef81-416a-a3b0-d74bbe42d026" targetNamespace="http://schemas.microsoft.com/office/2006/metadata/properties" ma:root="true" ma:fieldsID="2249801bb63958ae82686c060ae9f0af" ns2:_="" ns3:_="">
    <xsd:import namespace="d17acbb2-56d6-438d-b87d-b0cbfdd25d5c"/>
    <xsd:import namespace="a11f3498-ef81-416a-a3b0-d74bbe42d02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7acbb2-56d6-438d-b87d-b0cbfdd25d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1f3498-ef81-416a-a3b0-d74bbe42d02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ff4d997-088e-45e3-932d-99cd6c6d38de}" ma:internalName="TaxCatchAll" ma:showField="CatchAllData" ma:web="a11f3498-ef81-416a-a3b0-d74bbe42d02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3427DCD-1AF9-407D-A755-E7BAB0AA7008}">
  <ds:schemaRefs>
    <ds:schemaRef ds:uri="http://schemas.microsoft.com/sharepoint/v3/contenttype/forms"/>
  </ds:schemaRefs>
</ds:datastoreItem>
</file>

<file path=customXml/itemProps2.xml><?xml version="1.0" encoding="utf-8"?>
<ds:datastoreItem xmlns:ds="http://schemas.openxmlformats.org/officeDocument/2006/customXml" ds:itemID="{DB36B7D9-2FEC-4E04-B50F-51C4291EA969}">
  <ds:schemaRefs>
    <ds:schemaRef ds:uri="583f0f69-01e1-46ca-86b7-e30e32304800"/>
    <ds:schemaRef ds:uri="http://schemas.microsoft.com/office/infopath/2007/PartnerControls"/>
    <ds:schemaRef ds:uri="http://purl.org/dc/terms/"/>
    <ds:schemaRef ds:uri="http://purl.org/dc/elements/1.1/"/>
    <ds:schemaRef ds:uri="http://www.w3.org/XML/1998/namespace"/>
    <ds:schemaRef ds:uri="http://schemas.microsoft.com/office/2006/metadata/properties"/>
    <ds:schemaRef ds:uri="http://schemas.microsoft.com/office/2006/documentManagement/types"/>
    <ds:schemaRef ds:uri="http://schemas.openxmlformats.org/package/2006/metadata/core-properties"/>
    <ds:schemaRef ds:uri="1ad1f5a0-fa71-4dab-a083-db26db2596cf"/>
    <ds:schemaRef ds:uri="http://purl.org/dc/dcmitype/"/>
  </ds:schemaRefs>
</ds:datastoreItem>
</file>

<file path=customXml/itemProps3.xml><?xml version="1.0" encoding="utf-8"?>
<ds:datastoreItem xmlns:ds="http://schemas.openxmlformats.org/officeDocument/2006/customXml" ds:itemID="{2931AC2A-4510-470C-AEAA-60096ADE655E}"/>
</file>

<file path=docProps/app.xml><?xml version="1.0" encoding="utf-8"?>
<Properties xmlns="http://schemas.openxmlformats.org/officeDocument/2006/extended-properties" xmlns:vt="http://schemas.openxmlformats.org/officeDocument/2006/docPropsVTypes">
  <TotalTime>2799</TotalTime>
  <Words>1510</Words>
  <Application>Microsoft Office PowerPoint</Application>
  <PresentationFormat>Widescreen</PresentationFormat>
  <Paragraphs>138</Paragraphs>
  <Slides>21</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Avenir Next</vt:lpstr>
      <vt:lpstr>Avenir Next Demi Bold</vt:lpstr>
      <vt:lpstr>Avenir Next LT Pro</vt:lpstr>
      <vt:lpstr>Avenir Next LT Pro Demi</vt:lpstr>
      <vt:lpstr>Avenir Next Medium</vt:lpstr>
      <vt:lpstr>Calibri</vt:lpstr>
      <vt:lpstr>TT Commons</vt:lpstr>
      <vt:lpstr>VOICE TO PARLIAMENT_POWERPOINT MS</vt:lpstr>
      <vt:lpstr>PowerPoint Presentation</vt:lpstr>
      <vt:lpstr>PowerPoint Presentation</vt:lpstr>
      <vt:lpstr>PowerPoint Presentation</vt:lpstr>
      <vt:lpstr>What is The Voice? صدا چیست؟   </vt:lpstr>
      <vt:lpstr>We respect that there is a diversity of opinion regarding the referendum.</vt:lpstr>
      <vt:lpstr>PowerPoint Presentation</vt:lpstr>
      <vt:lpstr>The Voice was proposed in the Uluru Statement from the Heart and presented to the nation on 26 May 2017.      </vt:lpstr>
      <vt:lpstr>PowerPoint Presentation</vt:lpstr>
      <vt:lpstr>“Our 140-year history of helping Australians through our social services and programs has taught us that it is hard to listen to people if you do not let them have a voice.”- Captain Stuart Glover</vt:lpstr>
      <vt:lpstr>Voice Members</vt:lpstr>
      <vt:lpstr>PowerPoint Presentation</vt:lpstr>
      <vt:lpstr>PowerPoint Presentation</vt:lpstr>
      <vt:lpstr>PowerPoint Presentation</vt:lpstr>
      <vt:lpstr>Why is the Voice important? </vt:lpstr>
      <vt:lpstr>The Voice is important</vt:lpstr>
      <vt:lpstr>PowerPoint Presentation</vt:lpstr>
      <vt:lpstr>PowerPoint Presentation</vt:lpstr>
      <vt:lpstr>PowerPoint Presentation</vt:lpstr>
      <vt:lpstr>Prayer</vt:lpstr>
      <vt:lpstr>دعا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VOICE and  what will it do?</dc:title>
  <dc:creator>Rod Yule</dc:creator>
  <cp:lastModifiedBy>Natasha Kerslake</cp:lastModifiedBy>
  <cp:revision>75</cp:revision>
  <dcterms:created xsi:type="dcterms:W3CDTF">2023-04-14T01:08:34Z</dcterms:created>
  <dcterms:modified xsi:type="dcterms:W3CDTF">2023-09-14T01:39:40Z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Order">
    <vt:lpwstr>768500.000000000</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