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6.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9.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ustom.xml" ContentType="application/vnd.openxmlformats-officedocument.custom-properties+xml"/>
  <Override PartName="/ppt/tags/tag5.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0.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83" r:id="rId2"/>
    <p:sldId id="257" r:id="rId3"/>
    <p:sldId id="261" r:id="rId4"/>
    <p:sldId id="259" r:id="rId5"/>
    <p:sldId id="258" r:id="rId6"/>
    <p:sldId id="266" r:id="rId7"/>
    <p:sldId id="267" r:id="rId8"/>
    <p:sldId id="278" r:id="rId9"/>
    <p:sldId id="268" r:id="rId10"/>
    <p:sldId id="269" r:id="rId11"/>
    <p:sldId id="279" r:id="rId12"/>
    <p:sldId id="270" r:id="rId13"/>
    <p:sldId id="271" r:id="rId14"/>
    <p:sldId id="280" r:id="rId15"/>
    <p:sldId id="273" r:id="rId16"/>
    <p:sldId id="282" r:id="rId17"/>
    <p:sldId id="274" r:id="rId18"/>
    <p:sldId id="281" r:id="rId19"/>
    <p:sldId id="275" r:id="rId20"/>
    <p:sldId id="284" r:id="rId21"/>
  </p:sldIdLst>
  <p:sldSz cx="12192000" cy="6858000"/>
  <p:notesSz cx="6858000" cy="9144000"/>
  <p:custDataLst>
    <p:tags r:id="rId2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61"/>
    <p:restoredTop sz="94737"/>
  </p:normalViewPr>
  <p:slideViewPr>
    <p:cSldViewPr snapToGrid="0" snapToObjects="1">
      <p:cViewPr varScale="1">
        <p:scale>
          <a:sx n="81" d="100"/>
          <a:sy n="81" d="100"/>
        </p:scale>
        <p:origin x="80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 Id="rId27"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ctrTitle" hasCustomPrompt="1"/>
          </p:nvPr>
        </p:nvSpPr>
        <p:spPr>
          <a:xfrm>
            <a:off x="1524000" y="1944414"/>
            <a:ext cx="9144000" cy="3047508"/>
          </a:xfrm>
        </p:spPr>
        <p:txBody>
          <a:bodyPr anchor="ctr">
            <a:noAutofit/>
          </a:bodyPr>
          <a:lstStyle>
            <a:lvl1pPr algn="ctr">
              <a:defRPr lang="en-AU" sz="3600" b="0" i="0" smtClean="0">
                <a:effectLst/>
                <a:latin typeface="Avenir Next Medium" panose="020B0503020202020204" pitchFamily="34" charset="0"/>
              </a:defRPr>
            </a:lvl1pPr>
          </a:lstStyle>
          <a:p>
            <a:r>
              <a:rPr lang="en-AU" dirty="0" err="1">
                <a:effectLst/>
                <a:latin typeface="TT Commons" panose="02000506040000020004" pitchFamily="2" charset="77"/>
              </a:rPr>
              <a:t>Sapis</a:t>
            </a:r>
            <a:r>
              <a:rPr lang="en-AU" dirty="0">
                <a:effectLst/>
                <a:latin typeface="TT Commons" panose="02000506040000020004" pitchFamily="2" charset="77"/>
              </a:rPr>
              <a:t> sit, am et lit </a:t>
            </a:r>
            <a:r>
              <a:rPr lang="en-AU" dirty="0" err="1">
                <a:effectLst/>
                <a:latin typeface="TT Commons" panose="02000506040000020004" pitchFamily="2" charset="77"/>
              </a:rPr>
              <a:t>quatet</a:t>
            </a:r>
            <a:r>
              <a:rPr lang="en-AU" dirty="0">
                <a:effectLst/>
                <a:latin typeface="TT Commons" panose="02000506040000020004" pitchFamily="2" charset="77"/>
              </a:rPr>
              <a:t> </a:t>
            </a:r>
            <a:r>
              <a:rPr lang="en-AU" dirty="0" err="1">
                <a:effectLst/>
                <a:latin typeface="TT Commons" panose="02000506040000020004" pitchFamily="2" charset="77"/>
              </a:rPr>
              <a:t>aut</a:t>
            </a:r>
            <a:r>
              <a:rPr lang="en-AU" dirty="0">
                <a:effectLst/>
                <a:latin typeface="TT Commons" panose="02000506040000020004" pitchFamily="2" charset="77"/>
              </a:rPr>
              <a:t> </a:t>
            </a:r>
            <a:r>
              <a:rPr lang="en-AU" dirty="0" err="1">
                <a:effectLst/>
                <a:latin typeface="TT Commons" panose="02000506040000020004" pitchFamily="2" charset="77"/>
              </a:rPr>
              <a:t>eos</a:t>
            </a:r>
            <a:r>
              <a:rPr lang="en-AU" dirty="0">
                <a:effectLst/>
                <a:latin typeface="TT Commons" panose="02000506040000020004" pitchFamily="2" charset="77"/>
              </a:rPr>
              <a:t> </a:t>
            </a:r>
            <a:r>
              <a:rPr lang="en-AU" dirty="0" err="1">
                <a:effectLst/>
                <a:latin typeface="TT Commons" panose="02000506040000020004" pitchFamily="2" charset="77"/>
              </a:rPr>
              <a:t>antinum</a:t>
            </a:r>
            <a:r>
              <a:rPr lang="en-AU" dirty="0">
                <a:effectLst/>
                <a:latin typeface="TT Commons" panose="02000506040000020004" pitchFamily="2" charset="77"/>
              </a:rPr>
              <a:t> </a:t>
            </a:r>
            <a:r>
              <a:rPr lang="en-AU" dirty="0" err="1">
                <a:effectLst/>
                <a:latin typeface="TT Commons" panose="02000506040000020004" pitchFamily="2" charset="77"/>
              </a:rPr>
              <a:t>evenis</a:t>
            </a:r>
            <a:r>
              <a:rPr lang="en-AU" dirty="0">
                <a:effectLst/>
                <a:latin typeface="TT Commons" panose="02000506040000020004" pitchFamily="2" charset="77"/>
              </a:rPr>
              <a:t> </a:t>
            </a:r>
            <a:r>
              <a:rPr lang="en-AU" dirty="0" err="1">
                <a:effectLst/>
                <a:latin typeface="TT Commons" panose="02000506040000020004" pitchFamily="2" charset="77"/>
              </a:rPr>
              <a:t>sapelit</a:t>
            </a:r>
            <a:r>
              <a:rPr lang="en-AU" dirty="0">
                <a:effectLst/>
                <a:latin typeface="TT Commons" panose="02000506040000020004" pitchFamily="2" charset="77"/>
              </a:rPr>
              <a:t> </a:t>
            </a:r>
            <a:r>
              <a:rPr lang="en-AU" dirty="0" err="1">
                <a:effectLst/>
                <a:latin typeface="TT Commons" panose="02000506040000020004" pitchFamily="2" charset="77"/>
              </a:rPr>
              <a:t>volupta</a:t>
            </a:r>
            <a:r>
              <a:rPr lang="en-AU" dirty="0">
                <a:effectLst/>
                <a:latin typeface="TT Commons" panose="02000506040000020004" pitchFamily="2" charset="77"/>
              </a:rPr>
              <a:t> </a:t>
            </a:r>
            <a:r>
              <a:rPr lang="en-AU" dirty="0" err="1">
                <a:effectLst/>
                <a:latin typeface="TT Commons" panose="02000506040000020004" pitchFamily="2" charset="77"/>
              </a:rPr>
              <a:t>sitatet</a:t>
            </a:r>
            <a:r>
              <a:rPr lang="en-AU" dirty="0">
                <a:effectLst/>
                <a:latin typeface="TT Commons" panose="02000506040000020004" pitchFamily="2" charset="77"/>
              </a:rPr>
              <a:t> </a:t>
            </a:r>
            <a:r>
              <a:rPr lang="en-AU" dirty="0" err="1">
                <a:effectLst/>
                <a:latin typeface="TT Commons" panose="02000506040000020004" pitchFamily="2" charset="77"/>
              </a:rPr>
              <a:t>odi</a:t>
            </a:r>
            <a:r>
              <a:rPr lang="en-AU" dirty="0">
                <a:effectLst/>
                <a:latin typeface="TT Commons" panose="02000506040000020004" pitchFamily="2" charset="77"/>
              </a:rPr>
              <a:t> </a:t>
            </a:r>
            <a:r>
              <a:rPr lang="en-AU" dirty="0" err="1">
                <a:effectLst/>
                <a:latin typeface="TT Commons" panose="02000506040000020004" pitchFamily="2" charset="77"/>
              </a:rPr>
              <a:t>quis</a:t>
            </a:r>
            <a:r>
              <a:rPr lang="en-AU" dirty="0">
                <a:effectLst/>
                <a:latin typeface="TT Commons" panose="02000506040000020004" pitchFamily="2" charset="77"/>
              </a:rPr>
              <a:t> </a:t>
            </a:r>
            <a:r>
              <a:rPr lang="en-AU" dirty="0" err="1">
                <a:effectLst/>
                <a:latin typeface="TT Commons" panose="02000506040000020004" pitchFamily="2" charset="77"/>
              </a:rPr>
              <a:t>sunt</a:t>
            </a:r>
            <a:r>
              <a:rPr lang="en-AU" dirty="0">
                <a:effectLst/>
                <a:latin typeface="TT Commons" panose="02000506040000020004" pitchFamily="2" charset="77"/>
              </a:rPr>
              <a:t> </a:t>
            </a:r>
            <a:r>
              <a:rPr lang="en-AU" dirty="0" err="1">
                <a:effectLst/>
                <a:latin typeface="TT Commons" panose="02000506040000020004" pitchFamily="2" charset="77"/>
              </a:rPr>
              <a:t>pratemped</a:t>
            </a:r>
            <a:r>
              <a:rPr lang="en-AU" dirty="0">
                <a:effectLst/>
                <a:latin typeface="TT Commons" panose="02000506040000020004" pitchFamily="2" charset="77"/>
              </a:rPr>
              <a:t> </a:t>
            </a:r>
            <a:r>
              <a:rPr lang="en-AU" dirty="0" err="1">
                <a:effectLst/>
                <a:latin typeface="TT Commons" panose="02000506040000020004" pitchFamily="2" charset="77"/>
              </a:rPr>
              <a:t>quas</a:t>
            </a:r>
            <a:r>
              <a:rPr lang="en-AU" dirty="0">
                <a:effectLst/>
                <a:latin typeface="TT Commons" panose="02000506040000020004" pitchFamily="2" charset="77"/>
              </a:rPr>
              <a:t> id quos di </a:t>
            </a:r>
            <a:r>
              <a:rPr lang="en-AU" dirty="0" err="1">
                <a:effectLst/>
                <a:latin typeface="TT Commons" panose="02000506040000020004" pitchFamily="2" charset="77"/>
              </a:rPr>
              <a:t>cumque</a:t>
            </a:r>
            <a:r>
              <a:rPr lang="en-AU" dirty="0">
                <a:effectLst/>
                <a:latin typeface="TT Commons" panose="02000506040000020004" pitchFamily="2" charset="77"/>
              </a:rPr>
              <a:t> </a:t>
            </a:r>
            <a:r>
              <a:rPr lang="en-AU" dirty="0" err="1">
                <a:effectLst/>
                <a:latin typeface="TT Commons" panose="02000506040000020004" pitchFamily="2" charset="77"/>
              </a:rPr>
              <a:t>dolorum</a:t>
            </a:r>
            <a:r>
              <a:rPr lang="en-AU" dirty="0">
                <a:effectLst/>
                <a:latin typeface="TT Commons" panose="02000506040000020004" pitchFamily="2" charset="77"/>
              </a:rPr>
              <a:t> </a:t>
            </a:r>
            <a:r>
              <a:rPr lang="en-AU" dirty="0" err="1">
                <a:effectLst/>
                <a:latin typeface="TT Commons" panose="02000506040000020004" pitchFamily="2" charset="77"/>
              </a:rPr>
              <a:t>dolor</a:t>
            </a:r>
            <a:r>
              <a:rPr lang="en-AU" dirty="0">
                <a:effectLst/>
                <a:latin typeface="TT Commons" panose="02000506040000020004" pitchFamily="2" charset="77"/>
              </a:rPr>
              <a:t> ad que lam </a:t>
            </a:r>
            <a:r>
              <a:rPr lang="en-AU" dirty="0" err="1">
                <a:effectLst/>
                <a:latin typeface="TT Commons" panose="02000506040000020004" pitchFamily="2" charset="77"/>
              </a:rPr>
              <a:t>nusam</a:t>
            </a:r>
            <a:r>
              <a:rPr lang="en-AU" dirty="0">
                <a:effectLst/>
                <a:latin typeface="TT Commons" panose="02000506040000020004" pitchFamily="2" charset="77"/>
              </a:rPr>
              <a:t> is </a:t>
            </a:r>
            <a:r>
              <a:rPr lang="en-AU" dirty="0" err="1">
                <a:effectLst/>
                <a:latin typeface="TT Commons" panose="02000506040000020004" pitchFamily="2" charset="77"/>
              </a:rPr>
              <a:t>ipsandem</a:t>
            </a:r>
            <a:r>
              <a:rPr lang="en-AU" dirty="0">
                <a:effectLst/>
                <a:latin typeface="TT Commons" panose="02000506040000020004" pitchFamily="2" charset="77"/>
              </a:rPr>
              <a:t> qui </a:t>
            </a:r>
            <a:r>
              <a:rPr lang="en-AU" dirty="0" err="1">
                <a:effectLst/>
                <a:latin typeface="TT Commons" panose="02000506040000020004" pitchFamily="2" charset="77"/>
              </a:rPr>
              <a:t>alicita</a:t>
            </a:r>
            <a:r>
              <a:rPr lang="en-AU" dirty="0">
                <a:effectLst/>
                <a:latin typeface="TT Commons" panose="02000506040000020004" pitchFamily="2" charset="77"/>
              </a:rPr>
              <a:t> </a:t>
            </a:r>
            <a:r>
              <a:rPr lang="en-AU" dirty="0" err="1">
                <a:effectLst/>
                <a:latin typeface="TT Commons" panose="02000506040000020004" pitchFamily="2" charset="77"/>
              </a:rPr>
              <a:t>speliquam</a:t>
            </a:r>
            <a:r>
              <a:rPr lang="en-AU" dirty="0">
                <a:effectLst/>
                <a:latin typeface="TT Commons" panose="02000506040000020004" pitchFamily="2" charset="77"/>
              </a:rPr>
              <a:t> </a:t>
            </a:r>
            <a:r>
              <a:rPr lang="en-AU" dirty="0" err="1">
                <a:effectLst/>
                <a:latin typeface="TT Commons" panose="02000506040000020004" pitchFamily="2" charset="77"/>
              </a:rPr>
              <a:t>ut</a:t>
            </a:r>
            <a:r>
              <a:rPr lang="en-AU" dirty="0">
                <a:effectLst/>
                <a:latin typeface="TT Commons" panose="02000506040000020004" pitchFamily="2" charset="77"/>
              </a:rPr>
              <a:t> </a:t>
            </a:r>
            <a:r>
              <a:rPr lang="en-AU" dirty="0" err="1">
                <a:effectLst/>
                <a:latin typeface="TT Commons" panose="02000506040000020004" pitchFamily="2" charset="77"/>
              </a:rPr>
              <a:t>aciendis</a:t>
            </a:r>
            <a:r>
              <a:rPr lang="en-AU" dirty="0">
                <a:effectLst/>
                <a:latin typeface="TT Commons" panose="02000506040000020004" pitchFamily="2" charset="77"/>
              </a:rPr>
              <a:t> et mod </a:t>
            </a:r>
            <a:r>
              <a:rPr lang="en-AU" dirty="0" err="1">
                <a:effectLst/>
                <a:latin typeface="TT Commons" panose="02000506040000020004" pitchFamily="2" charset="77"/>
              </a:rPr>
              <a:t>untur</a:t>
            </a:r>
            <a:r>
              <a:rPr lang="en-AU" dirty="0">
                <a:effectLst/>
                <a:latin typeface="TT Commons" panose="02000506040000020004" pitchFamily="2" charset="77"/>
              </a:rPr>
              <a:t> </a:t>
            </a:r>
            <a:r>
              <a:rPr lang="en-AU" dirty="0" err="1">
                <a:effectLst/>
                <a:latin typeface="TT Commons" panose="02000506040000020004" pitchFamily="2" charset="77"/>
              </a:rPr>
              <a:t>acea</a:t>
            </a:r>
            <a:r>
              <a:rPr lang="en-AU" dirty="0">
                <a:effectLst/>
                <a:latin typeface="TT Commons" panose="02000506040000020004" pitchFamily="2" charset="77"/>
              </a:rPr>
              <a:t> sum </a:t>
            </a:r>
            <a:r>
              <a:rPr lang="en-AU" dirty="0" err="1">
                <a:effectLst/>
                <a:latin typeface="TT Commons" panose="02000506040000020004" pitchFamily="2" charset="77"/>
              </a:rPr>
              <a:t>volorro</a:t>
            </a:r>
            <a:r>
              <a:rPr lang="en-AU" dirty="0">
                <a:effectLst/>
                <a:latin typeface="TT Commons" panose="02000506040000020004" pitchFamily="2" charset="77"/>
              </a:rPr>
              <a:t> </a:t>
            </a:r>
            <a:r>
              <a:rPr lang="en-AU" dirty="0" err="1">
                <a:effectLst/>
                <a:latin typeface="TT Commons" panose="02000506040000020004" pitchFamily="2" charset="77"/>
              </a:rPr>
              <a:t>eost</a:t>
            </a:r>
            <a:endParaRPr lang="en-AU" dirty="0">
              <a:effectLst/>
              <a:latin typeface="TT Commons" panose="02000506040000020004" pitchFamily="2" charset="77"/>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831850" y="1709738"/>
            <a:ext cx="10515600" cy="2852737"/>
          </a:xfrm>
        </p:spPr>
        <p:txBody>
          <a:bodyPr anchor="ctr"/>
          <a:lstStyle>
            <a:lvl1pPr algn="ct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54725" y="2813598"/>
            <a:ext cx="5181600" cy="35463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88725" y="2813598"/>
            <a:ext cx="5181600" cy="35463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54725" y="2277836"/>
            <a:ext cx="7662604" cy="2351313"/>
          </a:xfrm>
        </p:spPr>
        <p:txBody>
          <a:bodyPr>
            <a:normAutofit/>
          </a:bodyPr>
          <a:lstStyle>
            <a:lvl1pPr>
              <a:defRPr sz="6600"/>
            </a:lvl1pPr>
          </a:lstStyle>
          <a:p>
            <a:r>
              <a:rPr lang="en-US" dirty="0"/>
              <a:t>Click to edit Master title style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stretch>
            <a:fillRect/>
          </a:stretch>
        </p:blipFill>
        <p:spPr>
          <a:xfrm>
            <a:off x="0" y="0"/>
            <a:ext cx="12192000" cy="685800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stretch>
            <a:fillRect/>
          </a:stretch>
        </p:blipFill>
        <p:spPr>
          <a:xfrm>
            <a:off x="0" y="22098"/>
            <a:ext cx="12192000" cy="6813804"/>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9"/>
          <a:stretch>
            <a:fillRect/>
          </a:stretch>
        </p:blipFill>
        <p:spPr>
          <a:xfrm>
            <a:off x="0" y="0"/>
            <a:ext cx="12192000" cy="6858000"/>
          </a:xfrm>
          <a:prstGeom prst="rect">
            <a:avLst/>
          </a:prstGeom>
        </p:spPr>
      </p:pic>
      <p:sp>
        <p:nvSpPr>
          <p:cNvPr id="2" name="Title Placeholder 1"/>
          <p:cNvSpPr>
            <a:spLocks noGrp="1"/>
          </p:cNvSpPr>
          <p:nvPr>
            <p:ph type="title"/>
          </p:nvPr>
        </p:nvSpPr>
        <p:spPr>
          <a:xfrm>
            <a:off x="354725" y="134258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354725" y="2803087"/>
            <a:ext cx="10515600" cy="357669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xStyles>
    <p:titleStyle>
      <a:lvl1pPr algn="l" defTabSz="914400" rtl="0" eaLnBrk="1" latinLnBrk="0" hangingPunct="1">
        <a:lnSpc>
          <a:spcPct val="90000"/>
        </a:lnSpc>
        <a:spcBef>
          <a:spcPct val="0"/>
        </a:spcBef>
        <a:buNone/>
        <a:defRPr sz="5400" b="1" i="0" kern="1200">
          <a:solidFill>
            <a:schemeClr val="bg1"/>
          </a:solidFill>
          <a:latin typeface="Avenir Next Demi Bold" panose="020B05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bg1"/>
          </a:solidFill>
          <a:latin typeface="Avenir Next Demi Bold"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venir Next Medium" panose="020B05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venir Next" panose="020B05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Next" panose="020B05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Next" panose="020B05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8.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9.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0.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6.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7.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8.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19.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20.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830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未标题-1"/>
          <p:cNvPicPr>
            <a:picLocks noChangeAspect="1"/>
          </p:cNvPicPr>
          <p:nvPr/>
        </p:nvPicPr>
        <p:blipFill>
          <a:blip r:embed="rId4"/>
          <a:stretch>
            <a:fillRect/>
          </a:stretch>
        </p:blipFill>
        <p:spPr>
          <a:xfrm>
            <a:off x="0" y="11430"/>
            <a:ext cx="12192000" cy="6854190"/>
          </a:xfrm>
          <a:prstGeom prst="rect">
            <a:avLst/>
          </a:prstGeom>
        </p:spPr>
      </p:pic>
      <p:sp>
        <p:nvSpPr>
          <p:cNvPr id="5" name="矩形 4"/>
          <p:cNvSpPr/>
          <p:nvPr/>
        </p:nvSpPr>
        <p:spPr>
          <a:xfrm>
            <a:off x="306070" y="294640"/>
            <a:ext cx="953770" cy="286385"/>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6" name="矩形 5"/>
          <p:cNvSpPr/>
          <p:nvPr>
            <p:custDataLst>
              <p:tags r:id="rId1"/>
            </p:custDataLst>
          </p:nvPr>
        </p:nvSpPr>
        <p:spPr>
          <a:xfrm>
            <a:off x="306070" y="611505"/>
            <a:ext cx="1104900" cy="27813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7" name="矩形 6"/>
          <p:cNvSpPr/>
          <p:nvPr>
            <p:custDataLst>
              <p:tags r:id="rId2"/>
            </p:custDataLst>
          </p:nvPr>
        </p:nvSpPr>
        <p:spPr>
          <a:xfrm>
            <a:off x="306070" y="920115"/>
            <a:ext cx="941705" cy="31623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8" name="文本框 7"/>
          <p:cNvSpPr txBox="1"/>
          <p:nvPr/>
        </p:nvSpPr>
        <p:spPr>
          <a:xfrm>
            <a:off x="248920" y="261620"/>
            <a:ext cx="999490" cy="337185"/>
          </a:xfrm>
          <a:prstGeom prst="rect">
            <a:avLst/>
          </a:prstGeom>
          <a:noFill/>
        </p:spPr>
        <p:txBody>
          <a:bodyPr wrap="square" rtlCol="0">
            <a:spAutoFit/>
          </a:bodyPr>
          <a:lstStyle/>
          <a:p>
            <a:r>
              <a:rPr lang="zh-CN" altLang="en-US" sz="1600" b="1">
                <a:solidFill>
                  <a:schemeClr val="bg1"/>
                </a:solidFill>
                <a:latin typeface="微软雅黑" panose="020B0503020204020204" charset="-122"/>
                <a:ea typeface="微软雅黑" panose="020B0503020204020204" charset="-122"/>
              </a:rPr>
              <a:t>原住民和</a:t>
            </a:r>
          </a:p>
        </p:txBody>
      </p:sp>
      <p:sp>
        <p:nvSpPr>
          <p:cNvPr id="9" name="文本框 8"/>
          <p:cNvSpPr txBox="1"/>
          <p:nvPr/>
        </p:nvSpPr>
        <p:spPr>
          <a:xfrm>
            <a:off x="255905" y="573405"/>
            <a:ext cx="1432560" cy="314325"/>
          </a:xfrm>
          <a:prstGeom prst="rect">
            <a:avLst/>
          </a:prstGeom>
          <a:noFill/>
        </p:spPr>
        <p:txBody>
          <a:bodyPr wrap="square" rtlCol="0">
            <a:noAutofit/>
          </a:bodyPr>
          <a:lstStyle/>
          <a:p>
            <a:r>
              <a:rPr lang="zh-CN" altLang="en-US" sz="1600" b="1">
                <a:solidFill>
                  <a:schemeClr val="bg1"/>
                </a:solidFill>
                <a:latin typeface="微软雅黑" panose="020B0503020204020204" charset="-122"/>
                <a:ea typeface="微软雅黑" panose="020B0503020204020204" charset="-122"/>
              </a:rPr>
              <a:t>托雷斯海峡</a:t>
            </a:r>
          </a:p>
        </p:txBody>
      </p:sp>
      <p:sp>
        <p:nvSpPr>
          <p:cNvPr id="10" name="文本框 9"/>
          <p:cNvSpPr txBox="1"/>
          <p:nvPr/>
        </p:nvSpPr>
        <p:spPr>
          <a:xfrm>
            <a:off x="257810" y="901065"/>
            <a:ext cx="1124585" cy="337185"/>
          </a:xfrm>
          <a:prstGeom prst="rect">
            <a:avLst/>
          </a:prstGeom>
          <a:noFill/>
        </p:spPr>
        <p:txBody>
          <a:bodyPr wrap="square" rtlCol="0">
            <a:spAutoFit/>
          </a:bodyPr>
          <a:lstStyle/>
          <a:p>
            <a:r>
              <a:rPr lang="zh-CN" altLang="en-US" sz="1600" b="1">
                <a:solidFill>
                  <a:schemeClr val="bg1"/>
                </a:solidFill>
                <a:latin typeface="微软雅黑" panose="020B0503020204020204" charset="-122"/>
                <a:ea typeface="微软雅黑" panose="020B0503020204020204" charset="-122"/>
              </a:rPr>
              <a:t>岛民之声</a:t>
            </a:r>
          </a:p>
        </p:txBody>
      </p:sp>
      <p:sp>
        <p:nvSpPr>
          <p:cNvPr id="2" name="文本框 1"/>
          <p:cNvSpPr txBox="1"/>
          <p:nvPr/>
        </p:nvSpPr>
        <p:spPr>
          <a:xfrm>
            <a:off x="1383665" y="1778000"/>
            <a:ext cx="9260840" cy="4431030"/>
          </a:xfrm>
          <a:prstGeom prst="rect">
            <a:avLst/>
          </a:prstGeom>
          <a:noFill/>
        </p:spPr>
        <p:txBody>
          <a:bodyPr wrap="square" rtlCol="0">
            <a:spAutoFit/>
          </a:bodyPr>
          <a:lstStyle/>
          <a:p>
            <a:pPr algn="l">
              <a:lnSpc>
                <a:spcPct val="110000"/>
              </a:lnSpc>
              <a:spcAft>
                <a:spcPts val="0"/>
              </a:spcAft>
              <a:buClrTx/>
              <a:buSzTx/>
              <a:buFont typeface="Arial" panose="020B0604020202020204" pitchFamily="34" charset="0"/>
              <a:buNone/>
              <a:defRPr/>
            </a:pPr>
            <a:r>
              <a:rPr lang="en-US" sz="6000" noProof="0" dirty="0">
                <a:ln>
                  <a:noFill/>
                </a:ln>
                <a:solidFill>
                  <a:sysClr val="window" lastClr="FFFFFF"/>
                </a:solidFill>
                <a:effectLst/>
                <a:uLnTx/>
                <a:uFillTx/>
                <a:latin typeface="Avenir Next LT Pro"/>
                <a:ea typeface="+mn-ea"/>
                <a:cs typeface="+mn-ea"/>
                <a:sym typeface="+mn-ea"/>
              </a:rPr>
              <a:t>救世军致力于和解进程，并相信原住民和托雷斯海峡岛民</a:t>
            </a:r>
            <a:r>
              <a:rPr lang="zh-CN" altLang="en-US" sz="6000" noProof="0" dirty="0">
                <a:ln>
                  <a:noFill/>
                </a:ln>
                <a:solidFill>
                  <a:sysClr val="window" lastClr="FFFFFF"/>
                </a:solidFill>
                <a:effectLst/>
                <a:uLnTx/>
                <a:uFillTx/>
                <a:latin typeface="Avenir Next LT Pro"/>
                <a:ea typeface="+mn-ea"/>
                <a:cs typeface="+mn-ea"/>
                <a:sym typeface="+mn-ea"/>
              </a:rPr>
              <a:t>之声</a:t>
            </a:r>
            <a:r>
              <a:rPr lang="en-US" sz="6000" noProof="0" dirty="0">
                <a:ln>
                  <a:noFill/>
                </a:ln>
                <a:solidFill>
                  <a:sysClr val="window" lastClr="FFFFFF"/>
                </a:solidFill>
                <a:effectLst/>
                <a:uLnTx/>
                <a:uFillTx/>
                <a:latin typeface="Avenir Next LT Pro"/>
                <a:ea typeface="+mn-ea"/>
                <a:cs typeface="+mn-ea"/>
                <a:sym typeface="+mn-ea"/>
              </a:rPr>
              <a:t>是我们国家和解道路上的关键一步。</a:t>
            </a:r>
            <a:endParaRPr kumimoji="0" lang="en-US" sz="6000" b="0" i="0" u="none" strike="noStrike" kern="1200" cap="none" spc="0" normalizeH="0" baseline="0" noProof="0" dirty="0">
              <a:ln>
                <a:noFill/>
              </a:ln>
              <a:effectLst/>
              <a:uLnTx/>
              <a:uFillTx/>
              <a:latin typeface="Avenir Next LT Pro"/>
              <a:ea typeface="+mn-ea"/>
              <a:cs typeface="+mn-ea"/>
            </a:endParaRPr>
          </a:p>
          <a:p>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未标题-1"/>
          <p:cNvPicPr>
            <a:picLocks noChangeAspect="1"/>
          </p:cNvPicPr>
          <p:nvPr/>
        </p:nvPicPr>
        <p:blipFill>
          <a:blip r:embed="rId3"/>
          <a:stretch>
            <a:fillRect/>
          </a:stretch>
        </p:blipFill>
        <p:spPr>
          <a:xfrm>
            <a:off x="0" y="1905"/>
            <a:ext cx="12192000" cy="6854190"/>
          </a:xfrm>
          <a:prstGeom prst="rect">
            <a:avLst/>
          </a:prstGeom>
        </p:spPr>
      </p:pic>
      <p:pic>
        <p:nvPicPr>
          <p:cNvPr id="4" name="内容占位符 3"/>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2" name="文本框 1"/>
          <p:cNvSpPr txBox="1"/>
          <p:nvPr/>
        </p:nvSpPr>
        <p:spPr>
          <a:xfrm>
            <a:off x="657225" y="1224915"/>
            <a:ext cx="10878185" cy="5631180"/>
          </a:xfrm>
          <a:prstGeom prst="rect">
            <a:avLst/>
          </a:prstGeom>
          <a:noFill/>
        </p:spPr>
        <p:txBody>
          <a:bodyPr wrap="square" rtlCol="0">
            <a:spAutoFit/>
          </a:bodyPr>
          <a:lstStyle/>
          <a:p>
            <a:r>
              <a:rPr lang="zh-CN" altLang="en-US" sz="6000">
                <a:solidFill>
                  <a:schemeClr val="bg1"/>
                </a:solidFill>
              </a:rPr>
              <a:t>根据我们的经验，在我们的使命和事工中，原住民的声音有助于制定更好的政策和果效，不仅为原住民人民，而且为我们所有人。</a:t>
            </a:r>
          </a:p>
          <a:p>
            <a:endParaRPr lang="zh-CN" altLang="en-US" sz="6000">
              <a:solidFill>
                <a:schemeClr val="bg1"/>
              </a:solidFill>
            </a:endParaRPr>
          </a:p>
          <a:p>
            <a:r>
              <a:rPr lang="zh-CN" altLang="en-US" sz="6000">
                <a:solidFill>
                  <a:schemeClr val="bg1"/>
                </a:solidFill>
              </a:rPr>
              <a:t>这就是我们对澳大利亚的期望。</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3"/>
          <p:cNvPicPr>
            <a:picLocks noChangeAspect="1"/>
          </p:cNvPicPr>
          <p:nvPr/>
        </p:nvPicPr>
        <p:blipFill>
          <a:blip r:embed="rId3"/>
          <a:stretch>
            <a:fillRect/>
          </a:stretch>
        </p:blipFill>
        <p:spPr>
          <a:xfrm>
            <a:off x="0" y="3810"/>
            <a:ext cx="12192000" cy="6849745"/>
          </a:xfrm>
          <a:prstGeom prst="rect">
            <a:avLst/>
          </a:prstGeom>
        </p:spPr>
      </p:pic>
      <p:pic>
        <p:nvPicPr>
          <p:cNvPr id="4" name="内容占位符 3"/>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3" name="文本框 2"/>
          <p:cNvSpPr txBox="1"/>
          <p:nvPr/>
        </p:nvSpPr>
        <p:spPr>
          <a:xfrm>
            <a:off x="1887220" y="2061845"/>
            <a:ext cx="9332595" cy="1198880"/>
          </a:xfrm>
          <a:prstGeom prst="rect">
            <a:avLst/>
          </a:prstGeom>
          <a:noFill/>
        </p:spPr>
        <p:txBody>
          <a:bodyPr wrap="square" rtlCol="0">
            <a:spAutoFit/>
          </a:bodyPr>
          <a:lstStyle/>
          <a:p>
            <a:pPr algn="ctr"/>
            <a:r>
              <a:rPr lang="zh-CN" altLang="en-US" sz="7200">
                <a:solidFill>
                  <a:schemeClr val="bg1"/>
                </a:solidFill>
                <a:sym typeface="+mn-ea"/>
              </a:rPr>
              <a:t>原住民之声是什么？</a:t>
            </a:r>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1419225" y="1247140"/>
            <a:ext cx="9601835" cy="2306955"/>
          </a:xfrm>
          <a:prstGeom prst="rect">
            <a:avLst/>
          </a:prstGeom>
          <a:noFill/>
        </p:spPr>
        <p:txBody>
          <a:bodyPr wrap="square" rtlCol="0">
            <a:spAutoFit/>
          </a:bodyPr>
          <a:lstStyle/>
          <a:p>
            <a:r>
              <a:rPr lang="zh-CN" altLang="en-US" sz="7200">
                <a:solidFill>
                  <a:schemeClr val="bg1"/>
                </a:solidFill>
              </a:rPr>
              <a:t>我们尊重有关公投的不同意见。</a:t>
            </a:r>
          </a:p>
        </p:txBody>
      </p:sp>
      <p:sp>
        <p:nvSpPr>
          <p:cNvPr id="7" name="文本框 6"/>
          <p:cNvSpPr txBox="1"/>
          <p:nvPr/>
        </p:nvSpPr>
        <p:spPr>
          <a:xfrm>
            <a:off x="1654810" y="4278630"/>
            <a:ext cx="8883015" cy="2306955"/>
          </a:xfrm>
          <a:prstGeom prst="rect">
            <a:avLst/>
          </a:prstGeom>
          <a:noFill/>
        </p:spPr>
        <p:txBody>
          <a:bodyPr wrap="square" rtlCol="0">
            <a:spAutoFit/>
          </a:bodyPr>
          <a:lstStyle/>
          <a:p>
            <a:pPr algn="ctr"/>
            <a:r>
              <a:rPr lang="zh-CN" altLang="en-US" sz="7200">
                <a:solidFill>
                  <a:schemeClr val="bg1"/>
                </a:solidFill>
                <a:highlight>
                  <a:srgbClr val="800000"/>
                </a:highlight>
              </a:rPr>
              <a:t>您对原住民之声有怎样的理解？</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1419225" y="743585"/>
            <a:ext cx="9601835" cy="5631180"/>
          </a:xfrm>
          <a:prstGeom prst="rect">
            <a:avLst/>
          </a:prstGeom>
          <a:noFill/>
        </p:spPr>
        <p:txBody>
          <a:bodyPr wrap="square" rtlCol="0">
            <a:spAutoFit/>
          </a:bodyPr>
          <a:lstStyle/>
          <a:p>
            <a:r>
              <a:rPr lang="zh-CN" altLang="en-US" sz="7200">
                <a:solidFill>
                  <a:schemeClr val="bg1"/>
                </a:solidFill>
              </a:rPr>
              <a:t>我们鼓励所有澳大利亚人与原住民和托雷斯海峡岛民进行尊重的对话，听取他们对原住民之声的不同意见。</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1419225" y="1247140"/>
            <a:ext cx="9601835" cy="4523105"/>
          </a:xfrm>
          <a:prstGeom prst="rect">
            <a:avLst/>
          </a:prstGeom>
          <a:noFill/>
        </p:spPr>
        <p:txBody>
          <a:bodyPr wrap="square" rtlCol="0">
            <a:spAutoFit/>
          </a:bodyPr>
          <a:lstStyle/>
          <a:p>
            <a:r>
              <a:rPr lang="zh-CN" altLang="en-US" sz="7200">
                <a:solidFill>
                  <a:schemeClr val="bg1"/>
                </a:solidFill>
              </a:rPr>
              <a:t>原住民之声是在《发至肺腑的乌鲁鲁宣言》中提出的，并于 2017 年 5 月 26 日向全国提交。</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1419225" y="1445260"/>
            <a:ext cx="9601835" cy="4523105"/>
          </a:xfrm>
          <a:prstGeom prst="rect">
            <a:avLst/>
          </a:prstGeom>
          <a:noFill/>
        </p:spPr>
        <p:txBody>
          <a:bodyPr wrap="square" rtlCol="0">
            <a:spAutoFit/>
          </a:bodyPr>
          <a:lstStyle/>
          <a:p>
            <a:r>
              <a:rPr lang="zh-CN" altLang="en-US" sz="7200">
                <a:solidFill>
                  <a:schemeClr val="bg1"/>
                </a:solidFill>
              </a:rPr>
              <a:t>原住民之声将就有关原住民和托雷斯海峡岛民的事务向议会和政府提供独立建议。</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469900" y="1247140"/>
            <a:ext cx="11609070" cy="4246245"/>
          </a:xfrm>
          <a:prstGeom prst="rect">
            <a:avLst/>
          </a:prstGeom>
          <a:noFill/>
        </p:spPr>
        <p:txBody>
          <a:bodyPr wrap="square" rtlCol="0">
            <a:spAutoFit/>
          </a:bodyPr>
          <a:lstStyle/>
          <a:p>
            <a:r>
              <a:rPr lang="zh-CN" altLang="en-US" sz="5400">
                <a:solidFill>
                  <a:schemeClr val="bg1"/>
                </a:solidFill>
              </a:rPr>
              <a:t>“我们</a:t>
            </a:r>
            <a:r>
              <a:rPr lang="en-US" altLang="zh-CN" sz="5400">
                <a:solidFill>
                  <a:schemeClr val="bg1"/>
                </a:solidFill>
              </a:rPr>
              <a:t>140</a:t>
            </a:r>
            <a:r>
              <a:rPr lang="zh-CN" altLang="en-US" sz="5400">
                <a:solidFill>
                  <a:schemeClr val="bg1"/>
                </a:solidFill>
              </a:rPr>
              <a:t>年的社会服务和项目帮助澳大利亚人的 历史告诉我们，如果不让人们发表意见，就很难倾听他们的声音。” </a:t>
            </a:r>
          </a:p>
          <a:p>
            <a:r>
              <a:rPr lang="zh-CN" altLang="en-US" sz="5400">
                <a:solidFill>
                  <a:schemeClr val="bg1"/>
                </a:solidFill>
              </a:rPr>
              <a:t>——Stuart Glover上尉。</a:t>
            </a:r>
          </a:p>
        </p:txBody>
      </p:sp>
      <p:sp>
        <p:nvSpPr>
          <p:cNvPr id="6" name="文本框 5"/>
          <p:cNvSpPr txBox="1"/>
          <p:nvPr/>
        </p:nvSpPr>
        <p:spPr>
          <a:xfrm>
            <a:off x="1581150" y="5571490"/>
            <a:ext cx="9386570" cy="1014730"/>
          </a:xfrm>
          <a:prstGeom prst="rect">
            <a:avLst/>
          </a:prstGeom>
          <a:noFill/>
        </p:spPr>
        <p:txBody>
          <a:bodyPr wrap="square" rtlCol="0">
            <a:spAutoFit/>
          </a:bodyPr>
          <a:lstStyle/>
          <a:p>
            <a:pPr algn="ctr"/>
            <a:r>
              <a:rPr lang="zh-CN" altLang="en-US" sz="6000">
                <a:solidFill>
                  <a:schemeClr val="bg1"/>
                </a:solidFill>
                <a:highlight>
                  <a:srgbClr val="800000"/>
                </a:highlight>
              </a:rPr>
              <a:t>您对这一观点有何看法？</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24130" y="1094105"/>
            <a:ext cx="12095480" cy="4246245"/>
          </a:xfrm>
          <a:prstGeom prst="rect">
            <a:avLst/>
          </a:prstGeom>
          <a:noFill/>
        </p:spPr>
        <p:txBody>
          <a:bodyPr wrap="square" rtlCol="0">
            <a:spAutoFit/>
          </a:bodyPr>
          <a:lstStyle/>
          <a:p>
            <a:endParaRPr lang="zh-CN" altLang="en-US" sz="5400">
              <a:solidFill>
                <a:schemeClr val="bg1"/>
              </a:solidFill>
            </a:endParaRPr>
          </a:p>
          <a:p>
            <a:r>
              <a:rPr lang="zh-CN" altLang="en-US" sz="5400">
                <a:solidFill>
                  <a:schemeClr val="bg1"/>
                </a:solidFill>
              </a:rPr>
              <a:t>原住民之声的成员</a:t>
            </a:r>
          </a:p>
          <a:p>
            <a:endParaRPr lang="zh-CN" altLang="en-US" sz="5400">
              <a:solidFill>
                <a:schemeClr val="bg1"/>
              </a:solidFill>
            </a:endParaRPr>
          </a:p>
          <a:p>
            <a:r>
              <a:rPr lang="zh-CN" altLang="en-US" sz="5400">
                <a:solidFill>
                  <a:schemeClr val="bg1"/>
                </a:solidFill>
              </a:rPr>
              <a:t>成员将由原住民和托雷斯海峡岛民根据当地社区的意愿选出。</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24130" y="1094105"/>
            <a:ext cx="12095480" cy="5507990"/>
          </a:xfrm>
          <a:prstGeom prst="rect">
            <a:avLst/>
          </a:prstGeom>
          <a:noFill/>
        </p:spPr>
        <p:txBody>
          <a:bodyPr wrap="square" rtlCol="0">
            <a:spAutoFit/>
          </a:bodyPr>
          <a:lstStyle/>
          <a:p>
            <a:r>
              <a:rPr lang="zh-CN" altLang="en-US" sz="5400">
                <a:solidFill>
                  <a:schemeClr val="bg1"/>
                </a:solidFill>
              </a:rPr>
              <a:t>原主民之声的平等体制</a:t>
            </a:r>
          </a:p>
          <a:p>
            <a:endParaRPr lang="zh-CN" altLang="en-US" sz="5400">
              <a:solidFill>
                <a:schemeClr val="bg1"/>
              </a:solidFill>
            </a:endParaRPr>
          </a:p>
          <a:p>
            <a:pPr marL="857250" indent="-857250">
              <a:buFont typeface="Arial" panose="020B0604020202020204" pitchFamily="34" charset="0"/>
              <a:buChar char="•"/>
            </a:pPr>
            <a:r>
              <a:rPr lang="zh-CN" altLang="en-US" sz="5400">
                <a:solidFill>
                  <a:schemeClr val="bg1"/>
                </a:solidFill>
              </a:rPr>
              <a:t>原住民之声将实现性别平等，并包括青年人</a:t>
            </a:r>
          </a:p>
          <a:p>
            <a:pPr marL="857250" indent="-857250">
              <a:buFont typeface="Arial" panose="020B0604020202020204" pitchFamily="34" charset="0"/>
              <a:buChar char="•"/>
            </a:pPr>
            <a:endParaRPr lang="zh-CN" altLang="en-US" sz="2800">
              <a:solidFill>
                <a:schemeClr val="bg1"/>
              </a:solidFill>
            </a:endParaRPr>
          </a:p>
          <a:p>
            <a:pPr indent="0">
              <a:lnSpc>
                <a:spcPct val="0"/>
              </a:lnSpc>
              <a:spcBef>
                <a:spcPts val="0"/>
              </a:spcBef>
              <a:spcAft>
                <a:spcPts val="0"/>
              </a:spcAft>
              <a:buFont typeface="Arial" panose="020B0604020202020204" pitchFamily="34" charset="0"/>
              <a:buNone/>
            </a:pPr>
            <a:endParaRPr lang="zh-CN" altLang="en-US" sz="5400">
              <a:solidFill>
                <a:schemeClr val="bg1"/>
              </a:solidFill>
            </a:endParaRPr>
          </a:p>
          <a:p>
            <a:pPr marL="857250" indent="-857250">
              <a:buFont typeface="Arial" panose="020B0604020202020204" pitchFamily="34" charset="0"/>
              <a:buChar char="•"/>
            </a:pPr>
            <a:r>
              <a:rPr lang="zh-CN" altLang="en-US" sz="5400">
                <a:solidFill>
                  <a:schemeClr val="bg1"/>
                </a:solidFill>
              </a:rPr>
              <a:t>成员将从每个州和地区以及托雷斯海峡群岛中选出</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238125" y="1247140"/>
            <a:ext cx="11628120" cy="5631180"/>
          </a:xfrm>
          <a:prstGeom prst="rect">
            <a:avLst/>
          </a:prstGeom>
          <a:noFill/>
        </p:spPr>
        <p:txBody>
          <a:bodyPr wrap="square" rtlCol="0">
            <a:spAutoFit/>
          </a:bodyPr>
          <a:lstStyle/>
          <a:p>
            <a:r>
              <a:rPr lang="zh-CN" altLang="en-US" sz="6000">
                <a:solidFill>
                  <a:schemeClr val="bg1"/>
                </a:solidFill>
              </a:rPr>
              <a:t>原主民之声将与现有组织和传统结构协力同心工作。</a:t>
            </a:r>
          </a:p>
          <a:p>
            <a:endParaRPr lang="zh-CN" altLang="en-US" sz="6000">
              <a:solidFill>
                <a:schemeClr val="bg1"/>
              </a:solidFill>
            </a:endParaRPr>
          </a:p>
          <a:p>
            <a:r>
              <a:rPr lang="zh-CN" altLang="en-US" sz="6000">
                <a:solidFill>
                  <a:schemeClr val="bg1"/>
                </a:solidFill>
              </a:rPr>
              <a:t>原住民之声将予以自主权利、以社区群体为主导、尊重并了解相应文化。</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1419225" y="1247140"/>
            <a:ext cx="9601835" cy="4523105"/>
          </a:xfrm>
          <a:prstGeom prst="rect">
            <a:avLst/>
          </a:prstGeom>
          <a:noFill/>
        </p:spPr>
        <p:txBody>
          <a:bodyPr wrap="square" rtlCol="0">
            <a:spAutoFit/>
          </a:bodyPr>
          <a:lstStyle/>
          <a:p>
            <a:r>
              <a:rPr lang="zh-CN" altLang="en-US" sz="7200">
                <a:solidFill>
                  <a:schemeClr val="bg1"/>
                </a:solidFill>
                <a:highlight>
                  <a:srgbClr val="800000"/>
                </a:highlight>
              </a:rPr>
              <a:t>您认为以这种方式参与决策会对原住民和托雷斯海峡岛民产生什么影响？</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3"/>
          <p:cNvPicPr>
            <a:picLocks noChangeAspect="1"/>
          </p:cNvPicPr>
          <p:nvPr/>
        </p:nvPicPr>
        <p:blipFill>
          <a:blip r:embed="rId3"/>
          <a:stretch>
            <a:fillRect/>
          </a:stretch>
        </p:blipFill>
        <p:spPr>
          <a:xfrm>
            <a:off x="0" y="3810"/>
            <a:ext cx="12192000" cy="6849745"/>
          </a:xfrm>
          <a:prstGeom prst="rect">
            <a:avLst/>
          </a:prstGeom>
        </p:spPr>
      </p:pic>
      <p:pic>
        <p:nvPicPr>
          <p:cNvPr id="4" name="内容占位符 3"/>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3" name="文本框 2"/>
          <p:cNvSpPr txBox="1"/>
          <p:nvPr/>
        </p:nvSpPr>
        <p:spPr>
          <a:xfrm>
            <a:off x="599440" y="2061845"/>
            <a:ext cx="11374755" cy="1198880"/>
          </a:xfrm>
          <a:prstGeom prst="rect">
            <a:avLst/>
          </a:prstGeom>
          <a:noFill/>
        </p:spPr>
        <p:txBody>
          <a:bodyPr wrap="square" rtlCol="0">
            <a:spAutoFit/>
          </a:bodyPr>
          <a:lstStyle/>
          <a:p>
            <a:pPr algn="ctr"/>
            <a:r>
              <a:rPr lang="zh-CN" altLang="en-US" sz="7200">
                <a:solidFill>
                  <a:schemeClr val="bg1"/>
                </a:solidFill>
                <a:sym typeface="+mn-ea"/>
              </a:rPr>
              <a:t>为什么原住民之声这么重要？</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184785" y="1247140"/>
            <a:ext cx="11752580" cy="5815965"/>
          </a:xfrm>
          <a:prstGeom prst="rect">
            <a:avLst/>
          </a:prstGeom>
          <a:noFill/>
        </p:spPr>
        <p:txBody>
          <a:bodyPr wrap="square" rtlCol="0">
            <a:spAutoFit/>
          </a:bodyPr>
          <a:lstStyle/>
          <a:p>
            <a:r>
              <a:rPr lang="zh-CN" altLang="en-US" sz="4800">
                <a:solidFill>
                  <a:schemeClr val="bg1"/>
                </a:solidFill>
              </a:rPr>
              <a:t>原住民之声的重要性</a:t>
            </a:r>
          </a:p>
          <a:p>
            <a:endParaRPr lang="zh-CN" altLang="en-US">
              <a:solidFill>
                <a:schemeClr val="bg1"/>
              </a:solidFill>
            </a:endParaRPr>
          </a:p>
          <a:p>
            <a:pPr marL="857250" indent="-857250">
              <a:buFont typeface="Arial" panose="020B0604020202020204" pitchFamily="34" charset="0"/>
              <a:buChar char="•"/>
            </a:pPr>
            <a:r>
              <a:rPr lang="zh-CN" altLang="en-US" sz="4800">
                <a:solidFill>
                  <a:schemeClr val="bg1"/>
                </a:solidFill>
              </a:rPr>
              <a:t>这是让原住民和托雷斯海峡岛民的声音被听到并就影响其家庭和社区的问题拥有公平发言权的机会</a:t>
            </a:r>
          </a:p>
          <a:p>
            <a:pPr marL="857250" indent="-857250">
              <a:buFont typeface="Arial" panose="020B0604020202020204" pitchFamily="34" charset="0"/>
              <a:buChar char="•"/>
            </a:pPr>
            <a:endParaRPr lang="zh-CN" altLang="en-US">
              <a:solidFill>
                <a:schemeClr val="bg1"/>
              </a:solidFill>
            </a:endParaRPr>
          </a:p>
          <a:p>
            <a:pPr marL="857250" indent="-857250">
              <a:buFont typeface="Arial" panose="020B0604020202020204" pitchFamily="34" charset="0"/>
              <a:buChar char="•"/>
            </a:pPr>
            <a:r>
              <a:rPr lang="zh-CN" altLang="en-US" sz="4800">
                <a:solidFill>
                  <a:schemeClr val="bg1"/>
                </a:solidFill>
              </a:rPr>
              <a:t>希望这将有助于缩小差距并为</a:t>
            </a:r>
            <a:r>
              <a:rPr lang="zh-CN" altLang="en-US" sz="4800">
                <a:solidFill>
                  <a:schemeClr val="bg1"/>
                </a:solidFill>
                <a:sym typeface="+mn-ea"/>
              </a:rPr>
              <a:t>所有澳大利亚人</a:t>
            </a:r>
            <a:r>
              <a:rPr lang="zh-CN" altLang="en-US" sz="4800">
                <a:solidFill>
                  <a:schemeClr val="bg1"/>
                </a:solidFill>
              </a:rPr>
              <a:t>提高制定政策的果效。</a:t>
            </a:r>
          </a:p>
          <a:p>
            <a:endParaRPr lang="zh-CN" altLang="en-US" sz="480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184785" y="1247140"/>
            <a:ext cx="11752580" cy="3046095"/>
          </a:xfrm>
          <a:prstGeom prst="rect">
            <a:avLst/>
          </a:prstGeom>
          <a:noFill/>
        </p:spPr>
        <p:txBody>
          <a:bodyPr wrap="square" rtlCol="0">
            <a:spAutoFit/>
          </a:bodyPr>
          <a:lstStyle/>
          <a:p>
            <a:endParaRPr lang="zh-CN" altLang="en-US" sz="4800">
              <a:solidFill>
                <a:schemeClr val="bg1"/>
              </a:solidFill>
            </a:endParaRPr>
          </a:p>
          <a:p>
            <a:r>
              <a:rPr lang="zh-CN" altLang="en-US" sz="7200">
                <a:solidFill>
                  <a:schemeClr val="bg1"/>
                </a:solidFill>
              </a:rPr>
              <a:t>原住民之声加入宪法将确保它在未来继续存在。</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1257935" y="1247140"/>
            <a:ext cx="10104755" cy="1014730"/>
          </a:xfrm>
          <a:prstGeom prst="rect">
            <a:avLst/>
          </a:prstGeom>
          <a:noFill/>
        </p:spPr>
        <p:txBody>
          <a:bodyPr wrap="square" rtlCol="0">
            <a:spAutoFit/>
          </a:bodyPr>
          <a:lstStyle/>
          <a:p>
            <a:r>
              <a:rPr lang="zh-CN" altLang="en-US" sz="6000">
                <a:solidFill>
                  <a:schemeClr val="bg1"/>
                </a:solidFill>
                <a:highlight>
                  <a:srgbClr val="800000"/>
                </a:highlight>
              </a:rPr>
              <a:t>您认为该提案的优点是什么？</a:t>
            </a:r>
          </a:p>
        </p:txBody>
      </p:sp>
      <p:sp>
        <p:nvSpPr>
          <p:cNvPr id="6" name="文本框 5"/>
          <p:cNvSpPr txBox="1"/>
          <p:nvPr/>
        </p:nvSpPr>
        <p:spPr>
          <a:xfrm>
            <a:off x="1293495" y="2654935"/>
            <a:ext cx="10069195" cy="1014730"/>
          </a:xfrm>
          <a:prstGeom prst="rect">
            <a:avLst/>
          </a:prstGeom>
          <a:noFill/>
        </p:spPr>
        <p:txBody>
          <a:bodyPr wrap="square" rtlCol="0">
            <a:spAutoFit/>
          </a:bodyPr>
          <a:lstStyle/>
          <a:p>
            <a:r>
              <a:rPr lang="zh-CN" altLang="en-US" sz="6000">
                <a:solidFill>
                  <a:schemeClr val="bg1"/>
                </a:solidFill>
                <a:highlight>
                  <a:srgbClr val="800000"/>
                </a:highlight>
              </a:rPr>
              <a:t>您对该提案有任何疑虑吗？</a:t>
            </a:r>
          </a:p>
        </p:txBody>
      </p:sp>
      <p:sp>
        <p:nvSpPr>
          <p:cNvPr id="8" name="文本框 7"/>
          <p:cNvSpPr txBox="1"/>
          <p:nvPr/>
        </p:nvSpPr>
        <p:spPr>
          <a:xfrm>
            <a:off x="1320800" y="4309745"/>
            <a:ext cx="9188450" cy="1938020"/>
          </a:xfrm>
          <a:prstGeom prst="rect">
            <a:avLst/>
          </a:prstGeom>
          <a:noFill/>
        </p:spPr>
        <p:txBody>
          <a:bodyPr wrap="square" rtlCol="0">
            <a:spAutoFit/>
          </a:bodyPr>
          <a:lstStyle/>
          <a:p>
            <a:r>
              <a:rPr lang="zh-CN" altLang="en-US" sz="6000">
                <a:solidFill>
                  <a:schemeClr val="bg1"/>
                </a:solidFill>
                <a:highlight>
                  <a:srgbClr val="800000"/>
                </a:highlight>
              </a:rPr>
              <a:t>如果原住民之声被拒绝可能会产生什么影响？</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5" name="文本框 4"/>
          <p:cNvSpPr txBox="1"/>
          <p:nvPr/>
        </p:nvSpPr>
        <p:spPr>
          <a:xfrm>
            <a:off x="238125" y="1840230"/>
            <a:ext cx="11682095" cy="2861310"/>
          </a:xfrm>
          <a:prstGeom prst="rect">
            <a:avLst/>
          </a:prstGeom>
          <a:noFill/>
        </p:spPr>
        <p:txBody>
          <a:bodyPr wrap="square" rtlCol="0">
            <a:spAutoFit/>
          </a:bodyPr>
          <a:lstStyle/>
          <a:p>
            <a:r>
              <a:rPr lang="zh-CN" altLang="en-US" sz="6000">
                <a:solidFill>
                  <a:schemeClr val="bg1"/>
                </a:solidFill>
                <a:highlight>
                  <a:srgbClr val="800000"/>
                </a:highlight>
              </a:rPr>
              <a:t>在这场可能困难和痛苦的对话中，您如何支持我们的原住民和托雷斯海峡岛民兄弟姐妹？</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0" y="1905"/>
            <a:ext cx="12192000" cy="6854190"/>
          </a:xfrm>
          <a:prstGeom prst="rect">
            <a:avLst/>
          </a:prstGeom>
        </p:spPr>
      </p:pic>
      <p:pic>
        <p:nvPicPr>
          <p:cNvPr id="3" name="内容占位符 2"/>
          <p:cNvPicPr>
            <a:picLocks noGrp="1" noChangeAspect="1"/>
          </p:cNvPicPr>
          <p:nvPr>
            <p:ph idx="1"/>
            <p:custDataLst>
              <p:tags r:id="rId1"/>
            </p:custDataLst>
          </p:nvPr>
        </p:nvPicPr>
        <p:blipFill>
          <a:blip r:embed="rId4"/>
          <a:stretch>
            <a:fillRect/>
          </a:stretch>
        </p:blipFill>
        <p:spPr>
          <a:xfrm>
            <a:off x="238125" y="247015"/>
            <a:ext cx="1181100" cy="1000125"/>
          </a:xfrm>
          <a:prstGeom prst="rect">
            <a:avLst/>
          </a:prstGeom>
        </p:spPr>
      </p:pic>
      <p:sp>
        <p:nvSpPr>
          <p:cNvPr id="4" name="文本框 3"/>
          <p:cNvSpPr txBox="1"/>
          <p:nvPr/>
        </p:nvSpPr>
        <p:spPr>
          <a:xfrm>
            <a:off x="1851025" y="1247140"/>
            <a:ext cx="8128000" cy="1198880"/>
          </a:xfrm>
          <a:prstGeom prst="rect">
            <a:avLst/>
          </a:prstGeom>
          <a:noFill/>
        </p:spPr>
        <p:txBody>
          <a:bodyPr wrap="square" rtlCol="0">
            <a:spAutoFit/>
          </a:bodyPr>
          <a:lstStyle/>
          <a:p>
            <a:endParaRPr lang="zh-CN" altLang="en-US" sz="7200">
              <a:solidFill>
                <a:schemeClr val="bg1"/>
              </a:solidFill>
            </a:endParaRPr>
          </a:p>
        </p:txBody>
      </p:sp>
      <p:sp>
        <p:nvSpPr>
          <p:cNvPr id="5" name="文本框 4"/>
          <p:cNvSpPr txBox="1"/>
          <p:nvPr/>
        </p:nvSpPr>
        <p:spPr>
          <a:xfrm>
            <a:off x="35560" y="1247140"/>
            <a:ext cx="11956415" cy="5507990"/>
          </a:xfrm>
          <a:prstGeom prst="rect">
            <a:avLst/>
          </a:prstGeom>
          <a:noFill/>
        </p:spPr>
        <p:txBody>
          <a:bodyPr wrap="square" rtlCol="0">
            <a:spAutoFit/>
          </a:bodyPr>
          <a:lstStyle/>
          <a:p>
            <a:r>
              <a:rPr lang="zh-CN" altLang="en-US" sz="4400">
                <a:solidFill>
                  <a:schemeClr val="bg1"/>
                </a:solidFill>
              </a:rPr>
              <a:t>我们的创造主，当我们认为这对我们的国家来说是重要的一步时，我们谦卑地向祢屈服。</a:t>
            </a:r>
          </a:p>
          <a:p>
            <a:r>
              <a:rPr lang="zh-CN" altLang="en-US" sz="4400">
                <a:solidFill>
                  <a:schemeClr val="bg1"/>
                </a:solidFill>
              </a:rPr>
              <a:t>每天提醒我们要深入、尊重地倾听。请赐予我们勇气，与我们的原住民人民站在一起，并团结起来寻求和解。</a:t>
            </a:r>
          </a:p>
          <a:p>
            <a:r>
              <a:rPr lang="zh-CN" altLang="en-US" sz="4400">
                <a:solidFill>
                  <a:schemeClr val="bg1"/>
                </a:solidFill>
              </a:rPr>
              <a:t>籍着圣灵，为这个国家带来和平与团结，治愈澳大利亚内心的创伤。</a:t>
            </a:r>
          </a:p>
          <a:p>
            <a:r>
              <a:rPr lang="zh-CN" altLang="en-US" sz="4400">
                <a:solidFill>
                  <a:schemeClr val="bg1"/>
                </a:solidFill>
              </a:rPr>
              <a:t>阿们！</a:t>
            </a:r>
          </a:p>
        </p:txBody>
      </p:sp>
      <p:sp>
        <p:nvSpPr>
          <p:cNvPr id="6" name="文本框 5"/>
          <p:cNvSpPr txBox="1"/>
          <p:nvPr/>
        </p:nvSpPr>
        <p:spPr>
          <a:xfrm>
            <a:off x="1689100" y="247015"/>
            <a:ext cx="2446020" cy="1014730"/>
          </a:xfrm>
          <a:prstGeom prst="rect">
            <a:avLst/>
          </a:prstGeom>
          <a:noFill/>
        </p:spPr>
        <p:txBody>
          <a:bodyPr wrap="square" rtlCol="0">
            <a:spAutoFit/>
          </a:bodyPr>
          <a:lstStyle/>
          <a:p>
            <a:r>
              <a:rPr lang="zh-CN" altLang="en-US" sz="6000">
                <a:solidFill>
                  <a:schemeClr val="bg1"/>
                </a:solidFill>
              </a:rPr>
              <a:t>祷告</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463753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MMONDATA" val="eyJoZGlkIjoiNjBlZTYyZjFlZThiNWM0NGYzMjA2NGY4NWY2ZjA3NDkifQ=="/>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614548254EAAF418CBB25A9EC94D0FF" ma:contentTypeVersion="17" ma:contentTypeDescription="Create a new document." ma:contentTypeScope="" ma:versionID="b8a89e2f837437e2fbf72fede8637574">
  <xsd:schema xmlns:xsd="http://www.w3.org/2001/XMLSchema" xmlns:xs="http://www.w3.org/2001/XMLSchema" xmlns:p="http://schemas.microsoft.com/office/2006/metadata/properties" xmlns:ns2="d17acbb2-56d6-438d-b87d-b0cbfdd25d5c" xmlns:ns3="a11f3498-ef81-416a-a3b0-d74bbe42d026" targetNamespace="http://schemas.microsoft.com/office/2006/metadata/properties" ma:root="true" ma:fieldsID="2249801bb63958ae82686c060ae9f0af" ns2:_="" ns3:_="">
    <xsd:import namespace="d17acbb2-56d6-438d-b87d-b0cbfdd25d5c"/>
    <xsd:import namespace="a11f3498-ef81-416a-a3b0-d74bbe42d02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element ref="ns2:MediaServiceObjectDetectorVersion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7acbb2-56d6-438d-b87d-b0cbfdd25d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1f3498-ef81-416a-a3b0-d74bbe42d02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ff4d997-088e-45e3-932d-99cd6c6d38de}" ma:internalName="TaxCatchAll" ma:showField="CatchAllData" ma:web="a11f3498-ef81-416a-a3b0-d74bbe42d02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ABFE2B-8EBD-43AD-B106-21F8900DFA06}"/>
</file>

<file path=customXml/itemProps2.xml><?xml version="1.0" encoding="utf-8"?>
<ds:datastoreItem xmlns:ds="http://schemas.openxmlformats.org/officeDocument/2006/customXml" ds:itemID="{3D501798-BE32-4F84-BF0E-B129BEC5A12F}"/>
</file>

<file path=docProps/app.xml><?xml version="1.0" encoding="utf-8"?>
<Properties xmlns="http://schemas.openxmlformats.org/officeDocument/2006/extended-properties" xmlns:vt="http://schemas.openxmlformats.org/officeDocument/2006/docPropsVTypes">
  <TotalTime>2835</TotalTime>
  <Words>827</Words>
  <Application>Microsoft Office PowerPoint</Application>
  <PresentationFormat>Widescreen</PresentationFormat>
  <Paragraphs>47</Paragraphs>
  <Slides>20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微软雅黑</vt:lpstr>
      <vt:lpstr>Arial</vt:lpstr>
      <vt:lpstr>Avenir Next</vt:lpstr>
      <vt:lpstr>Avenir Next Demi Bold</vt:lpstr>
      <vt:lpstr>Avenir Next LT Pro</vt:lpstr>
      <vt:lpstr>Avenir Next Medium</vt:lpstr>
      <vt:lpstr>Calibri</vt:lpstr>
      <vt:lpstr>TT Commons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Omar Dalagan</dc:creator>
  <cp:lastModifiedBy>Natasha Kerslake</cp:lastModifiedBy>
  <cp:revision>10</cp:revision>
  <dcterms:created xsi:type="dcterms:W3CDTF">2023-07-03T23:55:06Z</dcterms:created>
  <dcterms:modified xsi:type="dcterms:W3CDTF">2023-08-10T04:05:52Z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2052-5.2.0.7913</vt:lpwstr>
  </property>
  <property fmtid="{D5CDD505-2E9C-101B-9397-08002B2CF9AE}" pid="3" name="ICV">
    <vt:lpwstr>98DBED3A9E39473E896F859AB80334D7_12</vt:lpwstr>
  </property>
</Properties>
</file>