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4"/>
  </p:sldMasterIdLst>
  <p:notesMasterIdLst>
    <p:notesMasterId r:id="rId25"/>
  </p:notesMasterIdLst>
  <p:sldIdLst>
    <p:sldId id="267" r:id="rId5"/>
    <p:sldId id="275" r:id="rId6"/>
    <p:sldId id="274" r:id="rId7"/>
    <p:sldId id="272" r:id="rId8"/>
    <p:sldId id="281" r:id="rId9"/>
    <p:sldId id="287" r:id="rId10"/>
    <p:sldId id="279" r:id="rId11"/>
    <p:sldId id="270" r:id="rId12"/>
    <p:sldId id="283" r:id="rId13"/>
    <p:sldId id="259" r:id="rId14"/>
    <p:sldId id="273" r:id="rId15"/>
    <p:sldId id="269" r:id="rId16"/>
    <p:sldId id="284" r:id="rId17"/>
    <p:sldId id="268" r:id="rId18"/>
    <p:sldId id="276" r:id="rId19"/>
    <p:sldId id="280" r:id="rId20"/>
    <p:sldId id="285" r:id="rId21"/>
    <p:sldId id="286" r:id="rId22"/>
    <p:sldId id="277" r:id="rId23"/>
    <p:sldId id="271"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77EFBDE-E7C5-997D-E4DB-0945D626696B}" name="Shirli Congoo" initials="SC" userId="S::shirli.congoo@salvationarmy.org.au::72357bf9-7ec3-4b4d-b212-12292221b1dd"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C45D3C"/>
    <a:srgbClr val="D57C2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B36E69-644D-12D0-DA87-4003CE43D81F}" v="66" dt="2023-06-12T21:58:05.259"/>
    <p1510:client id="{0C74CE10-DF0E-4C8C-AF9B-9ECCF97EFB74}" v="6" dt="2023-06-13T00:59:04.2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85194" autoAdjust="0"/>
  </p:normalViewPr>
  <p:slideViewPr>
    <p:cSldViewPr snapToGrid="0">
      <p:cViewPr varScale="1">
        <p:scale>
          <a:sx n="97" d="100"/>
          <a:sy n="97" d="100"/>
        </p:scale>
        <p:origin x="108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249AC8-E9AE-4A94-8881-F91AFB6AF953}" type="datetimeFigureOut">
              <a:rPr lang="en-AU" smtClean="0"/>
              <a:t>12/06/2023</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127F2D-E95C-49A7-9B86-E1DC24F67EB9}" type="slidenum">
              <a:rPr lang="en-AU" smtClean="0"/>
              <a:t>‹#›</a:t>
            </a:fld>
            <a:endParaRPr lang="en-AU"/>
          </a:p>
        </p:txBody>
      </p:sp>
    </p:spTree>
    <p:extLst>
      <p:ext uri="{BB962C8B-B14F-4D97-AF65-F5344CB8AC3E}">
        <p14:creationId xmlns:p14="http://schemas.microsoft.com/office/powerpoint/2010/main" val="14989871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53127F2D-E95C-49A7-9B86-E1DC24F67EB9}" type="slidenum">
              <a:rPr lang="en-AU" smtClean="0"/>
              <a:t>1</a:t>
            </a:fld>
            <a:endParaRPr lang="en-AU"/>
          </a:p>
        </p:txBody>
      </p:sp>
    </p:spTree>
    <p:extLst>
      <p:ext uri="{BB962C8B-B14F-4D97-AF65-F5344CB8AC3E}">
        <p14:creationId xmlns:p14="http://schemas.microsoft.com/office/powerpoint/2010/main" val="1997325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Voice would have specific remote representatives as well as representation for the mainland Torres Strait Islander population.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127F2D-E95C-49A7-9B86-E1DC24F67EB9}"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65999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Voice was proposed by Aboriginal and Torres Strait Islander people over five years ago – not any Australian political party or leader.</a:t>
            </a:r>
          </a:p>
          <a:p>
            <a:endParaRPr lang="en-AU" dirty="0"/>
          </a:p>
        </p:txBody>
      </p:sp>
      <p:sp>
        <p:nvSpPr>
          <p:cNvPr id="4" name="Slide Number Placeholder 3"/>
          <p:cNvSpPr>
            <a:spLocks noGrp="1"/>
          </p:cNvSpPr>
          <p:nvPr>
            <p:ph type="sldNum" sz="quarter" idx="5"/>
          </p:nvPr>
        </p:nvSpPr>
        <p:spPr/>
        <p:txBody>
          <a:bodyPr/>
          <a:lstStyle/>
          <a:p>
            <a:fld id="{53127F2D-E95C-49A7-9B86-E1DC24F67EB9}" type="slidenum">
              <a:rPr lang="en-AU" smtClean="0"/>
              <a:t>7</a:t>
            </a:fld>
            <a:endParaRPr lang="en-AU"/>
          </a:p>
        </p:txBody>
      </p:sp>
    </p:spTree>
    <p:extLst>
      <p:ext uri="{BB962C8B-B14F-4D97-AF65-F5344CB8AC3E}">
        <p14:creationId xmlns:p14="http://schemas.microsoft.com/office/powerpoint/2010/main" val="31753038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Voice </a:t>
            </a:r>
            <a:endParaRPr lang="en-AU"/>
          </a:p>
          <a:p>
            <a:pPr marL="171450" indent="-171450">
              <a:buFont typeface="Arial" panose="020B0604020202020204" pitchFamily="34" charset="0"/>
              <a:buChar char="•"/>
            </a:pPr>
            <a:r>
              <a:rPr lang="en-US" dirty="0"/>
              <a:t>Would have its own resources to allow it to research, develop and make representations</a:t>
            </a:r>
          </a:p>
          <a:p>
            <a:pPr marL="171450" indent="-171450">
              <a:buFont typeface="Arial" panose="020B0604020202020204" pitchFamily="34" charset="0"/>
              <a:buChar char="•"/>
            </a:pPr>
            <a:r>
              <a:rPr lang="en-US" dirty="0"/>
              <a:t>Would advise on the development of proposed laws and policies</a:t>
            </a:r>
          </a:p>
          <a:p>
            <a:endParaRPr lang="en-AU" dirty="0"/>
          </a:p>
          <a:p>
            <a:r>
              <a:rPr lang="en-AU" dirty="0"/>
              <a:t>Parliament is NOT obligated to implement the advice. Many organisations including The Salvation Army, businesses, corporations and unions provide advice to the Parliament and Government. Aboriginal and Torres Strait Islander people have no national body to provide advice on matters relating to them.</a:t>
            </a:r>
          </a:p>
        </p:txBody>
      </p:sp>
      <p:sp>
        <p:nvSpPr>
          <p:cNvPr id="4" name="Slide Number Placeholder 3"/>
          <p:cNvSpPr>
            <a:spLocks noGrp="1"/>
          </p:cNvSpPr>
          <p:nvPr>
            <p:ph type="sldNum" sz="quarter" idx="5"/>
          </p:nvPr>
        </p:nvSpPr>
        <p:spPr/>
        <p:txBody>
          <a:bodyPr/>
          <a:lstStyle/>
          <a:p>
            <a:fld id="{53127F2D-E95C-49A7-9B86-E1DC24F67EB9}" type="slidenum">
              <a:rPr lang="en-AU" smtClean="0"/>
              <a:t>8</a:t>
            </a:fld>
            <a:endParaRPr lang="en-AU"/>
          </a:p>
        </p:txBody>
      </p:sp>
    </p:spTree>
    <p:extLst>
      <p:ext uri="{BB962C8B-B14F-4D97-AF65-F5344CB8AC3E}">
        <p14:creationId xmlns:p14="http://schemas.microsoft.com/office/powerpoint/2010/main" val="3001416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Members of the Voice:</a:t>
            </a:r>
          </a:p>
          <a:p>
            <a:pPr marL="171450" indent="-171450">
              <a:buFont typeface="Arial" panose="020B0604020202020204" pitchFamily="34" charset="0"/>
              <a:buChar char="•"/>
            </a:pPr>
            <a:r>
              <a:rPr lang="en-AU" dirty="0"/>
              <a:t>Would not be appointed by the Executive Government</a:t>
            </a:r>
          </a:p>
          <a:p>
            <a:pPr marL="171450" indent="-171450">
              <a:buFont typeface="Arial" panose="020B0604020202020204" pitchFamily="34" charset="0"/>
              <a:buChar char="•"/>
            </a:pPr>
            <a:r>
              <a:rPr lang="en-AU" dirty="0"/>
              <a:t>Would serve for a fixed period of time to ensure regular accountability to their communities</a:t>
            </a:r>
          </a:p>
          <a:p>
            <a:pPr marL="171450" indent="-171450">
              <a:buFont typeface="Arial" panose="020B0604020202020204" pitchFamily="34" charset="0"/>
              <a:buChar char="•"/>
            </a:pPr>
            <a:r>
              <a:rPr lang="en-AU" dirty="0"/>
              <a:t>Would be chosen in a way that ensures cultural legitimacy</a:t>
            </a:r>
          </a:p>
          <a:p>
            <a:pPr marL="171450" indent="-171450">
              <a:buFont typeface="Arial" panose="020B0604020202020204" pitchFamily="34" charset="0"/>
              <a:buChar char="•"/>
            </a:pPr>
            <a:r>
              <a:rPr lang="en-AU" dirty="0"/>
              <a:t>Will be made up of 24 members: Two from each state and territory, five from remote communities and two from the Torres Strait.</a:t>
            </a:r>
          </a:p>
        </p:txBody>
      </p:sp>
      <p:sp>
        <p:nvSpPr>
          <p:cNvPr id="4" name="Slide Number Placeholder 3"/>
          <p:cNvSpPr>
            <a:spLocks noGrp="1"/>
          </p:cNvSpPr>
          <p:nvPr>
            <p:ph type="sldNum" sz="quarter" idx="5"/>
          </p:nvPr>
        </p:nvSpPr>
        <p:spPr/>
        <p:txBody>
          <a:bodyPr/>
          <a:lstStyle/>
          <a:p>
            <a:fld id="{53127F2D-E95C-49A7-9B86-E1DC24F67EB9}" type="slidenum">
              <a:rPr lang="en-AU" smtClean="0"/>
              <a:t>10</a:t>
            </a:fld>
            <a:endParaRPr lang="en-AU"/>
          </a:p>
        </p:txBody>
      </p:sp>
    </p:spTree>
    <p:extLst>
      <p:ext uri="{BB962C8B-B14F-4D97-AF65-F5344CB8AC3E}">
        <p14:creationId xmlns:p14="http://schemas.microsoft.com/office/powerpoint/2010/main" val="28529504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a:t>The Voice would have specific remote representatives as well as representation for the mainland Torres Strait Islander population.</a:t>
            </a:r>
          </a:p>
          <a:p>
            <a:endParaRPr lang="en-AU"/>
          </a:p>
          <a:p>
            <a:pPr marL="0" marR="0" lvl="0" indent="0" algn="l" defTabSz="914400" rtl="0" eaLnBrk="1" fontAlgn="auto" latinLnBrk="0" hangingPunct="1">
              <a:lnSpc>
                <a:spcPct val="100000"/>
              </a:lnSpc>
              <a:spcBef>
                <a:spcPts val="0"/>
              </a:spcBef>
              <a:spcAft>
                <a:spcPts val="0"/>
              </a:spcAft>
              <a:buClrTx/>
              <a:buSzTx/>
              <a:buFontTx/>
              <a:buNone/>
              <a:tabLst/>
              <a:defRPr/>
            </a:pPr>
            <a:r>
              <a:rPr lang="en-AU" sz="1800" b="0" i="1">
                <a:effectLst/>
                <a:latin typeface="Calibri" panose="020F0502020204030204" pitchFamily="34" charset="0"/>
                <a:ea typeface="Calibri" panose="020F0502020204030204" pitchFamily="34" charset="0"/>
                <a:cs typeface="Times New Roman" panose="02020603050405020304" pitchFamily="18" charset="0"/>
              </a:rPr>
              <a:t>“I think all governments try to consult, but there are some very practical constraints. This is a huge country, and with over 250 Aboriginal and Torres Strait Islander nations, consulting with people from three or four nations is not going to get the best results. We have 151 seats in the House of Representatives for a reason. We all know that someone speaking for inner-city Sydney can’t speak for people in rural Western Australia or remote areas of the Northern Territory (nor vice versa).”</a:t>
            </a:r>
          </a:p>
          <a:p>
            <a:r>
              <a:rPr lang="en-AU"/>
              <a:t>Captain Stuart Glover, 2023</a:t>
            </a:r>
          </a:p>
        </p:txBody>
      </p:sp>
      <p:sp>
        <p:nvSpPr>
          <p:cNvPr id="4" name="Slide Number Placeholder 3"/>
          <p:cNvSpPr>
            <a:spLocks noGrp="1"/>
          </p:cNvSpPr>
          <p:nvPr>
            <p:ph type="sldNum" sz="quarter" idx="5"/>
          </p:nvPr>
        </p:nvSpPr>
        <p:spPr/>
        <p:txBody>
          <a:bodyPr/>
          <a:lstStyle/>
          <a:p>
            <a:fld id="{53127F2D-E95C-49A7-9B86-E1DC24F67EB9}" type="slidenum">
              <a:rPr lang="en-AU" smtClean="0"/>
              <a:t>11</a:t>
            </a:fld>
            <a:endParaRPr lang="en-AU"/>
          </a:p>
        </p:txBody>
      </p:sp>
    </p:spTree>
    <p:extLst>
      <p:ext uri="{BB962C8B-B14F-4D97-AF65-F5344CB8AC3E}">
        <p14:creationId xmlns:p14="http://schemas.microsoft.com/office/powerpoint/2010/main" val="36852409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Voice </a:t>
            </a:r>
          </a:p>
          <a:p>
            <a:pPr marL="171450" indent="-171450">
              <a:buFont typeface="Arial" panose="020B0604020202020204" pitchFamily="34" charset="0"/>
              <a:buChar char="•"/>
            </a:pPr>
            <a:r>
              <a:rPr lang="en-AU" dirty="0"/>
              <a:t>Will not manage money or deliver services</a:t>
            </a:r>
          </a:p>
          <a:p>
            <a:pPr marL="171450" indent="-171450">
              <a:buFont typeface="Arial" panose="020B0604020202020204" pitchFamily="34" charset="0"/>
              <a:buChar char="•"/>
            </a:pPr>
            <a:r>
              <a:rPr lang="en-AU" dirty="0"/>
              <a:t>Will not have a veto power</a:t>
            </a:r>
          </a:p>
          <a:p>
            <a:pPr marL="171450" indent="-171450">
              <a:buFont typeface="Arial" panose="020B0604020202020204" pitchFamily="34" charset="0"/>
              <a:buChar char="•"/>
            </a:pPr>
            <a:endParaRPr lang="en-AU" dirty="0"/>
          </a:p>
          <a:p>
            <a:pPr marL="171450" indent="-171450">
              <a:buFont typeface="Arial" panose="020B0604020202020204" pitchFamily="34" charset="0"/>
              <a:buChar char="•"/>
            </a:pPr>
            <a:r>
              <a:rPr lang="en-AU" dirty="0"/>
              <a:t>Discussion: what are the benefits of the Voice that you see for Australians?</a:t>
            </a:r>
          </a:p>
          <a:p>
            <a:pPr marL="171450" indent="-171450">
              <a:buFont typeface="Arial" panose="020B0604020202020204" pitchFamily="34" charset="0"/>
              <a:buChar char="•"/>
            </a:pPr>
            <a:r>
              <a:rPr lang="en-AU" dirty="0"/>
              <a:t>What challenges do you think might arise?</a:t>
            </a:r>
          </a:p>
        </p:txBody>
      </p:sp>
      <p:sp>
        <p:nvSpPr>
          <p:cNvPr id="4" name="Slide Number Placeholder 3"/>
          <p:cNvSpPr>
            <a:spLocks noGrp="1"/>
          </p:cNvSpPr>
          <p:nvPr>
            <p:ph type="sldNum" sz="quarter" idx="5"/>
          </p:nvPr>
        </p:nvSpPr>
        <p:spPr/>
        <p:txBody>
          <a:bodyPr/>
          <a:lstStyle/>
          <a:p>
            <a:fld id="{53127F2D-E95C-49A7-9B86-E1DC24F67EB9}" type="slidenum">
              <a:rPr lang="en-AU" smtClean="0"/>
              <a:t>12</a:t>
            </a:fld>
            <a:endParaRPr lang="en-AU"/>
          </a:p>
        </p:txBody>
      </p:sp>
    </p:spTree>
    <p:extLst>
      <p:ext uri="{BB962C8B-B14F-4D97-AF65-F5344CB8AC3E}">
        <p14:creationId xmlns:p14="http://schemas.microsoft.com/office/powerpoint/2010/main" val="39988225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a:buChar char="•"/>
            </a:pPr>
            <a:r>
              <a:rPr lang="en-AU" sz="1200"/>
              <a:t>Aboriginal and Torres Strait islander people are overrepresented in almost all of our social services, clearly demonstrating a systemic issue that needs to change </a:t>
            </a:r>
          </a:p>
          <a:p>
            <a:pPr marL="171450" lvl="0" indent="-171450">
              <a:buFont typeface="Arial"/>
              <a:buChar char="•"/>
            </a:pPr>
            <a:r>
              <a:rPr lang="en-AU" sz="1200" b="0" i="0" u="none" strike="noStrike" noProof="0">
                <a:latin typeface="Avenir Next LT Pro"/>
              </a:rPr>
              <a:t>Our services see on a daily basis the entrenched structural disadvantage and injustice experienced by Aboriginal and Torres Strait Islander people</a:t>
            </a:r>
            <a:endParaRPr lang="en-AU"/>
          </a:p>
        </p:txBody>
      </p:sp>
      <p:sp>
        <p:nvSpPr>
          <p:cNvPr id="4" name="Slide Number Placeholder 3"/>
          <p:cNvSpPr>
            <a:spLocks noGrp="1"/>
          </p:cNvSpPr>
          <p:nvPr>
            <p:ph type="sldNum" sz="quarter" idx="5"/>
          </p:nvPr>
        </p:nvSpPr>
        <p:spPr/>
        <p:txBody>
          <a:bodyPr/>
          <a:lstStyle/>
          <a:p>
            <a:fld id="{53127F2D-E95C-49A7-9B86-E1DC24F67EB9}" type="slidenum">
              <a:rPr lang="en-AU" smtClean="0"/>
              <a:t>15</a:t>
            </a:fld>
            <a:endParaRPr lang="en-AU"/>
          </a:p>
        </p:txBody>
      </p:sp>
    </p:spTree>
    <p:extLst>
      <p:ext uri="{BB962C8B-B14F-4D97-AF65-F5344CB8AC3E}">
        <p14:creationId xmlns:p14="http://schemas.microsoft.com/office/powerpoint/2010/main" val="167048637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D5153C9-0F02-8740-939D-D0BFD061D9B3}"/>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D5A1442-6C72-8743-A6AF-7C3A3FD07EBA}"/>
              </a:ext>
            </a:extLst>
          </p:cNvPr>
          <p:cNvSpPr>
            <a:spLocks noGrp="1"/>
          </p:cNvSpPr>
          <p:nvPr>
            <p:ph type="ctrTitle" hasCustomPrompt="1"/>
          </p:nvPr>
        </p:nvSpPr>
        <p:spPr>
          <a:xfrm>
            <a:off x="1524000" y="1944414"/>
            <a:ext cx="9144000" cy="3047508"/>
          </a:xfrm>
        </p:spPr>
        <p:txBody>
          <a:bodyPr anchor="ctr">
            <a:noAutofit/>
          </a:bodyPr>
          <a:lstStyle>
            <a:lvl1pPr algn="ctr">
              <a:defRPr lang="en-AU" sz="3600" b="0" i="0" smtClean="0">
                <a:effectLst/>
                <a:latin typeface="Avenir Next Medium" panose="020B0503020202020204" pitchFamily="34" charset="0"/>
              </a:defRPr>
            </a:lvl1pPr>
          </a:lstStyle>
          <a:p>
            <a:r>
              <a:rPr lang="en-AU" dirty="0" err="1">
                <a:effectLst/>
                <a:latin typeface="TT Commons" panose="02000506040000020004" pitchFamily="2" charset="77"/>
              </a:rPr>
              <a:t>Sapis</a:t>
            </a:r>
            <a:r>
              <a:rPr lang="en-AU" dirty="0">
                <a:effectLst/>
                <a:latin typeface="TT Commons" panose="02000506040000020004" pitchFamily="2" charset="77"/>
              </a:rPr>
              <a:t> sit, am et lit </a:t>
            </a:r>
            <a:r>
              <a:rPr lang="en-AU" dirty="0" err="1">
                <a:effectLst/>
                <a:latin typeface="TT Commons" panose="02000506040000020004" pitchFamily="2" charset="77"/>
              </a:rPr>
              <a:t>quatet</a:t>
            </a:r>
            <a:r>
              <a:rPr lang="en-AU" dirty="0">
                <a:effectLst/>
                <a:latin typeface="TT Commons" panose="02000506040000020004" pitchFamily="2" charset="77"/>
              </a:rPr>
              <a:t> </a:t>
            </a:r>
            <a:r>
              <a:rPr lang="en-AU" dirty="0" err="1">
                <a:effectLst/>
                <a:latin typeface="TT Commons" panose="02000506040000020004" pitchFamily="2" charset="77"/>
              </a:rPr>
              <a:t>aut</a:t>
            </a:r>
            <a:r>
              <a:rPr lang="en-AU" dirty="0">
                <a:effectLst/>
                <a:latin typeface="TT Commons" panose="02000506040000020004" pitchFamily="2" charset="77"/>
              </a:rPr>
              <a:t> </a:t>
            </a:r>
            <a:r>
              <a:rPr lang="en-AU" dirty="0" err="1">
                <a:effectLst/>
                <a:latin typeface="TT Commons" panose="02000506040000020004" pitchFamily="2" charset="77"/>
              </a:rPr>
              <a:t>eos</a:t>
            </a:r>
            <a:r>
              <a:rPr lang="en-AU" dirty="0">
                <a:effectLst/>
                <a:latin typeface="TT Commons" panose="02000506040000020004" pitchFamily="2" charset="77"/>
              </a:rPr>
              <a:t> </a:t>
            </a:r>
            <a:r>
              <a:rPr lang="en-AU" dirty="0" err="1">
                <a:effectLst/>
                <a:latin typeface="TT Commons" panose="02000506040000020004" pitchFamily="2" charset="77"/>
              </a:rPr>
              <a:t>antinum</a:t>
            </a:r>
            <a:r>
              <a:rPr lang="en-AU" dirty="0">
                <a:effectLst/>
                <a:latin typeface="TT Commons" panose="02000506040000020004" pitchFamily="2" charset="77"/>
              </a:rPr>
              <a:t> </a:t>
            </a:r>
            <a:r>
              <a:rPr lang="en-AU" dirty="0" err="1">
                <a:effectLst/>
                <a:latin typeface="TT Commons" panose="02000506040000020004" pitchFamily="2" charset="77"/>
              </a:rPr>
              <a:t>evenis</a:t>
            </a:r>
            <a:r>
              <a:rPr lang="en-AU" dirty="0">
                <a:effectLst/>
                <a:latin typeface="TT Commons" panose="02000506040000020004" pitchFamily="2" charset="77"/>
              </a:rPr>
              <a:t> </a:t>
            </a:r>
            <a:r>
              <a:rPr lang="en-AU" dirty="0" err="1">
                <a:effectLst/>
                <a:latin typeface="TT Commons" panose="02000506040000020004" pitchFamily="2" charset="77"/>
              </a:rPr>
              <a:t>sapelit</a:t>
            </a:r>
            <a:r>
              <a:rPr lang="en-AU" dirty="0">
                <a:effectLst/>
                <a:latin typeface="TT Commons" panose="02000506040000020004" pitchFamily="2" charset="77"/>
              </a:rPr>
              <a:t> </a:t>
            </a:r>
            <a:r>
              <a:rPr lang="en-AU" dirty="0" err="1">
                <a:effectLst/>
                <a:latin typeface="TT Commons" panose="02000506040000020004" pitchFamily="2" charset="77"/>
              </a:rPr>
              <a:t>volupta</a:t>
            </a:r>
            <a:r>
              <a:rPr lang="en-AU" dirty="0">
                <a:effectLst/>
                <a:latin typeface="TT Commons" panose="02000506040000020004" pitchFamily="2" charset="77"/>
              </a:rPr>
              <a:t> </a:t>
            </a:r>
            <a:r>
              <a:rPr lang="en-AU" dirty="0" err="1">
                <a:effectLst/>
                <a:latin typeface="TT Commons" panose="02000506040000020004" pitchFamily="2" charset="77"/>
              </a:rPr>
              <a:t>sitatet</a:t>
            </a:r>
            <a:r>
              <a:rPr lang="en-AU" dirty="0">
                <a:effectLst/>
                <a:latin typeface="TT Commons" panose="02000506040000020004" pitchFamily="2" charset="77"/>
              </a:rPr>
              <a:t> </a:t>
            </a:r>
            <a:r>
              <a:rPr lang="en-AU" dirty="0" err="1">
                <a:effectLst/>
                <a:latin typeface="TT Commons" panose="02000506040000020004" pitchFamily="2" charset="77"/>
              </a:rPr>
              <a:t>odi</a:t>
            </a:r>
            <a:r>
              <a:rPr lang="en-AU" dirty="0">
                <a:effectLst/>
                <a:latin typeface="TT Commons" panose="02000506040000020004" pitchFamily="2" charset="77"/>
              </a:rPr>
              <a:t> </a:t>
            </a:r>
            <a:r>
              <a:rPr lang="en-AU" dirty="0" err="1">
                <a:effectLst/>
                <a:latin typeface="TT Commons" panose="02000506040000020004" pitchFamily="2" charset="77"/>
              </a:rPr>
              <a:t>quis</a:t>
            </a:r>
            <a:r>
              <a:rPr lang="en-AU" dirty="0">
                <a:effectLst/>
                <a:latin typeface="TT Commons" panose="02000506040000020004" pitchFamily="2" charset="77"/>
              </a:rPr>
              <a:t> </a:t>
            </a:r>
            <a:r>
              <a:rPr lang="en-AU" dirty="0" err="1">
                <a:effectLst/>
                <a:latin typeface="TT Commons" panose="02000506040000020004" pitchFamily="2" charset="77"/>
              </a:rPr>
              <a:t>sunt</a:t>
            </a:r>
            <a:r>
              <a:rPr lang="en-AU" dirty="0">
                <a:effectLst/>
                <a:latin typeface="TT Commons" panose="02000506040000020004" pitchFamily="2" charset="77"/>
              </a:rPr>
              <a:t> </a:t>
            </a:r>
            <a:r>
              <a:rPr lang="en-AU" dirty="0" err="1">
                <a:effectLst/>
                <a:latin typeface="TT Commons" panose="02000506040000020004" pitchFamily="2" charset="77"/>
              </a:rPr>
              <a:t>pratemped</a:t>
            </a:r>
            <a:r>
              <a:rPr lang="en-AU" dirty="0">
                <a:effectLst/>
                <a:latin typeface="TT Commons" panose="02000506040000020004" pitchFamily="2" charset="77"/>
              </a:rPr>
              <a:t> </a:t>
            </a:r>
            <a:r>
              <a:rPr lang="en-AU" dirty="0" err="1">
                <a:effectLst/>
                <a:latin typeface="TT Commons" panose="02000506040000020004" pitchFamily="2" charset="77"/>
              </a:rPr>
              <a:t>quas</a:t>
            </a:r>
            <a:r>
              <a:rPr lang="en-AU" dirty="0">
                <a:effectLst/>
                <a:latin typeface="TT Commons" panose="02000506040000020004" pitchFamily="2" charset="77"/>
              </a:rPr>
              <a:t> id quos di </a:t>
            </a:r>
            <a:r>
              <a:rPr lang="en-AU" dirty="0" err="1">
                <a:effectLst/>
                <a:latin typeface="TT Commons" panose="02000506040000020004" pitchFamily="2" charset="77"/>
              </a:rPr>
              <a:t>cumque</a:t>
            </a:r>
            <a:r>
              <a:rPr lang="en-AU" dirty="0">
                <a:effectLst/>
                <a:latin typeface="TT Commons" panose="02000506040000020004" pitchFamily="2" charset="77"/>
              </a:rPr>
              <a:t> </a:t>
            </a:r>
            <a:r>
              <a:rPr lang="en-AU" dirty="0" err="1">
                <a:effectLst/>
                <a:latin typeface="TT Commons" panose="02000506040000020004" pitchFamily="2" charset="77"/>
              </a:rPr>
              <a:t>dolorum</a:t>
            </a:r>
            <a:r>
              <a:rPr lang="en-AU" dirty="0">
                <a:effectLst/>
                <a:latin typeface="TT Commons" panose="02000506040000020004" pitchFamily="2" charset="77"/>
              </a:rPr>
              <a:t> </a:t>
            </a:r>
            <a:r>
              <a:rPr lang="en-AU" dirty="0" err="1">
                <a:effectLst/>
                <a:latin typeface="TT Commons" panose="02000506040000020004" pitchFamily="2" charset="77"/>
              </a:rPr>
              <a:t>dolor</a:t>
            </a:r>
            <a:r>
              <a:rPr lang="en-AU" dirty="0">
                <a:effectLst/>
                <a:latin typeface="TT Commons" panose="02000506040000020004" pitchFamily="2" charset="77"/>
              </a:rPr>
              <a:t> ad que lam </a:t>
            </a:r>
            <a:r>
              <a:rPr lang="en-AU" dirty="0" err="1">
                <a:effectLst/>
                <a:latin typeface="TT Commons" panose="02000506040000020004" pitchFamily="2" charset="77"/>
              </a:rPr>
              <a:t>nusam</a:t>
            </a:r>
            <a:r>
              <a:rPr lang="en-AU" dirty="0">
                <a:effectLst/>
                <a:latin typeface="TT Commons" panose="02000506040000020004" pitchFamily="2" charset="77"/>
              </a:rPr>
              <a:t> is </a:t>
            </a:r>
            <a:r>
              <a:rPr lang="en-AU" dirty="0" err="1">
                <a:effectLst/>
                <a:latin typeface="TT Commons" panose="02000506040000020004" pitchFamily="2" charset="77"/>
              </a:rPr>
              <a:t>ipsandem</a:t>
            </a:r>
            <a:r>
              <a:rPr lang="en-AU" dirty="0">
                <a:effectLst/>
                <a:latin typeface="TT Commons" panose="02000506040000020004" pitchFamily="2" charset="77"/>
              </a:rPr>
              <a:t> qui </a:t>
            </a:r>
            <a:r>
              <a:rPr lang="en-AU" dirty="0" err="1">
                <a:effectLst/>
                <a:latin typeface="TT Commons" panose="02000506040000020004" pitchFamily="2" charset="77"/>
              </a:rPr>
              <a:t>alicita</a:t>
            </a:r>
            <a:r>
              <a:rPr lang="en-AU" dirty="0">
                <a:effectLst/>
                <a:latin typeface="TT Commons" panose="02000506040000020004" pitchFamily="2" charset="77"/>
              </a:rPr>
              <a:t> </a:t>
            </a:r>
            <a:r>
              <a:rPr lang="en-AU" dirty="0" err="1">
                <a:effectLst/>
                <a:latin typeface="TT Commons" panose="02000506040000020004" pitchFamily="2" charset="77"/>
              </a:rPr>
              <a:t>speliquam</a:t>
            </a:r>
            <a:r>
              <a:rPr lang="en-AU" dirty="0">
                <a:effectLst/>
                <a:latin typeface="TT Commons" panose="02000506040000020004" pitchFamily="2" charset="77"/>
              </a:rPr>
              <a:t> </a:t>
            </a:r>
            <a:r>
              <a:rPr lang="en-AU" dirty="0" err="1">
                <a:effectLst/>
                <a:latin typeface="TT Commons" panose="02000506040000020004" pitchFamily="2" charset="77"/>
              </a:rPr>
              <a:t>ut</a:t>
            </a:r>
            <a:r>
              <a:rPr lang="en-AU" dirty="0">
                <a:effectLst/>
                <a:latin typeface="TT Commons" panose="02000506040000020004" pitchFamily="2" charset="77"/>
              </a:rPr>
              <a:t> </a:t>
            </a:r>
            <a:r>
              <a:rPr lang="en-AU" dirty="0" err="1">
                <a:effectLst/>
                <a:latin typeface="TT Commons" panose="02000506040000020004" pitchFamily="2" charset="77"/>
              </a:rPr>
              <a:t>aciendis</a:t>
            </a:r>
            <a:r>
              <a:rPr lang="en-AU" dirty="0">
                <a:effectLst/>
                <a:latin typeface="TT Commons" panose="02000506040000020004" pitchFamily="2" charset="77"/>
              </a:rPr>
              <a:t> et mod </a:t>
            </a:r>
            <a:r>
              <a:rPr lang="en-AU" dirty="0" err="1">
                <a:effectLst/>
                <a:latin typeface="TT Commons" panose="02000506040000020004" pitchFamily="2" charset="77"/>
              </a:rPr>
              <a:t>untur</a:t>
            </a:r>
            <a:r>
              <a:rPr lang="en-AU" dirty="0">
                <a:effectLst/>
                <a:latin typeface="TT Commons" panose="02000506040000020004" pitchFamily="2" charset="77"/>
              </a:rPr>
              <a:t> </a:t>
            </a:r>
            <a:r>
              <a:rPr lang="en-AU" dirty="0" err="1">
                <a:effectLst/>
                <a:latin typeface="TT Commons" panose="02000506040000020004" pitchFamily="2" charset="77"/>
              </a:rPr>
              <a:t>acea</a:t>
            </a:r>
            <a:r>
              <a:rPr lang="en-AU" dirty="0">
                <a:effectLst/>
                <a:latin typeface="TT Commons" panose="02000506040000020004" pitchFamily="2" charset="77"/>
              </a:rPr>
              <a:t> sum </a:t>
            </a:r>
            <a:r>
              <a:rPr lang="en-AU" dirty="0" err="1">
                <a:effectLst/>
                <a:latin typeface="TT Commons" panose="02000506040000020004" pitchFamily="2" charset="77"/>
              </a:rPr>
              <a:t>volorro</a:t>
            </a:r>
            <a:r>
              <a:rPr lang="en-AU" dirty="0">
                <a:effectLst/>
                <a:latin typeface="TT Commons" panose="02000506040000020004" pitchFamily="2" charset="77"/>
              </a:rPr>
              <a:t> </a:t>
            </a:r>
            <a:r>
              <a:rPr lang="en-AU" dirty="0" err="1">
                <a:effectLst/>
                <a:latin typeface="TT Commons" panose="02000506040000020004" pitchFamily="2" charset="77"/>
              </a:rPr>
              <a:t>eost</a:t>
            </a:r>
            <a:endParaRPr lang="en-AU" dirty="0">
              <a:effectLst/>
              <a:latin typeface="TT Commons" panose="02000506040000020004" pitchFamily="2" charset="77"/>
            </a:endParaRPr>
          </a:p>
        </p:txBody>
      </p:sp>
    </p:spTree>
    <p:extLst>
      <p:ext uri="{BB962C8B-B14F-4D97-AF65-F5344CB8AC3E}">
        <p14:creationId xmlns:p14="http://schemas.microsoft.com/office/powerpoint/2010/main" val="2418768767"/>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BA0E4-3554-554D-9079-985988A9559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2FA815F-D3E3-A740-B342-4FA5D9CC43C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9395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C2E584D-D3AD-D541-A44A-77C4DE4A7BE6}"/>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04F03D47-515F-9847-93CB-2560D616C06E}"/>
              </a:ext>
            </a:extLst>
          </p:cNvPr>
          <p:cNvSpPr>
            <a:spLocks noGrp="1"/>
          </p:cNvSpPr>
          <p:nvPr>
            <p:ph type="title"/>
          </p:nvPr>
        </p:nvSpPr>
        <p:spPr>
          <a:xfrm>
            <a:off x="831850" y="1709738"/>
            <a:ext cx="10515600" cy="2852737"/>
          </a:xfrm>
        </p:spPr>
        <p:txBody>
          <a:bodyPr anchor="ctr"/>
          <a:lstStyle>
            <a:lvl1pPr algn="ct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220B8E3-6A80-8F4D-B10E-A4E866FA00AD}"/>
              </a:ext>
            </a:extLst>
          </p:cNvPr>
          <p:cNvSpPr>
            <a:spLocks noGrp="1"/>
          </p:cNvSpPr>
          <p:nvPr>
            <p:ph type="body" idx="1"/>
          </p:nvPr>
        </p:nvSpPr>
        <p:spPr>
          <a:xfrm>
            <a:off x="831850" y="4589463"/>
            <a:ext cx="10515600" cy="1500187"/>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cxnSp>
        <p:nvCxnSpPr>
          <p:cNvPr id="4" name="Straight Connector 3">
            <a:extLst>
              <a:ext uri="{FF2B5EF4-FFF2-40B4-BE49-F238E27FC236}">
                <a16:creationId xmlns:a16="http://schemas.microsoft.com/office/drawing/2014/main" id="{1B55AB5A-D176-B9D5-E6DD-4FEA416EE30F}"/>
              </a:ext>
            </a:extLst>
          </p:cNvPr>
          <p:cNvCxnSpPr/>
          <p:nvPr userDrawn="1"/>
        </p:nvCxnSpPr>
        <p:spPr>
          <a:xfrm>
            <a:off x="736020" y="4469165"/>
            <a:ext cx="288885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69762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DFEAE-EDE6-544C-A883-1B9BA1ABB7D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7B6D848-EFF9-0344-803C-0AE8861B1DB4}"/>
              </a:ext>
            </a:extLst>
          </p:cNvPr>
          <p:cNvSpPr>
            <a:spLocks noGrp="1"/>
          </p:cNvSpPr>
          <p:nvPr>
            <p:ph sz="half" idx="1"/>
          </p:nvPr>
        </p:nvSpPr>
        <p:spPr>
          <a:xfrm>
            <a:off x="354725" y="2813598"/>
            <a:ext cx="5181600" cy="35463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805CA1F-AA39-484A-8CA0-C6F7AD839872}"/>
              </a:ext>
            </a:extLst>
          </p:cNvPr>
          <p:cNvSpPr>
            <a:spLocks noGrp="1"/>
          </p:cNvSpPr>
          <p:nvPr>
            <p:ph sz="half" idx="2"/>
          </p:nvPr>
        </p:nvSpPr>
        <p:spPr>
          <a:xfrm>
            <a:off x="5688725" y="2813598"/>
            <a:ext cx="5181600" cy="35463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42879259"/>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70066-70CE-234E-AC8C-C369A8E22E33}"/>
              </a:ext>
            </a:extLst>
          </p:cNvPr>
          <p:cNvSpPr>
            <a:spLocks noGrp="1"/>
          </p:cNvSpPr>
          <p:nvPr>
            <p:ph type="title"/>
          </p:nvPr>
        </p:nvSpPr>
        <p:spPr>
          <a:xfrm>
            <a:off x="354725" y="2277836"/>
            <a:ext cx="7662604" cy="2351313"/>
          </a:xfrm>
        </p:spPr>
        <p:txBody>
          <a:bodyPr>
            <a:normAutofit/>
          </a:bodyPr>
          <a:lstStyle>
            <a:lvl1pPr>
              <a:defRPr sz="6600"/>
            </a:lvl1pPr>
          </a:lstStyle>
          <a:p>
            <a:r>
              <a:rPr lang="en-US"/>
              <a:t>Click to edit Master title style</a:t>
            </a:r>
            <a:endParaRPr lang="en-US" dirty="0"/>
          </a:p>
        </p:txBody>
      </p:sp>
    </p:spTree>
    <p:extLst>
      <p:ext uri="{BB962C8B-B14F-4D97-AF65-F5344CB8AC3E}">
        <p14:creationId xmlns:p14="http://schemas.microsoft.com/office/powerpoint/2010/main" val="5001714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687F2E-BDF4-E04B-93C3-668CF3C61150}"/>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792528105"/>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85F03-144D-4A8E-9D11-020DEF8F6EC1}"/>
              </a:ext>
            </a:extLst>
          </p:cNvPr>
          <p:cNvSpPr>
            <a:spLocks noGrp="1"/>
          </p:cNvSpPr>
          <p:nvPr>
            <p:ph type="ctrTitle"/>
          </p:nvPr>
        </p:nvSpPr>
        <p:spPr>
          <a:xfrm>
            <a:off x="1524000" y="759477"/>
            <a:ext cx="9144000" cy="2387600"/>
          </a:xfrm>
        </p:spPr>
        <p:txBody>
          <a:bodyPr lIns="90000" anchor="b">
            <a:normAutofit/>
          </a:bodyPr>
          <a:lstStyle>
            <a:lvl1pPr algn="ctr">
              <a:defRPr sz="4200"/>
            </a:lvl1pPr>
          </a:lstStyle>
          <a:p>
            <a:r>
              <a:rPr lang="en-GB"/>
              <a:t>Click to edit Master title style</a:t>
            </a:r>
            <a:endParaRPr lang="en-AU"/>
          </a:p>
        </p:txBody>
      </p:sp>
      <p:sp>
        <p:nvSpPr>
          <p:cNvPr id="3" name="Subtitle 2">
            <a:extLst>
              <a:ext uri="{FF2B5EF4-FFF2-40B4-BE49-F238E27FC236}">
                <a16:creationId xmlns:a16="http://schemas.microsoft.com/office/drawing/2014/main" id="{822993DB-96C8-4D2F-8549-32418F6C5E62}"/>
              </a:ext>
            </a:extLst>
          </p:cNvPr>
          <p:cNvSpPr>
            <a:spLocks noGrp="1"/>
          </p:cNvSpPr>
          <p:nvPr>
            <p:ph type="subTitle" idx="1"/>
          </p:nvPr>
        </p:nvSpPr>
        <p:spPr>
          <a:xfrm>
            <a:off x="1524000" y="3286450"/>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AU"/>
          </a:p>
        </p:txBody>
      </p:sp>
      <p:sp>
        <p:nvSpPr>
          <p:cNvPr id="7" name="Slide Number Placeholder 5">
            <a:extLst>
              <a:ext uri="{FF2B5EF4-FFF2-40B4-BE49-F238E27FC236}">
                <a16:creationId xmlns:a16="http://schemas.microsoft.com/office/drawing/2014/main" id="{5F651B2A-E09C-AE4B-ACE9-231318F2376F}"/>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a:p>
        </p:txBody>
      </p:sp>
      <p:cxnSp>
        <p:nvCxnSpPr>
          <p:cNvPr id="10" name="Straight Connector 9">
            <a:extLst>
              <a:ext uri="{FF2B5EF4-FFF2-40B4-BE49-F238E27FC236}">
                <a16:creationId xmlns:a16="http://schemas.microsoft.com/office/drawing/2014/main" id="{679948CA-15C2-4A4A-8B22-A8AA17B640D2}"/>
              </a:ext>
            </a:extLst>
          </p:cNvPr>
          <p:cNvCxnSpPr/>
          <p:nvPr userDrawn="1"/>
        </p:nvCxnSpPr>
        <p:spPr>
          <a:xfrm>
            <a:off x="4652920" y="3190782"/>
            <a:ext cx="288885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8952920"/>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398343E-D016-2E4F-8F3C-1E1808235094}"/>
              </a:ext>
            </a:extLst>
          </p:cNvPr>
          <p:cNvPicPr>
            <a:picLocks noChangeAspect="1"/>
          </p:cNvPicPr>
          <p:nvPr/>
        </p:nvPicPr>
        <p:blipFill>
          <a:blip r:embed="rId2"/>
          <a:stretch>
            <a:fillRect/>
          </a:stretch>
        </p:blipFill>
        <p:spPr>
          <a:xfrm>
            <a:off x="0" y="22098"/>
            <a:ext cx="12192000" cy="6813804"/>
          </a:xfrm>
          <a:prstGeom prst="rect">
            <a:avLst/>
          </a:prstGeom>
        </p:spPr>
      </p:pic>
    </p:spTree>
    <p:extLst>
      <p:ext uri="{BB962C8B-B14F-4D97-AF65-F5344CB8AC3E}">
        <p14:creationId xmlns:p14="http://schemas.microsoft.com/office/powerpoint/2010/main" val="1626703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0BC70-6510-4149-80E4-9403DB84B7D9}"/>
              </a:ext>
            </a:extLst>
          </p:cNvPr>
          <p:cNvSpPr>
            <a:spLocks noGrp="1"/>
          </p:cNvSpPr>
          <p:nvPr>
            <p:ph type="title"/>
          </p:nvPr>
        </p:nvSpPr>
        <p:spPr>
          <a:xfrm>
            <a:off x="561600" y="365125"/>
            <a:ext cx="10444244" cy="1324800"/>
          </a:xfrm>
        </p:spPr>
        <p:txBody>
          <a:bodyPr lIns="90000" anchor="b" anchorCtr="0"/>
          <a:lstStyle/>
          <a:p>
            <a:r>
              <a:rPr lang="en-GB"/>
              <a:t>Click to edit Master title style</a:t>
            </a:r>
            <a:endParaRPr lang="en-AU"/>
          </a:p>
        </p:txBody>
      </p:sp>
      <p:sp>
        <p:nvSpPr>
          <p:cNvPr id="3" name="Content Placeholder 2">
            <a:extLst>
              <a:ext uri="{FF2B5EF4-FFF2-40B4-BE49-F238E27FC236}">
                <a16:creationId xmlns:a16="http://schemas.microsoft.com/office/drawing/2014/main" id="{BB172D48-D598-44DF-B117-BE0E6F733BDA}"/>
              </a:ext>
            </a:extLst>
          </p:cNvPr>
          <p:cNvSpPr>
            <a:spLocks noGrp="1"/>
          </p:cNvSpPr>
          <p:nvPr>
            <p:ph sz="half" idx="1"/>
          </p:nvPr>
        </p:nvSpPr>
        <p:spPr>
          <a:xfrm>
            <a:off x="561600" y="1825625"/>
            <a:ext cx="10444244" cy="4351338"/>
          </a:xfrm>
        </p:spPr>
        <p:txBody>
          <a:bodyPr lIns="90000" numCol="1" spcCol="288000"/>
          <a:lstStyle>
            <a:lvl1pPr>
              <a:defRPr sz="2400"/>
            </a:lvl1pPr>
            <a:lvl2pPr>
              <a:defRPr sz="2200"/>
            </a:lvl2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8" name="Slide Number Placeholder 5">
            <a:extLst>
              <a:ext uri="{FF2B5EF4-FFF2-40B4-BE49-F238E27FC236}">
                <a16:creationId xmlns:a16="http://schemas.microsoft.com/office/drawing/2014/main" id="{EE135D5F-B772-F749-AAEB-80F17DF6F5C1}"/>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a:p>
        </p:txBody>
      </p:sp>
    </p:spTree>
    <p:extLst>
      <p:ext uri="{BB962C8B-B14F-4D97-AF65-F5344CB8AC3E}">
        <p14:creationId xmlns:p14="http://schemas.microsoft.com/office/powerpoint/2010/main" val="1199808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75C8D-F942-4FEF-9873-10DDA7CDC0A1}"/>
              </a:ext>
            </a:extLst>
          </p:cNvPr>
          <p:cNvSpPr>
            <a:spLocks noGrp="1"/>
          </p:cNvSpPr>
          <p:nvPr>
            <p:ph type="title"/>
          </p:nvPr>
        </p:nvSpPr>
        <p:spPr>
          <a:xfrm>
            <a:off x="561600" y="457200"/>
            <a:ext cx="3932237" cy="1600200"/>
          </a:xfrm>
        </p:spPr>
        <p:txBody>
          <a:bodyPr anchor="b"/>
          <a:lstStyle>
            <a:lvl1pPr>
              <a:defRPr sz="3200"/>
            </a:lvl1pPr>
          </a:lstStyle>
          <a:p>
            <a:r>
              <a:rPr lang="en-GB"/>
              <a:t>Click to edit Master title style</a:t>
            </a:r>
            <a:endParaRPr lang="en-AU"/>
          </a:p>
        </p:txBody>
      </p:sp>
      <p:sp>
        <p:nvSpPr>
          <p:cNvPr id="3" name="Picture Placeholder 2">
            <a:extLst>
              <a:ext uri="{FF2B5EF4-FFF2-40B4-BE49-F238E27FC236}">
                <a16:creationId xmlns:a16="http://schemas.microsoft.com/office/drawing/2014/main" id="{94DD18B7-004F-4F0B-9753-FD1328C3D0AF}"/>
              </a:ext>
            </a:extLst>
          </p:cNvPr>
          <p:cNvSpPr>
            <a:spLocks noGrp="1"/>
          </p:cNvSpPr>
          <p:nvPr>
            <p:ph type="pic" idx="1"/>
          </p:nvPr>
        </p:nvSpPr>
        <p:spPr>
          <a:xfrm>
            <a:off x="4830792" y="987425"/>
            <a:ext cx="617505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8" name="Slide Number Placeholder 5">
            <a:extLst>
              <a:ext uri="{FF2B5EF4-FFF2-40B4-BE49-F238E27FC236}">
                <a16:creationId xmlns:a16="http://schemas.microsoft.com/office/drawing/2014/main" id="{4E2A722D-1428-0646-BD64-4C63FED158A3}"/>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a:p>
        </p:txBody>
      </p:sp>
      <p:sp>
        <p:nvSpPr>
          <p:cNvPr id="9" name="Text Placeholder 3">
            <a:extLst>
              <a:ext uri="{FF2B5EF4-FFF2-40B4-BE49-F238E27FC236}">
                <a16:creationId xmlns:a16="http://schemas.microsoft.com/office/drawing/2014/main" id="{7FA8BFEC-AB2E-824B-9489-93F76892BB78}"/>
              </a:ext>
            </a:extLst>
          </p:cNvPr>
          <p:cNvSpPr>
            <a:spLocks noGrp="1"/>
          </p:cNvSpPr>
          <p:nvPr>
            <p:ph type="body" sz="half" idx="2"/>
          </p:nvPr>
        </p:nvSpPr>
        <p:spPr>
          <a:xfrm>
            <a:off x="561600" y="2210540"/>
            <a:ext cx="3932237" cy="365844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449736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C5CEE02-9F23-B148-B842-4854B3A355C1}"/>
              </a:ext>
            </a:extLst>
          </p:cNvPr>
          <p:cNvPicPr>
            <a:picLocks noChangeAspect="1"/>
          </p:cNvPicPr>
          <p:nvPr/>
        </p:nvPicPr>
        <p:blipFill>
          <a:blip r:embed="rId12"/>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6E186C88-41F8-9C47-A3F1-DC59CFB8FD27}"/>
              </a:ext>
            </a:extLst>
          </p:cNvPr>
          <p:cNvSpPr>
            <a:spLocks noGrp="1"/>
          </p:cNvSpPr>
          <p:nvPr>
            <p:ph type="title"/>
          </p:nvPr>
        </p:nvSpPr>
        <p:spPr>
          <a:xfrm>
            <a:off x="354725" y="134258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42AD78C-667D-B84F-B4A3-90B28BF6F4C3}"/>
              </a:ext>
            </a:extLst>
          </p:cNvPr>
          <p:cNvSpPr>
            <a:spLocks noGrp="1"/>
          </p:cNvSpPr>
          <p:nvPr>
            <p:ph type="body" idx="1"/>
          </p:nvPr>
        </p:nvSpPr>
        <p:spPr>
          <a:xfrm>
            <a:off x="354725" y="2803087"/>
            <a:ext cx="10515600" cy="35766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725071364"/>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3" r:id="rId7"/>
    <p:sldLayoutId id="2147483692" r:id="rId8"/>
    <p:sldLayoutId id="2147483694" r:id="rId9"/>
    <p:sldLayoutId id="2147483668" r:id="rId10"/>
  </p:sldLayoutIdLst>
  <p:hf hdr="0" ftr="0" dt="0"/>
  <p:txStyles>
    <p:titleStyle>
      <a:lvl1pPr algn="l" defTabSz="914400" rtl="0" eaLnBrk="1" latinLnBrk="0" hangingPunct="1">
        <a:lnSpc>
          <a:spcPct val="90000"/>
        </a:lnSpc>
        <a:spcBef>
          <a:spcPct val="0"/>
        </a:spcBef>
        <a:buNone/>
        <a:defRPr sz="5400" b="1" i="0" kern="1200">
          <a:solidFill>
            <a:schemeClr val="bg1"/>
          </a:solidFill>
          <a:latin typeface="Avenir Next Demi Bold" panose="020B0503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chemeClr val="bg1"/>
          </a:solidFill>
          <a:latin typeface="Avenir Next Demi Bold" panose="020B05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Avenir Next Medium" panose="020B0503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Avenir Next" panose="020B0503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Avenir Next" panose="020B0503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Avenir Next" panose="020B0503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73E8299-36E4-44D3-AC1D-46AB707917BA}"/>
              </a:ext>
            </a:extLst>
          </p:cNvPr>
          <p:cNvSpPr>
            <a:spLocks noGrp="1"/>
          </p:cNvSpPr>
          <p:nvPr>
            <p:ph type="subTitle" idx="4294967295"/>
          </p:nvPr>
        </p:nvSpPr>
        <p:spPr>
          <a:xfrm>
            <a:off x="350874" y="5391482"/>
            <a:ext cx="9324310" cy="860425"/>
          </a:xfrm>
        </p:spPr>
        <p:txBody>
          <a:bodyPr>
            <a:normAutofit lnSpcReduction="10000"/>
          </a:bodyPr>
          <a:lstStyle/>
          <a:p>
            <a:pPr marL="0" indent="0">
              <a:buNone/>
            </a:pPr>
            <a:r>
              <a:rPr lang="en-AU" sz="6000" dirty="0">
                <a:latin typeface="+mn-lt"/>
              </a:rPr>
              <a:t>Referendum 2023</a:t>
            </a:r>
          </a:p>
        </p:txBody>
      </p:sp>
    </p:spTree>
    <p:extLst>
      <p:ext uri="{BB962C8B-B14F-4D97-AF65-F5344CB8AC3E}">
        <p14:creationId xmlns:p14="http://schemas.microsoft.com/office/powerpoint/2010/main" val="896887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D93D17-0FF0-47C3-26DC-D721636C2D05}"/>
              </a:ext>
            </a:extLst>
          </p:cNvPr>
          <p:cNvSpPr>
            <a:spLocks noGrp="1"/>
          </p:cNvSpPr>
          <p:nvPr>
            <p:ph idx="4294967295"/>
          </p:nvPr>
        </p:nvSpPr>
        <p:spPr>
          <a:xfrm>
            <a:off x="627321" y="1974185"/>
            <a:ext cx="10515600" cy="3576638"/>
          </a:xfrm>
        </p:spPr>
        <p:txBody>
          <a:bodyPr vert="horz" lIns="91440" tIns="45720" rIns="91440" bIns="45720" rtlCol="0" anchor="t">
            <a:normAutofit lnSpcReduction="10000"/>
          </a:bodyPr>
          <a:lstStyle/>
          <a:p>
            <a:pPr marL="0" marR="0" lvl="0" indent="0" defTabSz="914400" rtl="0" eaLnBrk="1" fontAlgn="auto" latinLnBrk="0" hangingPunct="1">
              <a:lnSpc>
                <a:spcPct val="110000"/>
              </a:lnSpc>
              <a:spcBef>
                <a:spcPct val="0"/>
              </a:spcBef>
              <a:spcAft>
                <a:spcPts val="0"/>
              </a:spcAft>
              <a:buClrTx/>
              <a:buSzTx/>
              <a:buFont typeface="Arial" panose="020B0604020202020204" pitchFamily="34" charset="0"/>
              <a:buNone/>
              <a:tabLst/>
              <a:defRPr/>
            </a:pPr>
            <a:r>
              <a:rPr kumimoji="0" lang="en-US" sz="4400" b="0" i="0" u="none" strike="noStrike" kern="1200" cap="none" spc="0" normalizeH="0" baseline="0" noProof="0" dirty="0">
                <a:ln>
                  <a:noFill/>
                </a:ln>
                <a:effectLst/>
                <a:uLnTx/>
                <a:uFillTx/>
                <a:latin typeface="Avenir Next LT Pro"/>
                <a:ea typeface="+mn-ea"/>
                <a:cs typeface="+mn-cs"/>
              </a:rPr>
              <a:t>The Salvation Army is committed to the process of reconciliation and believes that the Aboriginal and Torres Strait Islander Voice is a crucial step in our nation’s path to reconciliation.</a:t>
            </a:r>
            <a:endParaRPr lang="en-US">
              <a:ea typeface="+mn-ea"/>
              <a:cs typeface="+mn-cs"/>
            </a:endParaRPr>
          </a:p>
          <a:p>
            <a:endParaRPr lang="en-AU" dirty="0"/>
          </a:p>
        </p:txBody>
      </p:sp>
      <p:sp>
        <p:nvSpPr>
          <p:cNvPr id="2" name="Slide Number Placeholder 5">
            <a:extLst>
              <a:ext uri="{FF2B5EF4-FFF2-40B4-BE49-F238E27FC236}">
                <a16:creationId xmlns:a16="http://schemas.microsoft.com/office/drawing/2014/main" id="{2475DA16-CE79-9514-8CAF-4FEAB47117A5}"/>
              </a:ext>
            </a:extLst>
          </p:cNvPr>
          <p:cNvSpPr txBox="1">
            <a:spLocks/>
          </p:cNvSpPr>
          <p:nvPr/>
        </p:nvSpPr>
        <p:spPr>
          <a:xfrm>
            <a:off x="9448800" y="64055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B3DCD73F-D2FC-42C9-AEFE-D7C4198EA148}" type="slidenum">
              <a:rPr lang="en-AU" sz="1200" smtClean="0">
                <a:solidFill>
                  <a:srgbClr val="FFFFFF"/>
                </a:solidFill>
                <a:latin typeface="Avenir Next LT Pro"/>
              </a:rPr>
              <a:pPr algn="r">
                <a:defRPr/>
              </a:pPr>
              <a:t>2</a:t>
            </a:fld>
            <a:endParaRPr lang="en-AU" sz="1200" dirty="0">
              <a:solidFill>
                <a:srgbClr val="FFFFFF"/>
              </a:solidFill>
              <a:latin typeface="Avenir Next LT Pro"/>
            </a:endParaRPr>
          </a:p>
        </p:txBody>
      </p:sp>
    </p:spTree>
    <p:extLst>
      <p:ext uri="{BB962C8B-B14F-4D97-AF65-F5344CB8AC3E}">
        <p14:creationId xmlns:p14="http://schemas.microsoft.com/office/powerpoint/2010/main" val="161929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B0DE35D-02AD-A54B-8E6B-4594572E444E}"/>
              </a:ext>
            </a:extLst>
          </p:cNvPr>
          <p:cNvSpPr>
            <a:spLocks noGrp="1"/>
          </p:cNvSpPr>
          <p:nvPr>
            <p:ph idx="1"/>
          </p:nvPr>
        </p:nvSpPr>
        <p:spPr>
          <a:xfrm>
            <a:off x="556743" y="1531088"/>
            <a:ext cx="11319824" cy="5092996"/>
          </a:xfrm>
        </p:spPr>
        <p:txBody>
          <a:bodyPr>
            <a:normAutofit/>
          </a:bodyPr>
          <a:lstStyle/>
          <a:p>
            <a:pPr marL="0" indent="0" algn="l">
              <a:buNone/>
            </a:pPr>
            <a:r>
              <a:rPr lang="en-US" sz="4400" b="0" dirty="0">
                <a:latin typeface="Avenir Next LT Pro" panose="020B0504020202020204" pitchFamily="34" charset="0"/>
              </a:rPr>
              <a:t>It is our experience, across our mission and ministry, that First Nations voices help build better policy and outcomes, not just for First Nations peoples, but for all of us. </a:t>
            </a:r>
          </a:p>
          <a:p>
            <a:pPr marL="0" indent="0" algn="l">
              <a:buNone/>
            </a:pPr>
            <a:endParaRPr lang="en-US" sz="4400" b="0" dirty="0">
              <a:latin typeface="Avenir Next LT Pro" panose="020B0504020202020204" pitchFamily="34" charset="0"/>
            </a:endParaRPr>
          </a:p>
          <a:p>
            <a:pPr marL="0" indent="0">
              <a:buNone/>
            </a:pPr>
            <a:r>
              <a:rPr lang="en-US" sz="4400" b="0" dirty="0">
                <a:latin typeface="Avenir Next LT Pro" panose="020B0504020202020204" pitchFamily="34" charset="0"/>
              </a:rPr>
              <a:t>This is what we want for Australia.</a:t>
            </a:r>
            <a:endParaRPr lang="en-AU" sz="4400" b="0" dirty="0">
              <a:latin typeface="Avenir Next LT Pro" panose="020B0504020202020204" pitchFamily="34" charset="0"/>
            </a:endParaRPr>
          </a:p>
        </p:txBody>
      </p:sp>
      <p:sp>
        <p:nvSpPr>
          <p:cNvPr id="7" name="Slide Number Placeholder 6">
            <a:extLst>
              <a:ext uri="{FF2B5EF4-FFF2-40B4-BE49-F238E27FC236}">
                <a16:creationId xmlns:a16="http://schemas.microsoft.com/office/drawing/2014/main" id="{8573F0D0-D576-0B48-89AC-D2916CBA84F0}"/>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Tree>
    <p:extLst>
      <p:ext uri="{BB962C8B-B14F-4D97-AF65-F5344CB8AC3E}">
        <p14:creationId xmlns:p14="http://schemas.microsoft.com/office/powerpoint/2010/main" val="40686058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5DC6F-BD77-4540-8201-9433FD2A893C}"/>
              </a:ext>
            </a:extLst>
          </p:cNvPr>
          <p:cNvSpPr>
            <a:spLocks noGrp="1"/>
          </p:cNvSpPr>
          <p:nvPr>
            <p:ph type="ctrTitle"/>
          </p:nvPr>
        </p:nvSpPr>
        <p:spPr>
          <a:xfrm>
            <a:off x="2052084" y="1944414"/>
            <a:ext cx="8615915" cy="3047508"/>
          </a:xfrm>
        </p:spPr>
        <p:txBody>
          <a:bodyPr/>
          <a:lstStyle/>
          <a:p>
            <a:r>
              <a:rPr lang="en-US" sz="4400" dirty="0">
                <a:latin typeface="Avenir Next LT Pro" panose="020B0504020202020204" pitchFamily="34" charset="0"/>
              </a:rPr>
              <a:t>What is The Voice?</a:t>
            </a:r>
          </a:p>
        </p:txBody>
      </p:sp>
      <p:sp>
        <p:nvSpPr>
          <p:cNvPr id="6" name="Slide Number Placeholder 5">
            <a:extLst>
              <a:ext uri="{FF2B5EF4-FFF2-40B4-BE49-F238E27FC236}">
                <a16:creationId xmlns:a16="http://schemas.microsoft.com/office/drawing/2014/main" id="{C6F4D457-9288-4843-A203-4E1D8A6BBF9E}"/>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AU" sz="1200" b="0" i="0" u="none" strike="noStrike" kern="1200" cap="none" spc="0" normalizeH="0" baseline="0" noProof="0" dirty="0">
              <a:ln>
                <a:noFill/>
              </a:ln>
              <a:solidFill>
                <a:srgbClr val="FFFFFF"/>
              </a:solidFill>
              <a:effectLst/>
              <a:uLnTx/>
              <a:uFillTx/>
              <a:latin typeface="Avenir Next LT Pro"/>
              <a:ea typeface="+mn-ea"/>
              <a:cs typeface="+mn-cs"/>
            </a:endParaRPr>
          </a:p>
        </p:txBody>
      </p:sp>
    </p:spTree>
    <p:extLst>
      <p:ext uri="{BB962C8B-B14F-4D97-AF65-F5344CB8AC3E}">
        <p14:creationId xmlns:p14="http://schemas.microsoft.com/office/powerpoint/2010/main" val="13664509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Speech Bubble: Rectangle 4">
            <a:extLst>
              <a:ext uri="{FF2B5EF4-FFF2-40B4-BE49-F238E27FC236}">
                <a16:creationId xmlns:a16="http://schemas.microsoft.com/office/drawing/2014/main" id="{7BF6FB99-C3EF-E0C9-3415-CFC8A33C45E8}"/>
              </a:ext>
            </a:extLst>
          </p:cNvPr>
          <p:cNvSpPr/>
          <p:nvPr/>
        </p:nvSpPr>
        <p:spPr>
          <a:xfrm>
            <a:off x="1969638" y="3757835"/>
            <a:ext cx="8273989" cy="1633491"/>
          </a:xfrm>
          <a:prstGeom prst="wedgeRectCallout">
            <a:avLst/>
          </a:prstGeom>
          <a:solidFill>
            <a:schemeClr val="accent4">
              <a:lumMod val="75000"/>
              <a:alpha val="51000"/>
            </a:schemeClr>
          </a:solidFill>
          <a:ln>
            <a:solidFill>
              <a:srgbClr val="C45D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4400" b="0" dirty="0">
                <a:latin typeface="Avenir Next LT Pro Demi" panose="020B0704020202020204" pitchFamily="34" charset="0"/>
              </a:rPr>
              <a:t>What is your understanding of the Voice?</a:t>
            </a:r>
            <a:endParaRPr lang="en-AU" sz="4400" dirty="0">
              <a:latin typeface="Avenir Next LT Pro Demi" panose="020B0704020202020204" pitchFamily="34" charset="0"/>
            </a:endParaRPr>
          </a:p>
        </p:txBody>
      </p:sp>
      <p:sp>
        <p:nvSpPr>
          <p:cNvPr id="2" name="Title 1">
            <a:extLst>
              <a:ext uri="{FF2B5EF4-FFF2-40B4-BE49-F238E27FC236}">
                <a16:creationId xmlns:a16="http://schemas.microsoft.com/office/drawing/2014/main" id="{3BADE9F7-4C54-9EBE-8696-95DC017717D5}"/>
              </a:ext>
            </a:extLst>
          </p:cNvPr>
          <p:cNvSpPr>
            <a:spLocks noGrp="1"/>
          </p:cNvSpPr>
          <p:nvPr>
            <p:ph type="title"/>
          </p:nvPr>
        </p:nvSpPr>
        <p:spPr>
          <a:xfrm>
            <a:off x="1313274" y="1342587"/>
            <a:ext cx="9565452" cy="2086413"/>
          </a:xfrm>
        </p:spPr>
        <p:txBody>
          <a:bodyPr>
            <a:normAutofit/>
          </a:bodyPr>
          <a:lstStyle/>
          <a:p>
            <a:r>
              <a:rPr lang="en-AU" sz="4400" b="0" dirty="0">
                <a:latin typeface="Avenir Next LT Pro" panose="020B0504020202020204" pitchFamily="34" charset="0"/>
              </a:rPr>
              <a:t>We respect that there is a diversity of opinion regarding the referendum.</a:t>
            </a:r>
            <a:endParaRPr lang="en-US"/>
          </a:p>
        </p:txBody>
      </p:sp>
      <p:sp>
        <p:nvSpPr>
          <p:cNvPr id="4" name="Slide Number Placeholder 5">
            <a:extLst>
              <a:ext uri="{FF2B5EF4-FFF2-40B4-BE49-F238E27FC236}">
                <a16:creationId xmlns:a16="http://schemas.microsoft.com/office/drawing/2014/main" id="{4701F676-4D49-45D5-551E-122D16223148}"/>
              </a:ext>
            </a:extLst>
          </p:cNvPr>
          <p:cNvSpPr txBox="1">
            <a:spLocks/>
          </p:cNvSpPr>
          <p:nvPr/>
        </p:nvSpPr>
        <p:spPr>
          <a:xfrm>
            <a:off x="9448800" y="64055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B3DCD73F-D2FC-42C9-AEFE-D7C4198EA148}" type="slidenum">
              <a:rPr lang="en-AU" sz="1200" smtClean="0">
                <a:solidFill>
                  <a:srgbClr val="FFFFFF"/>
                </a:solidFill>
                <a:latin typeface="Avenir Next LT Pro"/>
              </a:rPr>
              <a:pPr algn="r">
                <a:defRPr/>
              </a:pPr>
              <a:t>5</a:t>
            </a:fld>
            <a:endParaRPr lang="en-AU" sz="1200" dirty="0">
              <a:solidFill>
                <a:srgbClr val="FFFFFF"/>
              </a:solidFill>
              <a:latin typeface="Avenir Next LT Pro"/>
            </a:endParaRPr>
          </a:p>
        </p:txBody>
      </p:sp>
    </p:spTree>
    <p:extLst>
      <p:ext uri="{BB962C8B-B14F-4D97-AF65-F5344CB8AC3E}">
        <p14:creationId xmlns:p14="http://schemas.microsoft.com/office/powerpoint/2010/main" val="65056996"/>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a:extLst>
              <a:ext uri="{FF2B5EF4-FFF2-40B4-BE49-F238E27FC236}">
                <a16:creationId xmlns:a16="http://schemas.microsoft.com/office/drawing/2014/main" id="{158E6E5D-A51E-D644-4976-1BA96F5B036B}"/>
              </a:ext>
            </a:extLst>
          </p:cNvPr>
          <p:cNvSpPr>
            <a:spLocks noGrp="1"/>
          </p:cNvSpPr>
          <p:nvPr>
            <p:ph idx="1"/>
          </p:nvPr>
        </p:nvSpPr>
        <p:spPr>
          <a:xfrm>
            <a:off x="910142" y="1773070"/>
            <a:ext cx="10515600" cy="3491387"/>
          </a:xfrm>
        </p:spPr>
        <p:txBody>
          <a:bodyPr vert="horz" lIns="91440" tIns="45720" rIns="91440" bIns="45720" rtlCol="0" anchor="t">
            <a:normAutofit/>
          </a:bodyPr>
          <a:lstStyle/>
          <a:p>
            <a:pPr marL="0" indent="0">
              <a:buNone/>
            </a:pPr>
            <a:r>
              <a:rPr lang="en-AU" sz="4400" b="0" dirty="0">
                <a:latin typeface="Avenir Next LT Pro"/>
              </a:rPr>
              <a:t>We encourage all Australians to engage in respectful conversation with Aboriginal and Torres Strait Islander peoples to hear their diverse opinions about the Voice. </a:t>
            </a:r>
            <a:endParaRPr lang="en-AU" sz="4400" b="0" dirty="0">
              <a:latin typeface="Avenir Next LT Pro" panose="020B0504020202020204" pitchFamily="34" charset="0"/>
            </a:endParaRPr>
          </a:p>
        </p:txBody>
      </p:sp>
      <p:sp>
        <p:nvSpPr>
          <p:cNvPr id="5" name="Title 1">
            <a:extLst>
              <a:ext uri="{FF2B5EF4-FFF2-40B4-BE49-F238E27FC236}">
                <a16:creationId xmlns:a16="http://schemas.microsoft.com/office/drawing/2014/main" id="{AA2F156E-613B-FA23-1B47-4AEFFB12222B}"/>
              </a:ext>
            </a:extLst>
          </p:cNvPr>
          <p:cNvSpPr txBox="1">
            <a:spLocks/>
          </p:cNvSpPr>
          <p:nvPr/>
        </p:nvSpPr>
        <p:spPr>
          <a:xfrm>
            <a:off x="1757778" y="1039826"/>
            <a:ext cx="8273989" cy="4224631"/>
          </a:xfrm>
          <a:prstGeom prst="rect">
            <a:avLst/>
          </a:prstGeom>
        </p:spPr>
        <p:txBody>
          <a:bodyPr vert="horz" lIns="91440" tIns="45720" rIns="91440" bIns="45720" rtlCol="0" anchor="b" anchorCtr="0">
            <a:normAutofit/>
          </a:bodyPr>
          <a:lstStyle>
            <a:lvl1pPr algn="l" defTabSz="914400" rtl="0" eaLnBrk="1" latinLnBrk="0" hangingPunct="1">
              <a:lnSpc>
                <a:spcPct val="90000"/>
              </a:lnSpc>
              <a:spcBef>
                <a:spcPct val="0"/>
              </a:spcBef>
              <a:buNone/>
              <a:defRPr sz="4200" kern="1200">
                <a:solidFill>
                  <a:schemeClr val="tx1"/>
                </a:solidFill>
                <a:latin typeface="+mj-lt"/>
                <a:ea typeface="+mj-ea"/>
                <a:cs typeface="+mj-cs"/>
              </a:defRPr>
            </a:lvl1pPr>
          </a:lstStyle>
          <a:p>
            <a:pPr algn="ctr"/>
            <a:endParaRPr lang="en-AU" sz="4400" dirty="0"/>
          </a:p>
        </p:txBody>
      </p:sp>
      <p:sp>
        <p:nvSpPr>
          <p:cNvPr id="2" name="Slide Number Placeholder 5">
            <a:extLst>
              <a:ext uri="{FF2B5EF4-FFF2-40B4-BE49-F238E27FC236}">
                <a16:creationId xmlns:a16="http://schemas.microsoft.com/office/drawing/2014/main" id="{3B76C104-6CAC-BD5B-9103-6C5AAD363DE3}"/>
              </a:ext>
            </a:extLst>
          </p:cNvPr>
          <p:cNvSpPr txBox="1">
            <a:spLocks/>
          </p:cNvSpPr>
          <p:nvPr/>
        </p:nvSpPr>
        <p:spPr>
          <a:xfrm>
            <a:off x="9448800" y="64055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B3DCD73F-D2FC-42C9-AEFE-D7C4198EA148}" type="slidenum">
              <a:rPr lang="en-AU" sz="1200" smtClean="0">
                <a:solidFill>
                  <a:srgbClr val="FFFFFF"/>
                </a:solidFill>
                <a:latin typeface="Avenir Next LT Pro"/>
              </a:rPr>
              <a:pPr algn="r">
                <a:defRPr/>
              </a:pPr>
              <a:t>6</a:t>
            </a:fld>
            <a:endParaRPr lang="en-AU" sz="1200" dirty="0">
              <a:solidFill>
                <a:srgbClr val="FFFFFF"/>
              </a:solidFill>
              <a:latin typeface="Avenir Next LT Pro"/>
            </a:endParaRPr>
          </a:p>
        </p:txBody>
      </p:sp>
    </p:spTree>
    <p:extLst>
      <p:ext uri="{BB962C8B-B14F-4D97-AF65-F5344CB8AC3E}">
        <p14:creationId xmlns:p14="http://schemas.microsoft.com/office/powerpoint/2010/main" val="696479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D0B2B-2FC5-E94E-827B-04B3E162E5B1}"/>
              </a:ext>
            </a:extLst>
          </p:cNvPr>
          <p:cNvSpPr>
            <a:spLocks noGrp="1"/>
          </p:cNvSpPr>
          <p:nvPr>
            <p:ph type="title"/>
          </p:nvPr>
        </p:nvSpPr>
        <p:spPr>
          <a:xfrm>
            <a:off x="584762" y="1272033"/>
            <a:ext cx="11032745" cy="4313934"/>
          </a:xfrm>
        </p:spPr>
        <p:txBody>
          <a:bodyPr>
            <a:normAutofit/>
          </a:bodyPr>
          <a:lstStyle/>
          <a:p>
            <a:r>
              <a:rPr lang="en-AU" sz="4400" b="0" dirty="0">
                <a:latin typeface="Avenir Next LT Pro" panose="020B0504020202020204" pitchFamily="34" charset="0"/>
              </a:rPr>
              <a:t>The Voice was proposed in the Uluru Statement from the Heart and</a:t>
            </a:r>
            <a:br>
              <a:rPr lang="en-AU" sz="4400" b="0" dirty="0">
                <a:latin typeface="Avenir Next LT Pro" panose="020B0504020202020204" pitchFamily="34" charset="0"/>
              </a:rPr>
            </a:br>
            <a:r>
              <a:rPr lang="en-AU" sz="4400" b="0" dirty="0">
                <a:latin typeface="Avenir Next LT Pro" panose="020B0504020202020204" pitchFamily="34" charset="0"/>
              </a:rPr>
              <a:t>presented to the nation on 26 May 2017. </a:t>
            </a:r>
            <a:endParaRPr lang="en-US"/>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Tree>
    <p:extLst>
      <p:ext uri="{BB962C8B-B14F-4D97-AF65-F5344CB8AC3E}">
        <p14:creationId xmlns:p14="http://schemas.microsoft.com/office/powerpoint/2010/main" val="25550020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550017" y="1952694"/>
            <a:ext cx="11695813" cy="2952611"/>
          </a:xfrm>
        </p:spPr>
        <p:txBody>
          <a:bodyPr vert="horz" lIns="91440" tIns="45720" rIns="91440" bIns="45720" rtlCol="0" anchor="t">
            <a:normAutofit/>
          </a:bodyPr>
          <a:lstStyle/>
          <a:p>
            <a:pPr marL="0" indent="0">
              <a:buNone/>
            </a:pPr>
            <a:r>
              <a:rPr lang="en-US" sz="4400" b="0" dirty="0">
                <a:latin typeface="Avenir Next LT Pro"/>
              </a:rPr>
              <a:t>The Voice would provide independent advice to the Parliament and Government on matters relating to Aboriginal and Torres Strait Islander peoples.</a:t>
            </a:r>
            <a:endParaRPr lang="en-US"/>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Tree>
    <p:extLst>
      <p:ext uri="{BB962C8B-B14F-4D97-AF65-F5344CB8AC3E}">
        <p14:creationId xmlns:p14="http://schemas.microsoft.com/office/powerpoint/2010/main" val="5736714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DE9F7-4C54-9EBE-8696-95DC017717D5}"/>
              </a:ext>
            </a:extLst>
          </p:cNvPr>
          <p:cNvSpPr>
            <a:spLocks noGrp="1"/>
          </p:cNvSpPr>
          <p:nvPr>
            <p:ph type="title"/>
          </p:nvPr>
        </p:nvSpPr>
        <p:spPr>
          <a:xfrm>
            <a:off x="388789" y="1436991"/>
            <a:ext cx="11372987" cy="3051861"/>
          </a:xfrm>
        </p:spPr>
        <p:txBody>
          <a:bodyPr>
            <a:normAutofit/>
          </a:bodyPr>
          <a:lstStyle/>
          <a:p>
            <a:pPr>
              <a:spcAft>
                <a:spcPts val="800"/>
              </a:spcAft>
            </a:pPr>
            <a:r>
              <a:rPr lang="en-US" sz="4000" b="0" dirty="0">
                <a:latin typeface="Avenir Next LT Pro"/>
              </a:rPr>
              <a:t>“</a:t>
            </a:r>
            <a:r>
              <a:rPr lang="en-AU" sz="4000" b="0" dirty="0">
                <a:latin typeface="Avenir Next LT Pro"/>
              </a:rPr>
              <a:t>Our 140-year history of helping Australians through our social services and programs has taught us that it is hard to listen to people if you do not let them have a voice.”</a:t>
            </a:r>
            <a:br>
              <a:rPr lang="en-AU" sz="4000" b="0" dirty="0">
                <a:latin typeface="Avenir Next LT Pro" panose="020B0504020202020204" pitchFamily="34" charset="0"/>
              </a:rPr>
            </a:br>
            <a:r>
              <a:rPr lang="en-AU" sz="4900" b="0" dirty="0">
                <a:latin typeface="Avenir Next LT Pro"/>
              </a:rPr>
              <a:t> </a:t>
            </a:r>
            <a:r>
              <a:rPr lang="en-AU" sz="4000" b="0" dirty="0">
                <a:latin typeface="Avenir Next LT Pro"/>
              </a:rPr>
              <a:t>- Captain Stuart Glover</a:t>
            </a:r>
            <a:endParaRPr lang="en-AU" sz="3800" dirty="0">
              <a:latin typeface="Avenir Next LT Pro"/>
            </a:endParaRPr>
          </a:p>
        </p:txBody>
      </p:sp>
      <p:sp>
        <p:nvSpPr>
          <p:cNvPr id="3" name="Slide Number Placeholder 2">
            <a:extLst>
              <a:ext uri="{FF2B5EF4-FFF2-40B4-BE49-F238E27FC236}">
                <a16:creationId xmlns:a16="http://schemas.microsoft.com/office/drawing/2014/main" id="{16DC26B9-D7DD-73BC-B17A-EECDAB9C1EC9}"/>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6" name="Speech Bubble: Rectangle 5">
            <a:extLst>
              <a:ext uri="{FF2B5EF4-FFF2-40B4-BE49-F238E27FC236}">
                <a16:creationId xmlns:a16="http://schemas.microsoft.com/office/drawing/2014/main" id="{F8C27F28-1490-1728-587D-3440824A1F79}"/>
              </a:ext>
            </a:extLst>
          </p:cNvPr>
          <p:cNvSpPr/>
          <p:nvPr/>
        </p:nvSpPr>
        <p:spPr>
          <a:xfrm>
            <a:off x="1639406" y="4583259"/>
            <a:ext cx="8871754" cy="1633491"/>
          </a:xfrm>
          <a:prstGeom prst="wedgeRectCallout">
            <a:avLst/>
          </a:prstGeom>
          <a:solidFill>
            <a:schemeClr val="accent4">
              <a:lumMod val="75000"/>
              <a:alpha val="51000"/>
            </a:schemeClr>
          </a:solidFill>
          <a:ln>
            <a:solidFill>
              <a:srgbClr val="C45D3C"/>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AU" sz="4400" b="0" dirty="0">
                <a:latin typeface="Avenir Next LT Pro Demi" panose="020B0704020202020204" pitchFamily="34" charset="0"/>
              </a:rPr>
              <a:t>What are your thoughts regarding this statement?</a:t>
            </a:r>
            <a:endParaRPr lang="en-US" dirty="0"/>
          </a:p>
        </p:txBody>
      </p:sp>
    </p:spTree>
    <p:extLst>
      <p:ext uri="{BB962C8B-B14F-4D97-AF65-F5344CB8AC3E}">
        <p14:creationId xmlns:p14="http://schemas.microsoft.com/office/powerpoint/2010/main" val="585698884"/>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50A55-E301-634D-9757-5001DB7A4F36}"/>
              </a:ext>
            </a:extLst>
          </p:cNvPr>
          <p:cNvSpPr>
            <a:spLocks noGrp="1"/>
          </p:cNvSpPr>
          <p:nvPr>
            <p:ph type="title"/>
          </p:nvPr>
        </p:nvSpPr>
        <p:spPr/>
        <p:txBody>
          <a:bodyPr>
            <a:normAutofit/>
          </a:bodyPr>
          <a:lstStyle/>
          <a:p>
            <a:r>
              <a:rPr lang="en-US" sz="4400" dirty="0">
                <a:latin typeface="+mn-lt"/>
              </a:rPr>
              <a:t>Voice Members</a:t>
            </a:r>
          </a:p>
        </p:txBody>
      </p:sp>
      <p:sp>
        <p:nvSpPr>
          <p:cNvPr id="4" name="Text Placeholder 3">
            <a:extLst>
              <a:ext uri="{FF2B5EF4-FFF2-40B4-BE49-F238E27FC236}">
                <a16:creationId xmlns:a16="http://schemas.microsoft.com/office/drawing/2014/main" id="{99AD3D21-8CD6-784B-A485-86F2395B0ECF}"/>
              </a:ext>
            </a:extLst>
          </p:cNvPr>
          <p:cNvSpPr>
            <a:spLocks noGrp="1"/>
          </p:cNvSpPr>
          <p:nvPr>
            <p:ph idx="1"/>
          </p:nvPr>
        </p:nvSpPr>
        <p:spPr/>
        <p:txBody>
          <a:bodyPr vert="horz" lIns="91440" tIns="45720" rIns="91440" bIns="45720" rtlCol="0" anchor="t">
            <a:normAutofit/>
          </a:bodyPr>
          <a:lstStyle/>
          <a:p>
            <a:pPr marL="0" indent="0">
              <a:buNone/>
            </a:pPr>
            <a:r>
              <a:rPr lang="en-US" sz="4400" b="0" dirty="0">
                <a:latin typeface="Avenir Next LT Pro"/>
              </a:rPr>
              <a:t>Members of the Voice will be chosen by Aboriginal and Torres Strait Islander people based on the wishes of local communities.</a:t>
            </a:r>
          </a:p>
        </p:txBody>
      </p:sp>
      <p:sp>
        <p:nvSpPr>
          <p:cNvPr id="5" name="Slide Number Placeholder 4">
            <a:extLst>
              <a:ext uri="{FF2B5EF4-FFF2-40B4-BE49-F238E27FC236}">
                <a16:creationId xmlns:a16="http://schemas.microsoft.com/office/drawing/2014/main" id="{997DC608-D752-C146-A0AA-46363AC32A5C}"/>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Tree>
    <p:extLst>
      <p:ext uri="{BB962C8B-B14F-4D97-AF65-F5344CB8AC3E}">
        <p14:creationId xmlns:p14="http://schemas.microsoft.com/office/powerpoint/2010/main" val="14173430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B0DE35D-02AD-A54B-8E6B-4594572E444E}"/>
              </a:ext>
            </a:extLst>
          </p:cNvPr>
          <p:cNvSpPr>
            <a:spLocks noGrp="1"/>
          </p:cNvSpPr>
          <p:nvPr>
            <p:ph idx="1"/>
          </p:nvPr>
        </p:nvSpPr>
        <p:spPr>
          <a:xfrm>
            <a:off x="527762" y="4221237"/>
            <a:ext cx="10987298" cy="2016090"/>
          </a:xfrm>
        </p:spPr>
        <p:txBody>
          <a:bodyPr vert="horz" lIns="91440" tIns="45720" rIns="91440" bIns="45720" rtlCol="0" anchor="t">
            <a:normAutofit/>
          </a:bodyPr>
          <a:lstStyle/>
          <a:p>
            <a:r>
              <a:rPr lang="en-US" sz="4000" b="0" dirty="0">
                <a:latin typeface="Avenir Next LT Pro"/>
              </a:rPr>
              <a:t>Members will be chosen from each of the states and territories and the Torres Strait Islands</a:t>
            </a:r>
          </a:p>
        </p:txBody>
      </p:sp>
      <p:sp>
        <p:nvSpPr>
          <p:cNvPr id="3" name="Text Placeholder 2">
            <a:extLst>
              <a:ext uri="{FF2B5EF4-FFF2-40B4-BE49-F238E27FC236}">
                <a16:creationId xmlns:a16="http://schemas.microsoft.com/office/drawing/2014/main" id="{8FA6DF47-0375-CB4C-B84A-69E59F5C22A1}"/>
              </a:ext>
            </a:extLst>
          </p:cNvPr>
          <p:cNvSpPr>
            <a:spLocks noGrp="1"/>
          </p:cNvSpPr>
          <p:nvPr>
            <p:ph type="body" idx="4294967295"/>
          </p:nvPr>
        </p:nvSpPr>
        <p:spPr>
          <a:xfrm>
            <a:off x="527762" y="1512924"/>
            <a:ext cx="6717100" cy="823913"/>
          </a:xfrm>
        </p:spPr>
        <p:txBody>
          <a:bodyPr/>
          <a:lstStyle/>
          <a:p>
            <a:pPr marL="0" indent="0">
              <a:spcBef>
                <a:spcPct val="0"/>
              </a:spcBef>
              <a:buNone/>
            </a:pPr>
            <a:r>
              <a:rPr lang="en-US" sz="4400" dirty="0">
                <a:latin typeface="+mn-lt"/>
                <a:ea typeface="+mj-ea"/>
                <a:cs typeface="+mj-cs"/>
              </a:rPr>
              <a:t>Balance in the Voice</a:t>
            </a:r>
          </a:p>
        </p:txBody>
      </p:sp>
      <p:sp>
        <p:nvSpPr>
          <p:cNvPr id="6" name="Content Placeholder 5">
            <a:extLst>
              <a:ext uri="{FF2B5EF4-FFF2-40B4-BE49-F238E27FC236}">
                <a16:creationId xmlns:a16="http://schemas.microsoft.com/office/drawing/2014/main" id="{138A3CF4-8018-4A4B-8A02-B6D06F79CD21}"/>
              </a:ext>
            </a:extLst>
          </p:cNvPr>
          <p:cNvSpPr>
            <a:spLocks noGrp="1"/>
          </p:cNvSpPr>
          <p:nvPr>
            <p:ph sz="quarter" idx="4294967295"/>
          </p:nvPr>
        </p:nvSpPr>
        <p:spPr>
          <a:xfrm>
            <a:off x="527762" y="2505074"/>
            <a:ext cx="10987298" cy="1716163"/>
          </a:xfrm>
        </p:spPr>
        <p:txBody>
          <a:bodyPr vert="horz" lIns="91440" tIns="45720" rIns="91440" bIns="45720" rtlCol="0" anchor="t">
            <a:normAutofit/>
          </a:bodyPr>
          <a:lstStyle/>
          <a:p>
            <a:r>
              <a:rPr lang="en-US" sz="4000" b="0" dirty="0">
                <a:latin typeface="Avenir Next LT Pro"/>
              </a:rPr>
              <a:t>The Voice will be gender balanced and include youth</a:t>
            </a:r>
          </a:p>
          <a:p>
            <a:endParaRPr lang="en-US" sz="2400" dirty="0"/>
          </a:p>
        </p:txBody>
      </p:sp>
      <p:sp>
        <p:nvSpPr>
          <p:cNvPr id="7" name="Slide Number Placeholder 6">
            <a:extLst>
              <a:ext uri="{FF2B5EF4-FFF2-40B4-BE49-F238E27FC236}">
                <a16:creationId xmlns:a16="http://schemas.microsoft.com/office/drawing/2014/main" id="{8573F0D0-D576-0B48-89AC-D2916CBA84F0}"/>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Tree>
    <p:extLst>
      <p:ext uri="{BB962C8B-B14F-4D97-AF65-F5344CB8AC3E}">
        <p14:creationId xmlns:p14="http://schemas.microsoft.com/office/powerpoint/2010/main" val="25237254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838200" y="1587740"/>
            <a:ext cx="10515600" cy="4200105"/>
          </a:xfrm>
        </p:spPr>
        <p:txBody>
          <a:bodyPr anchor="ctr">
            <a:normAutofit/>
          </a:bodyPr>
          <a:lstStyle/>
          <a:p>
            <a:pPr marL="0" indent="0">
              <a:buNone/>
            </a:pPr>
            <a:r>
              <a:rPr lang="en-US" sz="4400" b="0" dirty="0">
                <a:latin typeface="Avenir Next LT Pro"/>
              </a:rPr>
              <a:t>The Voice will work alongside existing </a:t>
            </a:r>
            <a:r>
              <a:rPr lang="en-US" sz="4400" b="0" dirty="0" err="1">
                <a:latin typeface="Avenir Next LT Pro"/>
              </a:rPr>
              <a:t>organisations</a:t>
            </a:r>
            <a:r>
              <a:rPr lang="en-US" sz="4400" b="0" dirty="0">
                <a:latin typeface="Avenir Next LT Pro"/>
              </a:rPr>
              <a:t> and traditional structures.</a:t>
            </a:r>
            <a:endParaRPr lang="en-US" dirty="0">
              <a:latin typeface="Avenir Next LT Pro"/>
            </a:endParaRPr>
          </a:p>
          <a:p>
            <a:pPr marL="0" indent="0">
              <a:buNone/>
            </a:pPr>
            <a:endParaRPr lang="en-AU" sz="3200" b="0" dirty="0">
              <a:latin typeface="Avenir Next LT Pro"/>
            </a:endParaRPr>
          </a:p>
          <a:p>
            <a:pPr marL="0" indent="0">
              <a:buNone/>
            </a:pPr>
            <a:r>
              <a:rPr lang="en-AU" sz="4400" b="0" dirty="0">
                <a:latin typeface="Avenir Next LT Pro"/>
              </a:rPr>
              <a:t>The Voice will be empowering, community-led, respectful and culturally informed.</a:t>
            </a:r>
            <a:endParaRPr lang="en-US" sz="4400" b="0" dirty="0">
              <a:latin typeface="Avenir Next LT Pro"/>
            </a:endParaRPr>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Tree>
    <p:extLst>
      <p:ext uri="{BB962C8B-B14F-4D97-AF65-F5344CB8AC3E}">
        <p14:creationId xmlns:p14="http://schemas.microsoft.com/office/powerpoint/2010/main" val="3867841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6DC26B9-D7DD-73BC-B17A-EECDAB9C1EC9}"/>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5" name="Speech Bubble: Rectangle 4">
            <a:extLst>
              <a:ext uri="{FF2B5EF4-FFF2-40B4-BE49-F238E27FC236}">
                <a16:creationId xmlns:a16="http://schemas.microsoft.com/office/drawing/2014/main" id="{18C7E80F-DDF4-C682-1BB7-CB40770EB2A2}"/>
              </a:ext>
            </a:extLst>
          </p:cNvPr>
          <p:cNvSpPr/>
          <p:nvPr/>
        </p:nvSpPr>
        <p:spPr>
          <a:xfrm>
            <a:off x="994787" y="1566393"/>
            <a:ext cx="10128737" cy="3725214"/>
          </a:xfrm>
          <a:prstGeom prst="wedgeRectCallout">
            <a:avLst/>
          </a:prstGeom>
          <a:solidFill>
            <a:schemeClr val="accent4">
              <a:lumMod val="75000"/>
              <a:alpha val="51000"/>
            </a:schemeClr>
          </a:solidFill>
          <a:ln>
            <a:solidFill>
              <a:srgbClr val="C45D3C"/>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AU" sz="4400" b="1" dirty="0">
                <a:latin typeface="Avenir Next LT Pro" panose="020B0504020202020204" pitchFamily="34" charset="0"/>
              </a:rPr>
              <a:t>What impact do you think it would have for Aboriginal and Torres Strait Islander peoples to be involved in decision making in this way?</a:t>
            </a:r>
            <a:endParaRPr lang="en-AU" sz="4400" b="1" dirty="0">
              <a:latin typeface="Avenir Next LT Pro Demi" panose="020B0704020202020204" pitchFamily="34" charset="0"/>
            </a:endParaRPr>
          </a:p>
        </p:txBody>
      </p:sp>
    </p:spTree>
    <p:extLst>
      <p:ext uri="{BB962C8B-B14F-4D97-AF65-F5344CB8AC3E}">
        <p14:creationId xmlns:p14="http://schemas.microsoft.com/office/powerpoint/2010/main" val="58075117"/>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5DC6F-BD77-4540-8201-9433FD2A893C}"/>
              </a:ext>
            </a:extLst>
          </p:cNvPr>
          <p:cNvSpPr>
            <a:spLocks noGrp="1"/>
          </p:cNvSpPr>
          <p:nvPr>
            <p:ph type="ctrTitle"/>
          </p:nvPr>
        </p:nvSpPr>
        <p:spPr>
          <a:xfrm>
            <a:off x="2211571" y="1905246"/>
            <a:ext cx="8775405" cy="3047508"/>
          </a:xfrm>
        </p:spPr>
        <p:txBody>
          <a:bodyPr/>
          <a:lstStyle/>
          <a:p>
            <a:r>
              <a:rPr lang="en-US" sz="4400" dirty="0">
                <a:latin typeface="Avenir Next LT Pro" panose="020B0504020202020204" pitchFamily="34" charset="0"/>
              </a:rPr>
              <a:t>Why is the Voice important?</a:t>
            </a:r>
          </a:p>
        </p:txBody>
      </p:sp>
      <p:sp>
        <p:nvSpPr>
          <p:cNvPr id="6" name="Slide Number Placeholder 5">
            <a:extLst>
              <a:ext uri="{FF2B5EF4-FFF2-40B4-BE49-F238E27FC236}">
                <a16:creationId xmlns:a16="http://schemas.microsoft.com/office/drawing/2014/main" id="{C6F4D457-9288-4843-A203-4E1D8A6BBF9E}"/>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Tree>
    <p:extLst>
      <p:ext uri="{BB962C8B-B14F-4D97-AF65-F5344CB8AC3E}">
        <p14:creationId xmlns:p14="http://schemas.microsoft.com/office/powerpoint/2010/main" val="12727181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5C629-BC15-7D71-0FE3-F9F0DF00BC42}"/>
              </a:ext>
            </a:extLst>
          </p:cNvPr>
          <p:cNvSpPr>
            <a:spLocks noGrp="1"/>
          </p:cNvSpPr>
          <p:nvPr>
            <p:ph type="title"/>
          </p:nvPr>
        </p:nvSpPr>
        <p:spPr>
          <a:xfrm>
            <a:off x="450418" y="1322903"/>
            <a:ext cx="10515600" cy="1325563"/>
          </a:xfrm>
        </p:spPr>
        <p:txBody>
          <a:bodyPr>
            <a:normAutofit/>
          </a:bodyPr>
          <a:lstStyle/>
          <a:p>
            <a:r>
              <a:rPr lang="en-AU" sz="4400" dirty="0">
                <a:latin typeface="+mn-lt"/>
              </a:rPr>
              <a:t>The Voice is important</a:t>
            </a:r>
          </a:p>
        </p:txBody>
      </p:sp>
      <p:sp>
        <p:nvSpPr>
          <p:cNvPr id="3" name="Content Placeholder 2">
            <a:extLst>
              <a:ext uri="{FF2B5EF4-FFF2-40B4-BE49-F238E27FC236}">
                <a16:creationId xmlns:a16="http://schemas.microsoft.com/office/drawing/2014/main" id="{777DD0F2-1B2E-93D5-7AB7-61D525649F0D}"/>
              </a:ext>
            </a:extLst>
          </p:cNvPr>
          <p:cNvSpPr>
            <a:spLocks noGrp="1"/>
          </p:cNvSpPr>
          <p:nvPr>
            <p:ph idx="1"/>
          </p:nvPr>
        </p:nvSpPr>
        <p:spPr>
          <a:xfrm>
            <a:off x="354725" y="2391274"/>
            <a:ext cx="11482550" cy="4014289"/>
          </a:xfrm>
        </p:spPr>
        <p:txBody>
          <a:bodyPr vert="horz" lIns="91440" tIns="45720" rIns="91440" bIns="45720" rtlCol="0" anchor="t">
            <a:noAutofit/>
          </a:bodyPr>
          <a:lstStyle/>
          <a:p>
            <a:r>
              <a:rPr lang="en-AU" sz="3600" b="0" dirty="0">
                <a:latin typeface="Avenir Next LT Pro"/>
              </a:rPr>
              <a:t>It is an opportunity for the voices of Aboriginal and Torres Strait Islander peoples to be heard and have a fair say on issues that affect their families and communities</a:t>
            </a:r>
          </a:p>
          <a:p>
            <a:r>
              <a:rPr lang="en-AU" sz="3600" b="0" dirty="0">
                <a:latin typeface="Avenir Next LT Pro"/>
              </a:rPr>
              <a:t>It is hoped that it will contribute to closing the gap and lead to improved outcomes for all Australians</a:t>
            </a:r>
          </a:p>
        </p:txBody>
      </p:sp>
      <p:sp>
        <p:nvSpPr>
          <p:cNvPr id="5" name="Slide Number Placeholder 5">
            <a:extLst>
              <a:ext uri="{FF2B5EF4-FFF2-40B4-BE49-F238E27FC236}">
                <a16:creationId xmlns:a16="http://schemas.microsoft.com/office/drawing/2014/main" id="{CEA71FA5-5E44-3BB7-7BF1-98D035D0BD62}"/>
              </a:ext>
            </a:extLst>
          </p:cNvPr>
          <p:cNvSpPr txBox="1">
            <a:spLocks/>
          </p:cNvSpPr>
          <p:nvPr/>
        </p:nvSpPr>
        <p:spPr>
          <a:xfrm>
            <a:off x="9448800" y="64055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B3DCD73F-D2FC-42C9-AEFE-D7C4198EA148}" type="slidenum">
              <a:rPr lang="en-AU" sz="1200" smtClean="0">
                <a:solidFill>
                  <a:srgbClr val="FFFFFF"/>
                </a:solidFill>
                <a:latin typeface="Avenir Next LT Pro"/>
              </a:rPr>
              <a:pPr algn="r">
                <a:defRPr/>
              </a:pPr>
              <a:t>15</a:t>
            </a:fld>
            <a:endParaRPr lang="en-AU" sz="1200" dirty="0">
              <a:solidFill>
                <a:srgbClr val="FFFFFF"/>
              </a:solidFill>
              <a:latin typeface="Avenir Next LT Pro"/>
            </a:endParaRPr>
          </a:p>
        </p:txBody>
      </p:sp>
    </p:spTree>
    <p:extLst>
      <p:ext uri="{BB962C8B-B14F-4D97-AF65-F5344CB8AC3E}">
        <p14:creationId xmlns:p14="http://schemas.microsoft.com/office/powerpoint/2010/main" val="16540837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63B3346-DE03-09E7-C1A2-CCB6D38EA4D9}"/>
              </a:ext>
            </a:extLst>
          </p:cNvPr>
          <p:cNvSpPr>
            <a:spLocks noGrp="1"/>
          </p:cNvSpPr>
          <p:nvPr>
            <p:ph idx="1"/>
          </p:nvPr>
        </p:nvSpPr>
        <p:spPr>
          <a:xfrm>
            <a:off x="556437" y="2521597"/>
            <a:ext cx="11079125" cy="1814806"/>
          </a:xfrm>
        </p:spPr>
        <p:txBody>
          <a:bodyPr vert="horz" lIns="91440" tIns="45720" rIns="91440" bIns="45720" rtlCol="0" anchor="t">
            <a:normAutofit/>
          </a:bodyPr>
          <a:lstStyle/>
          <a:p>
            <a:pPr marL="0" indent="0">
              <a:buNone/>
            </a:pPr>
            <a:r>
              <a:rPr lang="en-AU" sz="4400" b="0" dirty="0">
                <a:latin typeface="Avenir Next LT Pro" panose="020B0504020202020204" pitchFamily="34" charset="0"/>
              </a:rPr>
              <a:t>Embedding a Voice in the Constitution will ensure that it continues into the future. </a:t>
            </a:r>
            <a:endParaRPr lang="en-US" dirty="0"/>
          </a:p>
        </p:txBody>
      </p:sp>
      <p:sp>
        <p:nvSpPr>
          <p:cNvPr id="2" name="Slide Number Placeholder 5">
            <a:extLst>
              <a:ext uri="{FF2B5EF4-FFF2-40B4-BE49-F238E27FC236}">
                <a16:creationId xmlns:a16="http://schemas.microsoft.com/office/drawing/2014/main" id="{4778164A-B4F4-63CB-67CC-8BC99CB41002}"/>
              </a:ext>
            </a:extLst>
          </p:cNvPr>
          <p:cNvSpPr txBox="1">
            <a:spLocks/>
          </p:cNvSpPr>
          <p:nvPr/>
        </p:nvSpPr>
        <p:spPr>
          <a:xfrm>
            <a:off x="9448800" y="64055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B3DCD73F-D2FC-42C9-AEFE-D7C4198EA148}" type="slidenum">
              <a:rPr lang="en-AU" sz="1200" smtClean="0">
                <a:solidFill>
                  <a:srgbClr val="FFFFFF"/>
                </a:solidFill>
                <a:latin typeface="Avenir Next LT Pro"/>
              </a:rPr>
              <a:pPr algn="r">
                <a:defRPr/>
              </a:pPr>
              <a:t>16</a:t>
            </a:fld>
            <a:endParaRPr lang="en-AU" sz="1200" dirty="0">
              <a:solidFill>
                <a:srgbClr val="FFFFFF"/>
              </a:solidFill>
              <a:latin typeface="Avenir Next LT Pro"/>
            </a:endParaRPr>
          </a:p>
        </p:txBody>
      </p:sp>
    </p:spTree>
    <p:extLst>
      <p:ext uri="{BB962C8B-B14F-4D97-AF65-F5344CB8AC3E}">
        <p14:creationId xmlns:p14="http://schemas.microsoft.com/office/powerpoint/2010/main" val="33406185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6DC26B9-D7DD-73BC-B17A-EECDAB9C1EC9}"/>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0" name="Speech Bubble: Rectangle 9">
            <a:extLst>
              <a:ext uri="{FF2B5EF4-FFF2-40B4-BE49-F238E27FC236}">
                <a16:creationId xmlns:a16="http://schemas.microsoft.com/office/drawing/2014/main" id="{755CCDFF-9E18-F8DA-3B38-3622159100FA}"/>
              </a:ext>
            </a:extLst>
          </p:cNvPr>
          <p:cNvSpPr/>
          <p:nvPr/>
        </p:nvSpPr>
        <p:spPr>
          <a:xfrm>
            <a:off x="1497367" y="1385585"/>
            <a:ext cx="9197266" cy="1325563"/>
          </a:xfrm>
          <a:prstGeom prst="wedgeRectCallout">
            <a:avLst/>
          </a:prstGeom>
          <a:solidFill>
            <a:schemeClr val="accent4">
              <a:lumMod val="75000"/>
              <a:alpha val="51000"/>
            </a:schemeClr>
          </a:solidFill>
          <a:ln>
            <a:solidFill>
              <a:srgbClr val="C45D3C"/>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AU" sz="4400" b="1" dirty="0">
                <a:latin typeface="Avenir Next LT Pro" panose="020B0504020202020204" pitchFamily="34" charset="0"/>
              </a:rPr>
              <a:t>What do you see as the strengths of this proposal? </a:t>
            </a:r>
            <a:endParaRPr lang="en-AU" sz="4400" b="1" dirty="0">
              <a:latin typeface="Avenir Next LT Pro Demi" panose="020B0704020202020204" pitchFamily="34" charset="0"/>
            </a:endParaRPr>
          </a:p>
        </p:txBody>
      </p:sp>
      <p:sp>
        <p:nvSpPr>
          <p:cNvPr id="12" name="Speech Bubble: Rectangle 11">
            <a:extLst>
              <a:ext uri="{FF2B5EF4-FFF2-40B4-BE49-F238E27FC236}">
                <a16:creationId xmlns:a16="http://schemas.microsoft.com/office/drawing/2014/main" id="{053FBBA8-EB19-59B4-37F1-6D0A3635E1FA}"/>
              </a:ext>
            </a:extLst>
          </p:cNvPr>
          <p:cNvSpPr/>
          <p:nvPr/>
        </p:nvSpPr>
        <p:spPr>
          <a:xfrm>
            <a:off x="1497367" y="2931696"/>
            <a:ext cx="9197266" cy="1325563"/>
          </a:xfrm>
          <a:prstGeom prst="wedgeRectCallout">
            <a:avLst/>
          </a:prstGeom>
          <a:solidFill>
            <a:schemeClr val="accent4">
              <a:lumMod val="75000"/>
              <a:alpha val="51000"/>
            </a:schemeClr>
          </a:solidFill>
          <a:ln>
            <a:solidFill>
              <a:srgbClr val="C45D3C"/>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AU" sz="4400" b="1" dirty="0">
                <a:latin typeface="Avenir Next LT Pro" panose="020B0504020202020204" pitchFamily="34" charset="0"/>
              </a:rPr>
              <a:t>Do you have any concerns about the proposal?</a:t>
            </a:r>
            <a:endParaRPr lang="en-AU" sz="4400" b="1" dirty="0">
              <a:latin typeface="Avenir Next LT Pro Demi" panose="020B0704020202020204" pitchFamily="34" charset="0"/>
            </a:endParaRPr>
          </a:p>
        </p:txBody>
      </p:sp>
      <p:sp>
        <p:nvSpPr>
          <p:cNvPr id="13" name="Speech Bubble: Rectangle 12">
            <a:extLst>
              <a:ext uri="{FF2B5EF4-FFF2-40B4-BE49-F238E27FC236}">
                <a16:creationId xmlns:a16="http://schemas.microsoft.com/office/drawing/2014/main" id="{9BCCBB05-563D-1411-1175-6393D966F94E}"/>
              </a:ext>
            </a:extLst>
          </p:cNvPr>
          <p:cNvSpPr/>
          <p:nvPr/>
        </p:nvSpPr>
        <p:spPr>
          <a:xfrm>
            <a:off x="1497367" y="4542992"/>
            <a:ext cx="9197266" cy="1325563"/>
          </a:xfrm>
          <a:prstGeom prst="wedgeRectCallout">
            <a:avLst/>
          </a:prstGeom>
          <a:solidFill>
            <a:schemeClr val="accent4">
              <a:lumMod val="75000"/>
              <a:alpha val="51000"/>
            </a:schemeClr>
          </a:solidFill>
          <a:ln>
            <a:solidFill>
              <a:srgbClr val="C45D3C"/>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AU" sz="4400" b="1" dirty="0">
                <a:latin typeface="Avenir Next LT Pro"/>
              </a:rPr>
              <a:t>What might be the impact if the Voice is rejected? </a:t>
            </a:r>
            <a:endParaRPr lang="en-AU" sz="4400" b="1" dirty="0">
              <a:latin typeface="Avenir Next LT Pro Demi" panose="020B0704020202020204" pitchFamily="34" charset="0"/>
            </a:endParaRPr>
          </a:p>
        </p:txBody>
      </p:sp>
    </p:spTree>
    <p:extLst>
      <p:ext uri="{BB962C8B-B14F-4D97-AF65-F5344CB8AC3E}">
        <p14:creationId xmlns:p14="http://schemas.microsoft.com/office/powerpoint/2010/main" val="3135598366"/>
      </p:ext>
    </p:extLst>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6DC26B9-D7DD-73BC-B17A-EECDAB9C1EC9}"/>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6" name="Speech Bubble: Rectangle 5">
            <a:extLst>
              <a:ext uri="{FF2B5EF4-FFF2-40B4-BE49-F238E27FC236}">
                <a16:creationId xmlns:a16="http://schemas.microsoft.com/office/drawing/2014/main" id="{B872FD10-8141-D9E4-DE92-CD8F2F8C0008}"/>
              </a:ext>
            </a:extLst>
          </p:cNvPr>
          <p:cNvSpPr/>
          <p:nvPr/>
        </p:nvSpPr>
        <p:spPr>
          <a:xfrm>
            <a:off x="742016" y="1566393"/>
            <a:ext cx="10707967" cy="3725214"/>
          </a:xfrm>
          <a:prstGeom prst="wedgeRectCallout">
            <a:avLst/>
          </a:prstGeom>
          <a:solidFill>
            <a:schemeClr val="accent4">
              <a:lumMod val="75000"/>
              <a:alpha val="51000"/>
            </a:schemeClr>
          </a:solidFill>
          <a:ln>
            <a:solidFill>
              <a:srgbClr val="C45D3C"/>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AU" sz="4400" b="1" dirty="0">
                <a:latin typeface="Avenir Next LT Pro" panose="020B0504020202020204" pitchFamily="34" charset="0"/>
              </a:rPr>
              <a:t>How could you support our Aboriginal and Torres Strait Islander brothers and sisters throughout this potentially difficult and painful conversation?</a:t>
            </a:r>
            <a:endParaRPr lang="en-AU" sz="4400" b="1" dirty="0">
              <a:latin typeface="Avenir Next LT Pro Demi" panose="020B0704020202020204" pitchFamily="34" charset="0"/>
            </a:endParaRPr>
          </a:p>
        </p:txBody>
      </p:sp>
    </p:spTree>
    <p:extLst>
      <p:ext uri="{BB962C8B-B14F-4D97-AF65-F5344CB8AC3E}">
        <p14:creationId xmlns:p14="http://schemas.microsoft.com/office/powerpoint/2010/main" val="930266324"/>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3BF7B-4EF0-EACA-D3F0-6739CE4DFB1A}"/>
              </a:ext>
            </a:extLst>
          </p:cNvPr>
          <p:cNvSpPr>
            <a:spLocks noGrp="1"/>
          </p:cNvSpPr>
          <p:nvPr>
            <p:ph type="title"/>
          </p:nvPr>
        </p:nvSpPr>
        <p:spPr>
          <a:xfrm>
            <a:off x="414976" y="1321995"/>
            <a:ext cx="10515600" cy="768062"/>
          </a:xfrm>
        </p:spPr>
        <p:txBody>
          <a:bodyPr>
            <a:normAutofit/>
          </a:bodyPr>
          <a:lstStyle/>
          <a:p>
            <a:r>
              <a:rPr lang="en-AU" sz="4400" dirty="0">
                <a:latin typeface="Avenir Next LT Pro"/>
              </a:rPr>
              <a:t>Prayer</a:t>
            </a:r>
          </a:p>
        </p:txBody>
      </p:sp>
      <p:sp>
        <p:nvSpPr>
          <p:cNvPr id="3" name="Content Placeholder 2">
            <a:extLst>
              <a:ext uri="{FF2B5EF4-FFF2-40B4-BE49-F238E27FC236}">
                <a16:creationId xmlns:a16="http://schemas.microsoft.com/office/drawing/2014/main" id="{73868DB8-4493-1303-95EB-CDE04277883B}"/>
              </a:ext>
            </a:extLst>
          </p:cNvPr>
          <p:cNvSpPr>
            <a:spLocks noGrp="1"/>
          </p:cNvSpPr>
          <p:nvPr>
            <p:ph idx="1"/>
          </p:nvPr>
        </p:nvSpPr>
        <p:spPr>
          <a:xfrm>
            <a:off x="414976" y="2128495"/>
            <a:ext cx="11200919" cy="4533561"/>
          </a:xfrm>
        </p:spPr>
        <p:txBody>
          <a:bodyPr vert="horz" lIns="91440" tIns="45720" rIns="91440" bIns="45720" rtlCol="0" anchor="t">
            <a:normAutofit lnSpcReduction="10000"/>
          </a:bodyPr>
          <a:lstStyle/>
          <a:p>
            <a:pPr marL="0" indent="0">
              <a:buNone/>
            </a:pPr>
            <a:r>
              <a:rPr lang="en-US" sz="3600" b="0" dirty="0">
                <a:latin typeface="Avenir Next LT Pro"/>
              </a:rPr>
              <a:t>Our Creator, we humbly submit to you as we consider this important step for our nation. </a:t>
            </a:r>
            <a:endParaRPr lang="en-US" sz="3600" b="0" dirty="0">
              <a:latin typeface="Avenir Next LT Pro" panose="020B0504020202020204" pitchFamily="34" charset="0"/>
            </a:endParaRPr>
          </a:p>
          <a:p>
            <a:pPr marL="0" indent="0">
              <a:buNone/>
            </a:pPr>
            <a:r>
              <a:rPr lang="en-US" sz="3600" b="0" dirty="0">
                <a:latin typeface="Avenir Next LT Pro"/>
              </a:rPr>
              <a:t>Remind us daily to listen deeply and respectfully. Give us the courage to stand in solidarity with our First Nations people and to be unified in our quest for reconciliation.</a:t>
            </a:r>
          </a:p>
          <a:p>
            <a:pPr marL="0" indent="0">
              <a:buNone/>
            </a:pPr>
            <a:r>
              <a:rPr lang="en-US" sz="3600" b="0" dirty="0">
                <a:latin typeface="Avenir Next LT Pro"/>
              </a:rPr>
              <a:t>Through your spirit, bring peace and unity to this nation to heal the wound in the heart of Australia. </a:t>
            </a:r>
            <a:endParaRPr lang="en-US" sz="3600" b="0" dirty="0">
              <a:latin typeface="Avenir Next LT Pro" panose="020B0504020202020204" pitchFamily="34" charset="0"/>
            </a:endParaRPr>
          </a:p>
          <a:p>
            <a:pPr marL="0" indent="0">
              <a:buNone/>
            </a:pPr>
            <a:r>
              <a:rPr lang="en-US" sz="3600" b="0" dirty="0">
                <a:latin typeface="Avenir Next LT Pro"/>
              </a:rPr>
              <a:t>Amen.</a:t>
            </a:r>
            <a:endParaRPr lang="en-AU" sz="3600" b="0" dirty="0">
              <a:latin typeface="Avenir Next LT Pro"/>
            </a:endParaRPr>
          </a:p>
        </p:txBody>
      </p:sp>
      <p:sp>
        <p:nvSpPr>
          <p:cNvPr id="5" name="Slide Number Placeholder 5">
            <a:extLst>
              <a:ext uri="{FF2B5EF4-FFF2-40B4-BE49-F238E27FC236}">
                <a16:creationId xmlns:a16="http://schemas.microsoft.com/office/drawing/2014/main" id="{3D2167E7-2A71-FF86-B96F-CF8CD59EE29C}"/>
              </a:ext>
            </a:extLst>
          </p:cNvPr>
          <p:cNvSpPr txBox="1">
            <a:spLocks/>
          </p:cNvSpPr>
          <p:nvPr/>
        </p:nvSpPr>
        <p:spPr>
          <a:xfrm>
            <a:off x="9448800" y="64055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B3DCD73F-D2FC-42C9-AEFE-D7C4198EA148}" type="slidenum">
              <a:rPr lang="en-AU" sz="1200" smtClean="0">
                <a:solidFill>
                  <a:srgbClr val="FFFFFF"/>
                </a:solidFill>
                <a:latin typeface="Avenir Next LT Pro"/>
              </a:rPr>
              <a:pPr algn="r">
                <a:defRPr/>
              </a:pPr>
              <a:t>19</a:t>
            </a:fld>
            <a:endParaRPr lang="en-AU" sz="1200" dirty="0">
              <a:solidFill>
                <a:srgbClr val="FFFFFF"/>
              </a:solidFill>
              <a:latin typeface="Avenir Next LT Pro"/>
            </a:endParaRPr>
          </a:p>
        </p:txBody>
      </p:sp>
    </p:spTree>
    <p:extLst>
      <p:ext uri="{BB962C8B-B14F-4D97-AF65-F5344CB8AC3E}">
        <p14:creationId xmlns:p14="http://schemas.microsoft.com/office/powerpoint/2010/main" val="41326924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1830491"/>
      </p:ext>
    </p:extLst>
  </p:cSld>
  <p:clrMapOvr>
    <a:masterClrMapping/>
  </p:clrMapOvr>
</p:sld>
</file>

<file path=ppt/theme/theme1.xml><?xml version="1.0" encoding="utf-8"?>
<a:theme xmlns:a="http://schemas.openxmlformats.org/drawingml/2006/main" name="VOICE TO PARLIAMENT_POWERPOINT MS">
  <a:themeElements>
    <a:clrScheme name="Custom 1">
      <a:dk1>
        <a:srgbClr val="003450"/>
      </a:dk1>
      <a:lt1>
        <a:sysClr val="window" lastClr="FFFFFF"/>
      </a:lt1>
      <a:dk2>
        <a:srgbClr val="003450"/>
      </a:dk2>
      <a:lt2>
        <a:srgbClr val="E6E7E8"/>
      </a:lt2>
      <a:accent1>
        <a:srgbClr val="003450"/>
      </a:accent1>
      <a:accent2>
        <a:srgbClr val="EF373E"/>
      </a:accent2>
      <a:accent3>
        <a:srgbClr val="BED9DF"/>
      </a:accent3>
      <a:accent4>
        <a:srgbClr val="C45D3C"/>
      </a:accent4>
      <a:accent5>
        <a:srgbClr val="1F59A9"/>
      </a:accent5>
      <a:accent6>
        <a:srgbClr val="007C88"/>
      </a:accent6>
      <a:hlink>
        <a:srgbClr val="1F59A9"/>
      </a:hlink>
      <a:folHlink>
        <a:srgbClr val="9C295C"/>
      </a:folHlink>
    </a:clrScheme>
    <a:fontScheme name="Custom 1">
      <a:majorFont>
        <a:latin typeface="Avenir Next LT Pro Demi"/>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OICE TO PARLIAMENT_POWERPOINT" id="{24DA347F-8EF3-4492-8C5B-E47E8F71E49B}" vid="{CCAC7105-5726-4507-8255-D0429414A3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6F75B56BDECAC4FB8FCCA80E9887EA7" ma:contentTypeVersion="12" ma:contentTypeDescription="Create a new document." ma:contentTypeScope="" ma:versionID="31b4447c8c13bc720a80c8197320e801">
  <xsd:schema xmlns:xsd="http://www.w3.org/2001/XMLSchema" xmlns:xs="http://www.w3.org/2001/XMLSchema" xmlns:p="http://schemas.microsoft.com/office/2006/metadata/properties" xmlns:ns2="1ad1f5a0-fa71-4dab-a083-db26db2596cf" xmlns:ns3="583f0f69-01e1-46ca-86b7-e30e32304800" targetNamespace="http://schemas.microsoft.com/office/2006/metadata/properties" ma:root="true" ma:fieldsID="2a25fa31800c564c806867065a4fcb8c" ns2:_="" ns3:_="">
    <xsd:import namespace="1ad1f5a0-fa71-4dab-a083-db26db2596cf"/>
    <xsd:import namespace="583f0f69-01e1-46ca-86b7-e30e3230480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lcf76f155ced4ddcb4097134ff3c332f" minOccurs="0"/>
                <xsd:element ref="ns2:TaxCatchAll" minOccurs="0"/>
                <xsd:element ref="ns3:MediaServiceDateTaken" minOccurs="0"/>
                <xsd:element ref="ns3:MediaServiceGenerationTime" minOccurs="0"/>
                <xsd:element ref="ns3:MediaServiceEventHashCode"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d1f5a0-fa71-4dab-a083-db26db2596c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dc8b0192-addb-45de-9190-3a71ac1c02f6}" ma:internalName="TaxCatchAll" ma:showField="CatchAllData" ma:web="1ad1f5a0-fa71-4dab-a083-db26db2596c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83f0f69-01e1-46ca-86b7-e30e3230480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fce97cd-2d5e-4a4f-b576-145932377dd1"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1ad1f5a0-fa71-4dab-a083-db26db2596cf" xsi:nil="true"/>
    <lcf76f155ced4ddcb4097134ff3c332f xmlns="583f0f69-01e1-46ca-86b7-e30e32304800">
      <Terms xmlns="http://schemas.microsoft.com/office/infopath/2007/PartnerControls"/>
    </lcf76f155ced4ddcb4097134ff3c332f>
    <MediaLengthInSeconds xmlns="583f0f69-01e1-46ca-86b7-e30e32304800" xsi:nil="true"/>
    <SharedWithUsers xmlns="1ad1f5a0-fa71-4dab-a083-db26db2596cf">
      <UserInfo>
        <DisplayName>Claire Hill</DisplayName>
        <AccountId>15</AccountId>
        <AccountType/>
      </UserInfo>
      <UserInfo>
        <DisplayName>Joanne Smith</DisplayName>
        <AccountId>179</AccountId>
        <AccountType/>
      </UserInfo>
      <UserInfo>
        <DisplayName>Taryn Somerville</DisplayName>
        <AccountId>13</AccountId>
        <AccountType/>
      </UserInfo>
    </SharedWithUsers>
  </documentManagement>
</p:properties>
</file>

<file path=customXml/itemProps1.xml><?xml version="1.0" encoding="utf-8"?>
<ds:datastoreItem xmlns:ds="http://schemas.openxmlformats.org/officeDocument/2006/customXml" ds:itemID="{E3427DCD-1AF9-407D-A755-E7BAB0AA7008}">
  <ds:schemaRefs>
    <ds:schemaRef ds:uri="http://schemas.microsoft.com/sharepoint/v3/contenttype/forms"/>
  </ds:schemaRefs>
</ds:datastoreItem>
</file>

<file path=customXml/itemProps2.xml><?xml version="1.0" encoding="utf-8"?>
<ds:datastoreItem xmlns:ds="http://schemas.openxmlformats.org/officeDocument/2006/customXml" ds:itemID="{37EB1CED-8E61-4D4C-80B3-7ADBBD36A2E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d1f5a0-fa71-4dab-a083-db26db2596cf"/>
    <ds:schemaRef ds:uri="583f0f69-01e1-46ca-86b7-e30e3230480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B36B7D9-2FEC-4E04-B50F-51C4291EA969}">
  <ds:schemaRefs>
    <ds:schemaRef ds:uri="583f0f69-01e1-46ca-86b7-e30e32304800"/>
    <ds:schemaRef ds:uri="http://schemas.microsoft.com/office/infopath/2007/PartnerControls"/>
    <ds:schemaRef ds:uri="http://purl.org/dc/terms/"/>
    <ds:schemaRef ds:uri="http://purl.org/dc/elements/1.1/"/>
    <ds:schemaRef ds:uri="http://www.w3.org/XML/1998/namespace"/>
    <ds:schemaRef ds:uri="http://schemas.microsoft.com/office/2006/metadata/properties"/>
    <ds:schemaRef ds:uri="http://schemas.microsoft.com/office/2006/documentManagement/types"/>
    <ds:schemaRef ds:uri="http://schemas.openxmlformats.org/package/2006/metadata/core-properties"/>
    <ds:schemaRef ds:uri="1ad1f5a0-fa71-4dab-a083-db26db2596cf"/>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1475</TotalTime>
  <Words>930</Words>
  <Application>Microsoft Office PowerPoint</Application>
  <PresentationFormat>Widescreen</PresentationFormat>
  <Paragraphs>86</Paragraphs>
  <Slides>20</Slides>
  <Notes>8</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VOICE TO PARLIAMENT_POWERPOINT MS</vt:lpstr>
      <vt:lpstr>PowerPoint Presentation</vt:lpstr>
      <vt:lpstr>PowerPoint Presentation</vt:lpstr>
      <vt:lpstr>PowerPoint Presentation</vt:lpstr>
      <vt:lpstr>What is The Voice?</vt:lpstr>
      <vt:lpstr>We respect that there is a diversity of opinion regarding the referendum.</vt:lpstr>
      <vt:lpstr>PowerPoint Presentation</vt:lpstr>
      <vt:lpstr>The Voice was proposed in the Uluru Statement from the Heart and presented to the nation on 26 May 2017. </vt:lpstr>
      <vt:lpstr>PowerPoint Presentation</vt:lpstr>
      <vt:lpstr>“Our 140-year history of helping Australians through our social services and programs has taught us that it is hard to listen to people if you do not let them have a voice.”  - Captain Stuart Glover</vt:lpstr>
      <vt:lpstr>Voice Members</vt:lpstr>
      <vt:lpstr>PowerPoint Presentation</vt:lpstr>
      <vt:lpstr>PowerPoint Presentation</vt:lpstr>
      <vt:lpstr>PowerPoint Presentation</vt:lpstr>
      <vt:lpstr>Why is the Voice important?</vt:lpstr>
      <vt:lpstr>The Voice is important</vt:lpstr>
      <vt:lpstr>PowerPoint Presentation</vt:lpstr>
      <vt:lpstr>PowerPoint Presentation</vt:lpstr>
      <vt:lpstr>PowerPoint Presentation</vt:lpstr>
      <vt:lpstr>Prayer</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the VOICE and  what will it do?</dc:title>
  <dc:creator>Rod Yule</dc:creator>
  <cp:lastModifiedBy>Taryn Somerville</cp:lastModifiedBy>
  <cp:revision>63</cp:revision>
  <dcterms:created xsi:type="dcterms:W3CDTF">2023-04-14T01:08:34Z</dcterms:created>
  <dcterms:modified xsi:type="dcterms:W3CDTF">2023-06-13T02:11:37Z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0x010100D6F75B56BDECAC4FB8FCCA80E9887EA7</vt:lpwstr>
  </property>
  <property fmtid="{D5CDD505-2E9C-101B-9397-08002B2CF9AE}" pid="3" name="Order">
    <vt:lpwstr>768500.000000000</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y fmtid="{D5CDD505-2E9C-101B-9397-08002B2CF9AE}" pid="7" name="MediaServiceImageTags">
    <vt:lpwstr/>
  </property>
</Properties>
</file>