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6"/>
  </p:notesMasterIdLst>
  <p:sldIdLst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B56"/>
    <a:srgbClr val="2232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7" d="100"/>
          <a:sy n="97" d="100"/>
        </p:scale>
        <p:origin x="115" y="67"/>
      </p:cViewPr>
      <p:guideLst/>
    </p:cSldViewPr>
  </p:slideViewPr>
  <p:notesTextViewPr>
    <p:cViewPr>
      <p:scale>
        <a:sx n="1" d="1"/>
        <a:sy n="1" d="1"/>
      </p:scale>
      <p:origin x="0" y="-29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endle Williams" userId="b41081d5-b5c6-4e9b-83fc-b799e31e7cba" providerId="ADAL" clId="{B48ECC81-EF5D-48E3-80FB-FC28E0811CB9}"/>
    <pc:docChg chg="undo custSel mod modSld">
      <pc:chgData name="Rendle Williams" userId="b41081d5-b5c6-4e9b-83fc-b799e31e7cba" providerId="ADAL" clId="{B48ECC81-EF5D-48E3-80FB-FC28E0811CB9}" dt="2024-06-19T23:26:20.085" v="183" actId="20577"/>
      <pc:docMkLst>
        <pc:docMk/>
      </pc:docMkLst>
      <pc:sldChg chg="modSp mod modNotesTx">
        <pc:chgData name="Rendle Williams" userId="b41081d5-b5c6-4e9b-83fc-b799e31e7cba" providerId="ADAL" clId="{B48ECC81-EF5D-48E3-80FB-FC28E0811CB9}" dt="2024-06-19T23:26:20.085" v="183" actId="20577"/>
        <pc:sldMkLst>
          <pc:docMk/>
          <pc:sldMk cId="1792838149" sldId="260"/>
        </pc:sldMkLst>
        <pc:spChg chg="mod">
          <ac:chgData name="Rendle Williams" userId="b41081d5-b5c6-4e9b-83fc-b799e31e7cba" providerId="ADAL" clId="{B48ECC81-EF5D-48E3-80FB-FC28E0811CB9}" dt="2024-06-19T23:22:27.929" v="1" actId="1076"/>
          <ac:spMkLst>
            <pc:docMk/>
            <pc:sldMk cId="1792838149" sldId="260"/>
            <ac:spMk id="3" creationId="{8A78C7E8-48DC-FA40-1274-222CCB0513ED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EAE576-8554-B94E-AE9A-AF3D8D4E32A3}" type="datetimeFigureOut">
              <a:t>6/20/2024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AC6795-0930-EB4C-95BB-6433E274DC31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8467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PowerPoint template to inform your community on ways to give - financially and your time.   </a:t>
            </a:r>
          </a:p>
          <a:p>
            <a:r>
              <a:rPr lang="en-US" dirty="0"/>
              <a:t>Please amend with your corps details – Name, </a:t>
            </a:r>
            <a:r>
              <a:rPr lang="en-US" dirty="0" err="1"/>
              <a:t>Corpsleaders</a:t>
            </a:r>
            <a:r>
              <a:rPr lang="en-US" dirty="0"/>
              <a:t>, BPAY biller code, </a:t>
            </a:r>
            <a:r>
              <a:rPr lang="en-US" dirty="0" err="1"/>
              <a:t>corpswebsite</a:t>
            </a:r>
            <a:r>
              <a:rPr lang="en-US"/>
              <a:t> URL</a:t>
            </a:r>
            <a:endParaRPr lang="en-US" dirty="0"/>
          </a:p>
          <a:p>
            <a:r>
              <a:rPr lang="en-US" dirty="0"/>
              <a:t>Any enquiries please contact generous.culture@salvationarmy.org.au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AC6795-0930-EB4C-95BB-6433E274DC31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4667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sv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(JC)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82660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3DF2A4-532B-C6DB-E10F-156311BBA6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874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C58933-619A-2B45-7B10-5423888756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7671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533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5" descr="A close-up of a bank account&#10;&#10;Description automatically generated">
            <a:extLst>
              <a:ext uri="{FF2B5EF4-FFF2-40B4-BE49-F238E27FC236}">
                <a16:creationId xmlns:a16="http://schemas.microsoft.com/office/drawing/2014/main" id="{AB27C967-031D-1992-D0D4-020E1BDDA8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BF40523-E8B0-A516-1C26-2F45656A2B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1200" y="476249"/>
            <a:ext cx="10759440" cy="844551"/>
          </a:xfrm>
        </p:spPr>
        <p:txBody>
          <a:bodyPr anchor="b"/>
          <a:lstStyle>
            <a:lvl1pPr>
              <a:defRPr b="1" i="0">
                <a:latin typeface="Avenir Next LT Pro Demi" panose="020B0504020202020204" pitchFamily="34" charset="77"/>
              </a:defRPr>
            </a:lvl1pPr>
          </a:lstStyle>
          <a:p>
            <a:r>
              <a:rPr lang="en-GB"/>
              <a:t>Ways to give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F92047-CEC0-0EA1-67DF-1DA37F5BD0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1200" y="1666241"/>
            <a:ext cx="10759440" cy="45720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F8EB94E-497F-548F-A53D-B55DEDAB1C99}"/>
              </a:ext>
            </a:extLst>
          </p:cNvPr>
          <p:cNvCxnSpPr/>
          <p:nvPr userDrawn="1"/>
        </p:nvCxnSpPr>
        <p:spPr>
          <a:xfrm>
            <a:off x="711200" y="1412240"/>
            <a:ext cx="10759440" cy="0"/>
          </a:xfrm>
          <a:prstGeom prst="line">
            <a:avLst/>
          </a:prstGeom>
          <a:ln>
            <a:solidFill>
              <a:srgbClr val="003B5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0269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AD1C5-B709-F2E3-3C6E-E3421A7105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576263"/>
            <a:ext cx="10515600" cy="28527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F87AA0-2A2F-8639-9E39-6ADAB83288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455988"/>
            <a:ext cx="10515600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61040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D6FDCEEC-7EC3-94AD-2CA5-47EDD70FFD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9548" y="2002631"/>
            <a:ext cx="9452822" cy="2852737"/>
          </a:xfrm>
        </p:spPr>
        <p:txBody>
          <a:bodyPr anchor="ctr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3996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5">
            <a:extLst>
              <a:ext uri="{FF2B5EF4-FFF2-40B4-BE49-F238E27FC236}">
                <a16:creationId xmlns:a16="http://schemas.microsoft.com/office/drawing/2014/main" id="{C01DF1D7-A5AB-9BD8-DB92-269D01252BE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953" y="0"/>
            <a:ext cx="12190095" cy="685800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FE4FB7F3-D9B4-5534-632F-C2D8FAB2D716}"/>
              </a:ext>
            </a:extLst>
          </p:cNvPr>
          <p:cNvSpPr/>
          <p:nvPr userDrawn="1"/>
        </p:nvSpPr>
        <p:spPr>
          <a:xfrm>
            <a:off x="4399280" y="3049553"/>
            <a:ext cx="7071360" cy="14964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E0010A6-3BB3-55AB-3E90-4CB9FE3B85C2}"/>
              </a:ext>
            </a:extLst>
          </p:cNvPr>
          <p:cNvSpPr txBox="1">
            <a:spLocks/>
          </p:cNvSpPr>
          <p:nvPr userDrawn="1"/>
        </p:nvSpPr>
        <p:spPr>
          <a:xfrm>
            <a:off x="711200" y="476249"/>
            <a:ext cx="10759440" cy="844551"/>
          </a:xfrm>
          <a:prstGeom prst="rect">
            <a:avLst/>
          </a:prstGeom>
        </p:spPr>
        <p:txBody>
          <a:bodyPr vert="horz" lIns="0" tIns="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rgbClr val="003B56"/>
                </a:solidFill>
                <a:latin typeface="Avenir Next LT Pro Demi" panose="020B0504020202020204" pitchFamily="34" charset="77"/>
                <a:ea typeface="+mj-ea"/>
                <a:cs typeface="+mj-cs"/>
              </a:defRPr>
            </a:lvl1pPr>
          </a:lstStyle>
          <a:p>
            <a:r>
              <a:rPr lang="en-GB"/>
              <a:t>Ways to give</a:t>
            </a:r>
            <a:endParaRPr lang="en-US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0E10C665-67A2-EA71-1F98-1E2271EBAC90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711200" y="2131886"/>
            <a:ext cx="3281680" cy="3291837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buNone/>
              <a:defRPr sz="2100" b="0" i="0">
                <a:latin typeface="Avenir Next LT Pro" panose="020B0504020202020204" pitchFamily="34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r>
              <a:rPr lang="en-AU">
                <a:solidFill>
                  <a:srgbClr val="414141"/>
                </a:solidFill>
                <a:effectLst/>
                <a:latin typeface="Avenir Next" panose="020B0503020202020204" pitchFamily="34" charset="0"/>
              </a:rPr>
              <a:t>If you would like to give of your time, please contact &lt;our corps leaders&gt;.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2445D4E-A222-82D5-1603-9892D67EEEF7}"/>
              </a:ext>
            </a:extLst>
          </p:cNvPr>
          <p:cNvCxnSpPr/>
          <p:nvPr userDrawn="1"/>
        </p:nvCxnSpPr>
        <p:spPr>
          <a:xfrm>
            <a:off x="711200" y="1412240"/>
            <a:ext cx="10759440" cy="0"/>
          </a:xfrm>
          <a:prstGeom prst="line">
            <a:avLst/>
          </a:prstGeom>
          <a:ln>
            <a:solidFill>
              <a:srgbClr val="003B5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9B1BF66-A24D-891E-F05A-019E3932A180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4399280" y="2131886"/>
            <a:ext cx="7081520" cy="844552"/>
          </a:xfrm>
        </p:spPr>
        <p:txBody>
          <a:bodyPr lIns="0" tIns="0" rIns="0" bIns="0"/>
          <a:lstStyle>
            <a:lvl1pPr marL="342900" indent="-342900">
              <a:buFont typeface="Arial" panose="020B0604020202020204" pitchFamily="34" charset="0"/>
              <a:buChar char="•"/>
              <a:defRPr sz="2000" b="0" i="0">
                <a:latin typeface="Avenir Next LT Pro" panose="020B0504020202020204" pitchFamily="34" charset="77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r>
              <a:rPr lang="en-AU">
                <a:solidFill>
                  <a:srgbClr val="414141"/>
                </a:solidFill>
                <a:effectLst/>
                <a:latin typeface="Avenir Next" panose="020B0503020202020204" pitchFamily="34" charset="0"/>
              </a:rPr>
              <a:t>Please place your gift in the offering plate ​</a:t>
            </a:r>
          </a:p>
          <a:p>
            <a:r>
              <a:rPr lang="en-AU">
                <a:solidFill>
                  <a:srgbClr val="414141"/>
                </a:solidFill>
                <a:effectLst/>
                <a:latin typeface="Avenir Next" panose="020B0503020202020204" pitchFamily="34" charset="0"/>
              </a:rPr>
              <a:t>Internet banking using BPAY:  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E794CEA6-1A36-BDC5-E4AC-D8A0E1C2391A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711200" y="5842001"/>
            <a:ext cx="10769600" cy="416557"/>
          </a:xfrm>
        </p:spPr>
        <p:txBody>
          <a:bodyPr lIns="0" tIns="0">
            <a:noAutofit/>
          </a:bodyPr>
          <a:lstStyle>
            <a:lvl1pPr marL="0" indent="0">
              <a:buNone/>
              <a:defRPr sz="2400" b="1" i="0">
                <a:solidFill>
                  <a:schemeClr val="tx2"/>
                </a:solidFill>
                <a:latin typeface="Avenir Next LT Pro" panose="020B0504020202020204" pitchFamily="34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r>
              <a:rPr lang="en-AU" b="1">
                <a:solidFill>
                  <a:srgbClr val="003450"/>
                </a:solidFill>
                <a:effectLst/>
                <a:latin typeface="Avenir Next" panose="020B0503020202020204" pitchFamily="34" charset="0"/>
              </a:rPr>
              <a:t>www.salvationarmy.org.au/&lt;innerwestsydneysalvoscorpsname&gt;/give/</a:t>
            </a:r>
            <a:endParaRPr lang="en-AU">
              <a:solidFill>
                <a:srgbClr val="003450"/>
              </a:solidFill>
              <a:effectLst/>
              <a:latin typeface="Avenir Next" panose="020B0503020202020204" pitchFamily="34" charset="0"/>
            </a:endParaRP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3BEA21CA-9003-05B4-FBAB-7378FF825CFD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711200" y="1691212"/>
            <a:ext cx="3281680" cy="415334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buNone/>
              <a:defRPr sz="2100" b="1" i="0">
                <a:solidFill>
                  <a:schemeClr val="tx2"/>
                </a:solidFill>
                <a:latin typeface="Avenir Next LT Pro" panose="020B0504020202020204" pitchFamily="34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r>
              <a:rPr lang="en-AU">
                <a:solidFill>
                  <a:srgbClr val="414141"/>
                </a:solidFill>
                <a:effectLst/>
                <a:latin typeface="Avenir Next" panose="020B0503020202020204" pitchFamily="34" charset="0"/>
              </a:rPr>
              <a:t>YOUR TIME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94117233-870D-8B0E-C4BA-E9F922AA2AD7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4401850" y="1691212"/>
            <a:ext cx="7078950" cy="415334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buNone/>
              <a:defRPr sz="2100" b="1" i="0">
                <a:solidFill>
                  <a:schemeClr val="tx2"/>
                </a:solidFill>
                <a:latin typeface="Avenir Next LT Pro" panose="020B0504020202020204" pitchFamily="34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r>
              <a:rPr lang="en-AU">
                <a:solidFill>
                  <a:srgbClr val="414141"/>
                </a:solidFill>
                <a:effectLst/>
                <a:latin typeface="Avenir Next" panose="020B0503020202020204" pitchFamily="34" charset="0"/>
              </a:rPr>
              <a:t>FINANCIALLY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B22DA135-2AF4-55C5-61A0-6E7F8C2026F3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5578084" y="3354759"/>
            <a:ext cx="1935420" cy="844552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820"/>
              </a:lnSpc>
              <a:buFont typeface="Arial" panose="020B0604020202020204" pitchFamily="34" charset="0"/>
              <a:buNone/>
              <a:defRPr sz="1600" b="0" i="0">
                <a:latin typeface="Avenir Next LT Pro" panose="020B0504020202020204" pitchFamily="34" charset="77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r>
              <a:rPr lang="en-AU">
                <a:solidFill>
                  <a:srgbClr val="414141"/>
                </a:solidFill>
                <a:effectLst/>
                <a:latin typeface="Avenir Next" panose="020B0503020202020204" pitchFamily="34" charset="0"/>
              </a:rPr>
              <a:t>Corps name:</a:t>
            </a:r>
          </a:p>
          <a:p>
            <a:r>
              <a:rPr lang="en-AU">
                <a:solidFill>
                  <a:srgbClr val="414141"/>
                </a:solidFill>
                <a:effectLst/>
                <a:latin typeface="Avenir Next" panose="020B0503020202020204" pitchFamily="34" charset="0"/>
              </a:rPr>
              <a:t>BPAY Biller Code:</a:t>
            </a:r>
          </a:p>
          <a:p>
            <a:r>
              <a:rPr lang="en-AU">
                <a:solidFill>
                  <a:srgbClr val="414141"/>
                </a:solidFill>
                <a:effectLst/>
                <a:latin typeface="Avenir Next" panose="020B0503020202020204" pitchFamily="34" charset="0"/>
              </a:rPr>
              <a:t>Reference Number: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21F4E782-9E81-B244-A775-7081B8D9EEA1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7528068" y="3354759"/>
            <a:ext cx="3576933" cy="844552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ts val="1820"/>
              </a:lnSpc>
              <a:buFont typeface="Arial" panose="020B0604020202020204" pitchFamily="34" charset="0"/>
              <a:buNone/>
              <a:defRPr sz="2000" b="1" i="0">
                <a:latin typeface="Avenir Next LT Pro" panose="020B0504020202020204" pitchFamily="34" charset="77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r>
              <a:rPr lang="en-AU">
                <a:solidFill>
                  <a:srgbClr val="414141"/>
                </a:solidFill>
                <a:effectLst/>
                <a:latin typeface="Avenir Next" panose="020B0503020202020204" pitchFamily="34" charset="0"/>
              </a:rPr>
              <a:t>&lt;corpsname&gt;</a:t>
            </a:r>
          </a:p>
          <a:p>
            <a:r>
              <a:rPr lang="en-AU">
                <a:solidFill>
                  <a:srgbClr val="414141"/>
                </a:solidFill>
                <a:effectLst/>
                <a:latin typeface="Avenir Next" panose="020B0503020202020204" pitchFamily="34" charset="0"/>
              </a:rPr>
              <a:t>&lt;1nnnn&gt;</a:t>
            </a:r>
          </a:p>
          <a:p>
            <a:r>
              <a:rPr lang="en-AU">
                <a:solidFill>
                  <a:srgbClr val="414141"/>
                </a:solidFill>
                <a:effectLst/>
                <a:latin typeface="Avenir Next" panose="020B0503020202020204" pitchFamily="34" charset="0"/>
              </a:rPr>
              <a:t>*5-digit Reference Number</a:t>
            </a: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480AA4CB-9396-A431-74F0-43B668A4854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4399280" y="4744512"/>
            <a:ext cx="7081520" cy="844552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500" b="0" i="0">
                <a:latin typeface="Avenir Next LT Pro" panose="020B0504020202020204" pitchFamily="34" charset="77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r>
              <a:rPr lang="en-AU">
                <a:solidFill>
                  <a:srgbClr val="414141"/>
                </a:solidFill>
                <a:effectLst/>
                <a:latin typeface="Avenir Next" panose="020B0503020202020204" pitchFamily="34" charset="0"/>
              </a:rPr>
              <a:t>*A confidential security feature that allows your giving to be receipted quarterly. </a:t>
            </a:r>
            <a:br>
              <a:rPr lang="en-AU">
                <a:solidFill>
                  <a:srgbClr val="414141"/>
                </a:solidFill>
                <a:effectLst/>
                <a:latin typeface="Avenir Next" panose="020B0503020202020204" pitchFamily="34" charset="0"/>
              </a:rPr>
            </a:br>
            <a:r>
              <a:rPr lang="en-AU">
                <a:solidFill>
                  <a:srgbClr val="414141"/>
                </a:solidFill>
                <a:effectLst/>
                <a:latin typeface="Avenir Next" panose="020B0503020202020204" pitchFamily="34" charset="0"/>
              </a:rPr>
              <a:t>If you’re a regular giver, please ask your corps leader for your unique 5-digit Reference Number. If you’re a visitor, please use the Reference Number ‘10009’.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6B25123C-50C4-E466-6979-2DF7695B4D03}"/>
              </a:ext>
            </a:extLst>
          </p:cNvPr>
          <p:cNvCxnSpPr/>
          <p:nvPr userDrawn="1"/>
        </p:nvCxnSpPr>
        <p:spPr>
          <a:xfrm>
            <a:off x="711200" y="5697802"/>
            <a:ext cx="10759440" cy="0"/>
          </a:xfrm>
          <a:prstGeom prst="line">
            <a:avLst/>
          </a:prstGeom>
          <a:ln>
            <a:solidFill>
              <a:srgbClr val="003B5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4" name="Graphic 23">
            <a:extLst>
              <a:ext uri="{FF2B5EF4-FFF2-40B4-BE49-F238E27FC236}">
                <a16:creationId xmlns:a16="http://schemas.microsoft.com/office/drawing/2014/main" id="{CF5F33EE-15D8-3E38-4C12-441B18C6343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544654" y="3190086"/>
            <a:ext cx="820559" cy="1197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025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FC3D7E-A6AB-BBEA-0AF7-E5BC44E00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b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BCB89C-7A55-7737-72C7-8B0F507D39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54D591-A5C3-61DD-BFA7-BDF0C1ABA0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C37FDC-83CE-13F7-AA6A-625FAF391B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0F0267-008A-1C6D-45E4-F7AD45CC5B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2726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4745C-FBDC-E3F7-4DBE-37244771B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599D483D-BE4A-0E79-CF73-A43FD15998BA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34923" y="1879600"/>
            <a:ext cx="11522116" cy="36068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99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3325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0648DE-50CF-7FE7-CD45-CF4F3040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46C248-5938-68D1-68E5-FCAEAFD7B0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39AF09-D533-E7A8-6A59-01534055D5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197909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217B7-F9A8-1857-3B1D-A134DDDFC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9C4C0F8-9CDA-1BE4-BC75-B05D7553BC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64E7D6-908F-CACB-895F-0D08F7A83E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882459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1BA69C-248E-7AFD-5206-7327943CD4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FBDF5A-A896-8A90-74F9-EAFD60DB57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3437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981710C-270E-5287-B2F4-90AF2D8A80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DA1D5F-1B58-2577-6759-CCEEA2AB42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612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BE5D262-52C9-E481-B091-08D8EF8755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963" y="368300"/>
            <a:ext cx="11522075" cy="13684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CA3B1E-CD22-34CB-8F56-B0496E5E82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4963" y="1897167"/>
            <a:ext cx="11522075" cy="38003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033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49" r:id="rId2"/>
    <p:sldLayoutId id="2147483650" r:id="rId3"/>
    <p:sldLayoutId id="2147483663" r:id="rId4"/>
    <p:sldLayoutId id="2147483666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rgbClr val="003B56"/>
          </a:solidFill>
          <a:latin typeface="Avenir Next LT Pro Demi" panose="020B0504020202020204" pitchFamily="34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589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211" userDrawn="1">
          <p15:clr>
            <a:srgbClr val="F26B43"/>
          </p15:clr>
        </p15:guide>
        <p15:guide id="4" pos="7469" userDrawn="1">
          <p15:clr>
            <a:srgbClr val="F26B43"/>
          </p15:clr>
        </p15:guide>
        <p15:guide id="5" orient="horz" pos="232" userDrawn="1">
          <p15:clr>
            <a:srgbClr val="F26B43"/>
          </p15:clr>
        </p15:guide>
        <p15:guide id="6" orient="horz" pos="4088" userDrawn="1">
          <p15:clr>
            <a:srgbClr val="F26B43"/>
          </p15:clr>
        </p15:guide>
        <p15:guide id="7" pos="1504" userDrawn="1">
          <p15:clr>
            <a:srgbClr val="F26B43"/>
          </p15:clr>
        </p15:guide>
        <p15:guide id="9" pos="1277" userDrawn="1">
          <p15:clr>
            <a:srgbClr val="F26B43"/>
          </p15:clr>
        </p15:guide>
        <p15:guide id="10" pos="5065" userDrawn="1">
          <p15:clr>
            <a:srgbClr val="F26B43"/>
          </p15:clr>
        </p15:guide>
        <p15:guide id="12" orient="horz" pos="2160" userDrawn="1">
          <p15:clr>
            <a:srgbClr val="F26B43"/>
          </p15:clr>
        </p15:guide>
        <p15:guide id="13" orient="horz" pos="1185" userDrawn="1">
          <p15:clr>
            <a:srgbClr val="F26B43"/>
          </p15:clr>
        </p15:guide>
        <p15:guide id="14" pos="2615" userDrawn="1">
          <p15:clr>
            <a:srgbClr val="F26B43"/>
          </p15:clr>
        </p15:guide>
        <p15:guide id="15" pos="1391" userDrawn="1">
          <p15:clr>
            <a:srgbClr val="F26B43"/>
          </p15:clr>
        </p15:guide>
        <p15:guide id="16" pos="6289" userDrawn="1">
          <p15:clr>
            <a:srgbClr val="F26B43"/>
          </p15:clr>
        </p15:guide>
        <p15:guide id="17" pos="4362" userDrawn="1">
          <p15:clr>
            <a:srgbClr val="F26B43"/>
          </p15:clr>
        </p15:guide>
        <p15:guide id="18" orient="horz" pos="1094" userDrawn="1">
          <p15:clr>
            <a:srgbClr val="F26B43"/>
          </p15:clr>
        </p15:guide>
        <p15:guide id="19" pos="4611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hyperlink" Target="http://www.salvationarmy.org.au/brisbanecit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5">
            <a:extLst>
              <a:ext uri="{FF2B5EF4-FFF2-40B4-BE49-F238E27FC236}">
                <a16:creationId xmlns:a16="http://schemas.microsoft.com/office/drawing/2014/main" id="{F293B5CF-135B-2423-7531-5DF5716BCDE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53" y="0"/>
            <a:ext cx="12190095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A78C7E8-48DC-FA40-1274-222CCB0513ED}"/>
              </a:ext>
            </a:extLst>
          </p:cNvPr>
          <p:cNvSpPr/>
          <p:nvPr/>
        </p:nvSpPr>
        <p:spPr>
          <a:xfrm>
            <a:off x="4399280" y="3018021"/>
            <a:ext cx="7071360" cy="14964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166F7AE-317A-3A51-B91A-4C9FB863E1F7}"/>
              </a:ext>
            </a:extLst>
          </p:cNvPr>
          <p:cNvSpPr txBox="1">
            <a:spLocks/>
          </p:cNvSpPr>
          <p:nvPr/>
        </p:nvSpPr>
        <p:spPr>
          <a:xfrm>
            <a:off x="711200" y="476249"/>
            <a:ext cx="10759440" cy="844551"/>
          </a:xfrm>
          <a:prstGeom prst="rect">
            <a:avLst/>
          </a:prstGeom>
        </p:spPr>
        <p:txBody>
          <a:bodyPr vert="horz" lIns="0" tIns="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rgbClr val="003B56"/>
                </a:solidFill>
                <a:latin typeface="Avenir Next LT Pro Demi" panose="020B0504020202020204" pitchFamily="34" charset="77"/>
                <a:ea typeface="+mj-ea"/>
                <a:cs typeface="+mj-cs"/>
              </a:defRPr>
            </a:lvl1pPr>
          </a:lstStyle>
          <a:p>
            <a:r>
              <a:rPr lang="en-GB"/>
              <a:t>Ways to give</a:t>
            </a:r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5FC35E8-447D-D096-35F2-F5B63876D3F4}"/>
              </a:ext>
            </a:extLst>
          </p:cNvPr>
          <p:cNvSpPr txBox="1">
            <a:spLocks/>
          </p:cNvSpPr>
          <p:nvPr/>
        </p:nvSpPr>
        <p:spPr>
          <a:xfrm>
            <a:off x="711200" y="2131886"/>
            <a:ext cx="3281680" cy="3291837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1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dirty="0">
                <a:solidFill>
                  <a:srgbClr val="414141"/>
                </a:solidFill>
                <a:latin typeface="Avenir Next LT Pro"/>
              </a:rPr>
              <a:t>If you would like to give of your time, please contact </a:t>
            </a:r>
            <a:r>
              <a:rPr lang="en-AU" dirty="0">
                <a:solidFill>
                  <a:srgbClr val="414141"/>
                </a:solidFill>
                <a:highlight>
                  <a:srgbClr val="FFFF00"/>
                </a:highlight>
                <a:latin typeface="Avenir Next LT Pro"/>
              </a:rPr>
              <a:t>&lt;</a:t>
            </a:r>
            <a:r>
              <a:rPr lang="en-AU" dirty="0" err="1">
                <a:solidFill>
                  <a:srgbClr val="414141"/>
                </a:solidFill>
                <a:highlight>
                  <a:srgbClr val="FFFF00"/>
                </a:highlight>
                <a:latin typeface="Avenir Next LT Pro"/>
              </a:rPr>
              <a:t>corpsleadername</a:t>
            </a:r>
            <a:r>
              <a:rPr lang="en-AU" dirty="0">
                <a:solidFill>
                  <a:srgbClr val="414141"/>
                </a:solidFill>
                <a:highlight>
                  <a:srgbClr val="FFFF00"/>
                </a:highlight>
                <a:latin typeface="Avenir Next LT Pro"/>
              </a:rPr>
              <a:t>/s&gt;.</a:t>
            </a:r>
            <a:endParaRPr lang="en-AU" dirty="0">
              <a:solidFill>
                <a:srgbClr val="414141"/>
              </a:solidFill>
              <a:highlight>
                <a:srgbClr val="FFFF00"/>
              </a:highlight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5B47492-BF48-313E-9BC5-E7BCF0B32559}"/>
              </a:ext>
            </a:extLst>
          </p:cNvPr>
          <p:cNvCxnSpPr/>
          <p:nvPr/>
        </p:nvCxnSpPr>
        <p:spPr>
          <a:xfrm>
            <a:off x="711200" y="1412240"/>
            <a:ext cx="10759440" cy="0"/>
          </a:xfrm>
          <a:prstGeom prst="line">
            <a:avLst/>
          </a:prstGeom>
          <a:ln>
            <a:solidFill>
              <a:srgbClr val="003B5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B776D0D-E625-BAE3-987E-DEF3FE1EA658}"/>
              </a:ext>
            </a:extLst>
          </p:cNvPr>
          <p:cNvSpPr txBox="1">
            <a:spLocks/>
          </p:cNvSpPr>
          <p:nvPr/>
        </p:nvSpPr>
        <p:spPr>
          <a:xfrm>
            <a:off x="4399280" y="2131886"/>
            <a:ext cx="7081520" cy="844552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sz="2100" dirty="0">
                <a:solidFill>
                  <a:srgbClr val="414141"/>
                </a:solidFill>
              </a:rPr>
              <a:t>Please place your gift in the offering plate ​</a:t>
            </a:r>
          </a:p>
          <a:p>
            <a:r>
              <a:rPr lang="en-AU" sz="2100" dirty="0">
                <a:solidFill>
                  <a:srgbClr val="414141"/>
                </a:solidFill>
              </a:rPr>
              <a:t>Internet banking using BPAY:  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3C60585E-ADFA-AEE8-AE12-CDBEDD617532}"/>
              </a:ext>
            </a:extLst>
          </p:cNvPr>
          <p:cNvSpPr txBox="1">
            <a:spLocks/>
          </p:cNvSpPr>
          <p:nvPr/>
        </p:nvSpPr>
        <p:spPr>
          <a:xfrm>
            <a:off x="711200" y="5952363"/>
            <a:ext cx="10769600" cy="416557"/>
          </a:xfrm>
          <a:prstGeom prst="rect">
            <a:avLst/>
          </a:prstGeom>
        </p:spPr>
        <p:txBody>
          <a:bodyPr lIns="0" tIns="0" rIns="91440" bIns="4572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i="0" kern="1200">
                <a:solidFill>
                  <a:schemeClr val="tx2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AU" dirty="0">
                <a:solidFill>
                  <a:srgbClr val="003B56"/>
                </a:solidFill>
                <a:latin typeface="Avenir Next LT Pro"/>
                <a:hlinkClick r:id="rId4"/>
              </a:rPr>
              <a:t>www.salvationarmy.org.au/</a:t>
            </a:r>
            <a:r>
              <a:rPr lang="en-AU" dirty="0">
                <a:solidFill>
                  <a:srgbClr val="003B56"/>
                </a:solidFill>
                <a:highlight>
                  <a:srgbClr val="FFFF00"/>
                </a:highlight>
                <a:latin typeface="Avenir Next LT Pro"/>
                <a:hlinkClick r:id="rId4"/>
              </a:rPr>
              <a:t>&lt;c</a:t>
            </a:r>
            <a:r>
              <a:rPr lang="en-AU" err="1">
                <a:solidFill>
                  <a:srgbClr val="003B56"/>
                </a:solidFill>
                <a:highlight>
                  <a:srgbClr val="FFFF00"/>
                </a:highlight>
                <a:latin typeface="Avenir Next LT Pro"/>
              </a:rPr>
              <a:t>orpsname</a:t>
            </a:r>
            <a:r>
              <a:rPr lang="en-AU" dirty="0">
                <a:solidFill>
                  <a:srgbClr val="003B56"/>
                </a:solidFill>
                <a:highlight>
                  <a:srgbClr val="FFFF00"/>
                </a:highlight>
                <a:latin typeface="Avenir Next LT Pro"/>
              </a:rPr>
              <a:t>&gt;</a:t>
            </a:r>
            <a:r>
              <a:rPr lang="en-AU" dirty="0">
                <a:solidFill>
                  <a:srgbClr val="003B56"/>
                </a:solidFill>
                <a:latin typeface="Avenir Next LT Pro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</a:t>
            </a:r>
            <a:r>
              <a:rPr lang="en-AU" dirty="0">
                <a:solidFill>
                  <a:srgbClr val="003B56"/>
                </a:solidFill>
                <a:latin typeface="Avenir Next LT Pro"/>
                <a:hlinkClick r:id="rId4"/>
              </a:rPr>
              <a:t>giv</a:t>
            </a:r>
            <a:r>
              <a:rPr lang="en-AU" dirty="0">
                <a:solidFill>
                  <a:srgbClr val="003B56"/>
                </a:solidFill>
                <a:latin typeface="Avenir Next LT Pro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e/</a:t>
            </a:r>
            <a:endParaRPr lang="en-AU" dirty="0">
              <a:solidFill>
                <a:srgbClr val="003B56"/>
              </a:solidFill>
              <a:latin typeface="Avenir Next LT Pro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080B4E5-4F32-FD01-17D1-ACF91DBFD572}"/>
              </a:ext>
            </a:extLst>
          </p:cNvPr>
          <p:cNvSpPr txBox="1">
            <a:spLocks/>
          </p:cNvSpPr>
          <p:nvPr/>
        </p:nvSpPr>
        <p:spPr>
          <a:xfrm>
            <a:off x="711200" y="1691212"/>
            <a:ext cx="3281680" cy="415334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100" b="1" i="0" kern="1200">
                <a:solidFill>
                  <a:schemeClr val="tx2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/>
              <a:t>YOUR TIME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51B8AADF-3DF6-5637-0FA1-33B64A0EE39F}"/>
              </a:ext>
            </a:extLst>
          </p:cNvPr>
          <p:cNvSpPr txBox="1">
            <a:spLocks/>
          </p:cNvSpPr>
          <p:nvPr/>
        </p:nvSpPr>
        <p:spPr>
          <a:xfrm>
            <a:off x="4401850" y="1691212"/>
            <a:ext cx="7078950" cy="415334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100" b="1" i="0" kern="1200">
                <a:solidFill>
                  <a:schemeClr val="tx2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/>
              <a:t>FINANCIALLY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BF29647-F3B5-1D75-A737-052E77609CBA}"/>
              </a:ext>
            </a:extLst>
          </p:cNvPr>
          <p:cNvSpPr txBox="1">
            <a:spLocks/>
          </p:cNvSpPr>
          <p:nvPr/>
        </p:nvSpPr>
        <p:spPr>
          <a:xfrm>
            <a:off x="5578084" y="3323227"/>
            <a:ext cx="1935420" cy="844552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 defTabSz="914400" rtl="0" eaLnBrk="1" latinLnBrk="0" hangingPunct="1">
              <a:lnSpc>
                <a:spcPts val="182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>
                <a:solidFill>
                  <a:srgbClr val="414141"/>
                </a:solidFill>
              </a:rPr>
              <a:t>Corps name:</a:t>
            </a:r>
          </a:p>
          <a:p>
            <a:r>
              <a:rPr lang="en-AU">
                <a:solidFill>
                  <a:srgbClr val="414141"/>
                </a:solidFill>
              </a:rPr>
              <a:t>BPAY Biller Code:</a:t>
            </a:r>
          </a:p>
          <a:p>
            <a:r>
              <a:rPr lang="en-AU">
                <a:solidFill>
                  <a:srgbClr val="414141"/>
                </a:solidFill>
              </a:rPr>
              <a:t>Reference Number: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54370741-CD6A-BBDD-01D6-53903FA4C7B0}"/>
              </a:ext>
            </a:extLst>
          </p:cNvPr>
          <p:cNvSpPr txBox="1">
            <a:spLocks/>
          </p:cNvSpPr>
          <p:nvPr/>
        </p:nvSpPr>
        <p:spPr>
          <a:xfrm>
            <a:off x="7528068" y="3323227"/>
            <a:ext cx="3576933" cy="844552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l" defTabSz="914400" rtl="0" eaLnBrk="1" latinLnBrk="0" hangingPunct="1">
              <a:lnSpc>
                <a:spcPts val="182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1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sz="1600" b="0" dirty="0">
                <a:solidFill>
                  <a:srgbClr val="414141"/>
                </a:solidFill>
                <a:highlight>
                  <a:srgbClr val="FFFF00"/>
                </a:highlight>
                <a:latin typeface="Avenir Next LT Pro"/>
              </a:rPr>
              <a:t>&lt;</a:t>
            </a:r>
            <a:r>
              <a:rPr lang="en-AU" sz="1600" b="0" dirty="0" err="1">
                <a:solidFill>
                  <a:srgbClr val="414141"/>
                </a:solidFill>
                <a:highlight>
                  <a:srgbClr val="FFFF00"/>
                </a:highlight>
                <a:latin typeface="Avenir Next LT Pro"/>
              </a:rPr>
              <a:t>corpname</a:t>
            </a:r>
            <a:r>
              <a:rPr lang="en-AU" sz="1600" b="0" dirty="0">
                <a:solidFill>
                  <a:srgbClr val="414141"/>
                </a:solidFill>
                <a:highlight>
                  <a:srgbClr val="FFFF00"/>
                </a:highlight>
                <a:latin typeface="Avenir Next LT Pro"/>
              </a:rPr>
              <a:t>&gt;</a:t>
            </a:r>
            <a:endParaRPr lang="en-AU" sz="1600" b="0" dirty="0">
              <a:solidFill>
                <a:srgbClr val="414141"/>
              </a:solidFill>
              <a:highlight>
                <a:srgbClr val="FFFF00"/>
              </a:highlight>
            </a:endParaRPr>
          </a:p>
          <a:p>
            <a:r>
              <a:rPr lang="en-AU" sz="1600" dirty="0">
                <a:solidFill>
                  <a:srgbClr val="183168"/>
                </a:solidFill>
                <a:highlight>
                  <a:srgbClr val="FFFF00"/>
                </a:highlight>
                <a:latin typeface="Avenir Next LT Pro"/>
              </a:rPr>
              <a:t>&lt;</a:t>
            </a:r>
            <a:r>
              <a:rPr lang="en-AU" sz="1600" dirty="0" err="1">
                <a:solidFill>
                  <a:srgbClr val="183168"/>
                </a:solidFill>
                <a:highlight>
                  <a:srgbClr val="FFFF00"/>
                </a:highlight>
                <a:latin typeface="Avenir Next LT Pro"/>
              </a:rPr>
              <a:t>corpsBPAYbillercode</a:t>
            </a:r>
            <a:r>
              <a:rPr lang="en-AU" sz="1600" dirty="0">
                <a:solidFill>
                  <a:srgbClr val="183168"/>
                </a:solidFill>
                <a:highlight>
                  <a:srgbClr val="FFFF00"/>
                </a:highlight>
                <a:latin typeface="Avenir Next LT Pro"/>
              </a:rPr>
              <a:t>&gt;</a:t>
            </a:r>
            <a:endParaRPr lang="en-AU" dirty="0">
              <a:highlight>
                <a:srgbClr val="FFFF00"/>
              </a:highlight>
            </a:endParaRPr>
          </a:p>
          <a:p>
            <a:r>
              <a:rPr lang="en-AU" sz="1600" dirty="0">
                <a:solidFill>
                  <a:srgbClr val="414141"/>
                </a:solidFill>
                <a:latin typeface="Avenir Next LT Pro"/>
              </a:rPr>
              <a:t>* Your 5-digit Reference Number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BC7F59DF-F02E-13CA-2FF2-AC8FA9D93547}"/>
              </a:ext>
            </a:extLst>
          </p:cNvPr>
          <p:cNvSpPr txBox="1">
            <a:spLocks/>
          </p:cNvSpPr>
          <p:nvPr/>
        </p:nvSpPr>
        <p:spPr>
          <a:xfrm>
            <a:off x="4399280" y="4712980"/>
            <a:ext cx="7081520" cy="844552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Avenir Next LT Pro" panose="020B0504020202020204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dirty="0">
                <a:solidFill>
                  <a:srgbClr val="414141"/>
                </a:solidFill>
              </a:rPr>
              <a:t>*A confidential security feature that allows your giving to be receipted quarterly. </a:t>
            </a:r>
            <a:br>
              <a:rPr lang="en-AU" dirty="0">
                <a:solidFill>
                  <a:srgbClr val="414141"/>
                </a:solidFill>
              </a:rPr>
            </a:br>
            <a:r>
              <a:rPr lang="en-AU" dirty="0">
                <a:solidFill>
                  <a:srgbClr val="414141"/>
                </a:solidFill>
              </a:rPr>
              <a:t>If you’re a regular giver, please ask your corps leader for your unique 5-digit Reference Number. If you’re a visitor, please use the Reference Number ‘10009’.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C774450-31A2-5DFC-FE87-2D0B25713F1D}"/>
              </a:ext>
            </a:extLst>
          </p:cNvPr>
          <p:cNvCxnSpPr/>
          <p:nvPr/>
        </p:nvCxnSpPr>
        <p:spPr>
          <a:xfrm>
            <a:off x="711200" y="5697802"/>
            <a:ext cx="10759440" cy="0"/>
          </a:xfrm>
          <a:prstGeom prst="line">
            <a:avLst/>
          </a:prstGeom>
          <a:ln>
            <a:solidFill>
              <a:srgbClr val="003B5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5" name="Graphic 14">
            <a:extLst>
              <a:ext uri="{FF2B5EF4-FFF2-40B4-BE49-F238E27FC236}">
                <a16:creationId xmlns:a16="http://schemas.microsoft.com/office/drawing/2014/main" id="{239B086C-D4D0-42F2-6430-F87C162DF51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544654" y="3158554"/>
            <a:ext cx="820559" cy="1197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8381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SA">
      <a:dk1>
        <a:srgbClr val="000000"/>
      </a:dk1>
      <a:lt1>
        <a:srgbClr val="FFFFFF"/>
      </a:lt1>
      <a:dk2>
        <a:srgbClr val="003450"/>
      </a:dk2>
      <a:lt2>
        <a:srgbClr val="E6E7E8"/>
      </a:lt2>
      <a:accent1>
        <a:srgbClr val="EF373E"/>
      </a:accent1>
      <a:accent2>
        <a:srgbClr val="223279"/>
      </a:accent2>
      <a:accent3>
        <a:srgbClr val="1F59A9"/>
      </a:accent3>
      <a:accent4>
        <a:srgbClr val="007C88"/>
      </a:accent4>
      <a:accent5>
        <a:srgbClr val="653866"/>
      </a:accent5>
      <a:accent6>
        <a:srgbClr val="C35D3C"/>
      </a:accent6>
      <a:hlink>
        <a:srgbClr val="1F59A9"/>
      </a:hlink>
      <a:folHlink>
        <a:srgbClr val="1F59A9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17a15b1-d83c-40fb-8e12-eb12ccf4f32c" xsi:nil="true"/>
    <lcf76f155ced4ddcb4097134ff3c332f xmlns="ee16fc49-4b9a-466c-a520-a3d8bf99df4e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C75F902813D5B409FC1C421452A8937" ma:contentTypeVersion="15" ma:contentTypeDescription="Create a new document." ma:contentTypeScope="" ma:versionID="9d59a45ca58fcd3c4f4c5a807876b2f5">
  <xsd:schema xmlns:xsd="http://www.w3.org/2001/XMLSchema" xmlns:xs="http://www.w3.org/2001/XMLSchema" xmlns:p="http://schemas.microsoft.com/office/2006/metadata/properties" xmlns:ns2="ee16fc49-4b9a-466c-a520-a3d8bf99df4e" xmlns:ns3="217a15b1-d83c-40fb-8e12-eb12ccf4f32c" targetNamespace="http://schemas.microsoft.com/office/2006/metadata/properties" ma:root="true" ma:fieldsID="cd4fee1d6eca4cb8918bcf3e8447a6a0" ns2:_="" ns3:_="">
    <xsd:import namespace="ee16fc49-4b9a-466c-a520-a3d8bf99df4e"/>
    <xsd:import namespace="217a15b1-d83c-40fb-8e12-eb12ccf4f32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16fc49-4b9a-466c-a520-a3d8bf99df4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19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7a15b1-d83c-40fb-8e12-eb12ccf4f32c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8321f88-b3f5-469c-9e53-866fa848ec4d}" ma:internalName="TaxCatchAll" ma:showField="CatchAllData" ma:web="217a15b1-d83c-40fb-8e12-eb12ccf4f32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E0791E9-2D4F-4EFE-B0B6-7474D9A35B64}">
  <ds:schemaRefs>
    <ds:schemaRef ds:uri="7357dd1f-699d-4d79-9a3b-b8d4e997a419"/>
    <ds:schemaRef ds:uri="b7e36264-b76b-4546-857f-03fce5c6ba07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7853426-4A4F-4DDD-B664-8F6E54AE26A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304ACAE-ECCA-4DEC-9CB9-58202A3DCD25}"/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164</Words>
  <Application>Microsoft Office PowerPoint</Application>
  <PresentationFormat>Widescreen</PresentationFormat>
  <Paragraphs>18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Arial</vt:lpstr>
      <vt:lpstr>Avenir Next</vt:lpstr>
      <vt:lpstr>Avenir Next LT Pro</vt:lpstr>
      <vt:lpstr>Avenir Next LT Pro Demi</vt:lpstr>
      <vt:lpstr>Office Theme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Anna Bramble</dc:creator>
  <cp:keywords/>
  <dc:description/>
  <cp:lastModifiedBy>Rendle Williams</cp:lastModifiedBy>
  <cp:revision>31</cp:revision>
  <dcterms:created xsi:type="dcterms:W3CDTF">2024-03-17T23:09:31Z</dcterms:created>
  <dcterms:modified xsi:type="dcterms:W3CDTF">2024-06-19T23:26:20Z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0x0101008C75F902813D5B409FC1C421452A8937</vt:lpwstr>
  </property>
  <property fmtid="{D5CDD505-2E9C-101B-9397-08002B2CF9AE}" pid="3" name="MediaServiceImageTags">
    <vt:lpwstr/>
  </property>
  <property fmtid="{D5CDD505-2E9C-101B-9397-08002B2CF9AE}" pid="4" name="MSIP_Label_f3e070c0-f481-4415-87c7-0808eccade84_Enabled">
    <vt:lpwstr>true</vt:lpwstr>
  </property>
  <property fmtid="{D5CDD505-2E9C-101B-9397-08002B2CF9AE}" pid="5" name="MSIP_Label_f3e070c0-f481-4415-87c7-0808eccade84_SetDate">
    <vt:lpwstr>2024-06-19T23:25:03Z</vt:lpwstr>
  </property>
  <property fmtid="{D5CDD505-2E9C-101B-9397-08002B2CF9AE}" pid="6" name="MSIP_Label_f3e070c0-f481-4415-87c7-0808eccade84_Method">
    <vt:lpwstr>Privileged</vt:lpwstr>
  </property>
  <property fmtid="{D5CDD505-2E9C-101B-9397-08002B2CF9AE}" pid="7" name="MSIP_Label_f3e070c0-f481-4415-87c7-0808eccade84_Name">
    <vt:lpwstr>Internal</vt:lpwstr>
  </property>
  <property fmtid="{D5CDD505-2E9C-101B-9397-08002B2CF9AE}" pid="8" name="MSIP_Label_f3e070c0-f481-4415-87c7-0808eccade84_SiteId">
    <vt:lpwstr>4fd6c5d0-a28b-43f6-8299-ef508947042d</vt:lpwstr>
  </property>
  <property fmtid="{D5CDD505-2E9C-101B-9397-08002B2CF9AE}" pid="9" name="MSIP_Label_f3e070c0-f481-4415-87c7-0808eccade84_ActionId">
    <vt:lpwstr>00b8c03d-1974-4fff-9a31-b39d606aabb1</vt:lpwstr>
  </property>
  <property fmtid="{D5CDD505-2E9C-101B-9397-08002B2CF9AE}" pid="10" name="MSIP_Label_f3e070c0-f481-4415-87c7-0808eccade84_ContentBits">
    <vt:lpwstr>0</vt:lpwstr>
  </property>
</Properties>
</file>