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comments/modernComment_100_DAFF90C9.xml" ContentType="application/vnd.ms-powerpoint.comment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59" r:id="rId8"/>
    <p:sldId id="260" r:id="rId9"/>
    <p:sldId id="261" r:id="rId10"/>
    <p:sldId id="263" r:id="rId11"/>
    <p:sldId id="262"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22042C7-1430-3E0B-8702-69C320B56C30}" name="Julia Hosking" initials="JH" userId="S::julia.hosking@salvationarmy.org.au::f37c2b41-8689-4b5d-86e4-57670b4b4b6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5B715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014684-70FF-828A-6146-ADEF6326B647}" v="1" dt="2024-08-20T22:35:40.9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7" autoAdjust="0"/>
    <p:restoredTop sz="94660"/>
  </p:normalViewPr>
  <p:slideViewPr>
    <p:cSldViewPr snapToGrid="0">
      <p:cViewPr varScale="1">
        <p:scale>
          <a:sx n="101" d="100"/>
          <a:sy n="101" d="100"/>
        </p:scale>
        <p:origin x="216" y="6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omments/modernComment_100_DAFF90C9.xml><?xml version="1.0" encoding="utf-8"?>
<p188:cmLst xmlns:a="http://schemas.openxmlformats.org/drawingml/2006/main" xmlns:r="http://schemas.openxmlformats.org/officeDocument/2006/relationships" xmlns:p188="http://schemas.microsoft.com/office/powerpoint/2018/8/main">
  <p188:cm id="{6FF3A3F7-9FFD-4E99-AF35-E7D2933B382B}" authorId="{C22042C7-1430-3E0B-8702-69C320B56C30}" status="resolved" created="2024-08-14T04:00:29.516" complete="100000">
    <ac:deMkLst xmlns:ac="http://schemas.microsoft.com/office/drawing/2013/main/command">
      <pc:docMk xmlns:pc="http://schemas.microsoft.com/office/powerpoint/2013/main/command"/>
      <pc:sldMk xmlns:pc="http://schemas.microsoft.com/office/powerpoint/2013/main/command" cId="3674181833" sldId="256"/>
      <ac:spMk id="3" creationId="{AC3D27FF-DB27-B50E-39FD-22A63064A545}"/>
    </ac:deMkLst>
    <p188:txBody>
      <a:bodyPr/>
      <a:lstStyle/>
      <a:p>
        <a:r>
          <a:rPr lang="en-US"/>
          <a:t>Added the Scripture reference
Changed realized to realised
Added a space around the em-dash</a:t>
        </a:r>
      </a:p>
    </p188:txBody>
  </p188:cm>
</p188:cmLst>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8" name="Picture 7" descr="A close-up of a horn&#10;&#10;Description automatically generated">
            <a:extLst>
              <a:ext uri="{FF2B5EF4-FFF2-40B4-BE49-F238E27FC236}">
                <a16:creationId xmlns:a16="http://schemas.microsoft.com/office/drawing/2014/main" id="{AD1629E2-0A69-FC2E-EA7E-2E2062E69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9FE6DB2-20E2-6D12-719D-5D11671BDA35}"/>
              </a:ext>
            </a:extLst>
          </p:cNvPr>
          <p:cNvSpPr>
            <a:spLocks noGrp="1"/>
          </p:cNvSpPr>
          <p:nvPr>
            <p:ph type="title"/>
          </p:nvPr>
        </p:nvSpPr>
        <p:spPr>
          <a:xfrm>
            <a:off x="6678201" y="3935002"/>
            <a:ext cx="4792538" cy="1579135"/>
          </a:xfrm>
        </p:spPr>
        <p:txBody>
          <a:bodyPr anchor="b">
            <a:normAutofit/>
          </a:bodyPr>
          <a:lstStyle>
            <a:lvl1pPr>
              <a:defRPr sz="4800">
                <a:solidFill>
                  <a:schemeClr val="bg1"/>
                </a:solidFill>
              </a:defRPr>
            </a:lvl1pPr>
          </a:lstStyle>
          <a:p>
            <a:r>
              <a:rPr lang="en-US" dirty="0"/>
              <a:t>Click to edit Master title style</a:t>
            </a:r>
            <a:endParaRPr lang="en-AU" dirty="0"/>
          </a:p>
        </p:txBody>
      </p:sp>
    </p:spTree>
    <p:extLst>
      <p:ext uri="{BB962C8B-B14F-4D97-AF65-F5344CB8AC3E}">
        <p14:creationId xmlns:p14="http://schemas.microsoft.com/office/powerpoint/2010/main" val="1129568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white background with black and red dots&#10;&#10;Description automatically generated with medium confidence">
            <a:extLst>
              <a:ext uri="{FF2B5EF4-FFF2-40B4-BE49-F238E27FC236}">
                <a16:creationId xmlns:a16="http://schemas.microsoft.com/office/drawing/2014/main" id="{3A2D3FB9-F653-4175-CBFB-B18D4AEF3B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D182997D-7042-3F2E-8DA1-5E68A68F84D8}"/>
              </a:ext>
            </a:extLst>
          </p:cNvPr>
          <p:cNvSpPr>
            <a:spLocks noGrp="1"/>
          </p:cNvSpPr>
          <p:nvPr>
            <p:ph type="subTitle" idx="1"/>
          </p:nvPr>
        </p:nvSpPr>
        <p:spPr>
          <a:xfrm>
            <a:off x="1524000" y="958065"/>
            <a:ext cx="9144000" cy="494187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spTree>
    <p:extLst>
      <p:ext uri="{BB962C8B-B14F-4D97-AF65-F5344CB8AC3E}">
        <p14:creationId xmlns:p14="http://schemas.microsoft.com/office/powerpoint/2010/main" val="35695700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7CF912-E17C-CBBA-02BA-A27113DE30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3EA05D5F-A941-5BDD-430E-9DCBF6B0F2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398EDA67-7824-94AD-E3CE-13914C6A45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BB39B2-2369-4EFF-85C8-62797B5BF064}" type="datetimeFigureOut">
              <a:rPr lang="en-AU" smtClean="0"/>
              <a:t>22/8/2024</a:t>
            </a:fld>
            <a:endParaRPr lang="en-AU"/>
          </a:p>
        </p:txBody>
      </p:sp>
      <p:sp>
        <p:nvSpPr>
          <p:cNvPr id="5" name="Footer Placeholder 4">
            <a:extLst>
              <a:ext uri="{FF2B5EF4-FFF2-40B4-BE49-F238E27FC236}">
                <a16:creationId xmlns:a16="http://schemas.microsoft.com/office/drawing/2014/main" id="{044D3645-2E0A-8840-4775-3A927A7024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1A742DA2-DC30-2B47-4569-AC99557617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25F102-ADCE-4050-8E31-8954F5CF4E2C}" type="slidenum">
              <a:rPr lang="en-AU" smtClean="0"/>
              <a:t>‹#›</a:t>
            </a:fld>
            <a:endParaRPr lang="en-AU"/>
          </a:p>
        </p:txBody>
      </p:sp>
    </p:spTree>
    <p:extLst>
      <p:ext uri="{BB962C8B-B14F-4D97-AF65-F5344CB8AC3E}">
        <p14:creationId xmlns:p14="http://schemas.microsoft.com/office/powerpoint/2010/main" val="3389749312"/>
      </p:ext>
    </p:extLst>
  </p:cSld>
  <p:clrMap bg1="lt1" tx1="dk1" bg2="lt2" tx2="dk2" accent1="accent1" accent2="accent2" accent3="accent3" accent4="accent4" accent5="accent5" accent6="accent6" hlink="hlink" folHlink="folHlink"/>
  <p:sldLayoutIdLst>
    <p:sldLayoutId id="2147483651" r:id="rId1"/>
    <p:sldLayoutId id="2147483649" r:id="rId2"/>
  </p:sldLayoutIdLst>
  <p:txStyles>
    <p:titleStyle>
      <a:lvl1pPr algn="l" defTabSz="914400" rtl="0" eaLnBrk="1" latinLnBrk="0" hangingPunct="1">
        <a:lnSpc>
          <a:spcPct val="90000"/>
        </a:lnSpc>
        <a:spcBef>
          <a:spcPct val="0"/>
        </a:spcBef>
        <a:buNone/>
        <a:defRPr sz="4400" b="1" i="1" kern="1200" spc="-150">
          <a:solidFill>
            <a:srgbClr val="5B715A"/>
          </a:solidFill>
          <a:latin typeface="Tisa Offc Serif Pro" panose="02010504030101020102"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b="0" i="0" kern="1200">
          <a:solidFill>
            <a:schemeClr val="tx1"/>
          </a:solidFill>
          <a:latin typeface="Avenir Next LT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Next LT Pro" panose="020B05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panose="020B05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Avenir Next LT Pro" panose="020B05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microsoft.com/office/2018/10/relationships/comments" Target="../comments/modernComment_100_DAFF90C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9CAD0-4DBA-9C36-4224-B475E9EE2490}"/>
              </a:ext>
            </a:extLst>
          </p:cNvPr>
          <p:cNvSpPr>
            <a:spLocks noGrp="1"/>
          </p:cNvSpPr>
          <p:nvPr>
            <p:ph type="title"/>
          </p:nvPr>
        </p:nvSpPr>
        <p:spPr>
          <a:xfrm>
            <a:off x="6605465" y="3709554"/>
            <a:ext cx="4792538" cy="879792"/>
          </a:xfrm>
        </p:spPr>
        <p:txBody>
          <a:bodyPr>
            <a:normAutofit/>
          </a:bodyPr>
          <a:lstStyle/>
          <a:p>
            <a:r>
              <a:rPr lang="en-US" dirty="0"/>
              <a:t>Messenger of God </a:t>
            </a:r>
          </a:p>
        </p:txBody>
      </p:sp>
      <p:sp>
        <p:nvSpPr>
          <p:cNvPr id="3" name="Subtitle 2">
            <a:extLst>
              <a:ext uri="{FF2B5EF4-FFF2-40B4-BE49-F238E27FC236}">
                <a16:creationId xmlns:a16="http://schemas.microsoft.com/office/drawing/2014/main" id="{AC3D27FF-DB27-B50E-39FD-22A63064A545}"/>
              </a:ext>
            </a:extLst>
          </p:cNvPr>
          <p:cNvSpPr>
            <a:spLocks noGrp="1"/>
          </p:cNvSpPr>
          <p:nvPr>
            <p:ph type="subTitle" idx="4294967295"/>
          </p:nvPr>
        </p:nvSpPr>
        <p:spPr>
          <a:xfrm>
            <a:off x="7536616" y="4589346"/>
            <a:ext cx="2930236" cy="630237"/>
          </a:xfrm>
        </p:spPr>
        <p:txBody>
          <a:bodyPr vert="horz" lIns="91440" tIns="45720" rIns="91440" bIns="45720" rtlCol="0" anchor="t">
            <a:normAutofit/>
          </a:bodyPr>
          <a:lstStyle/>
          <a:p>
            <a:pPr marL="0" indent="0" algn="ctr">
              <a:buNone/>
            </a:pPr>
            <a:r>
              <a:rPr lang="en-US" sz="2000" dirty="0">
                <a:cs typeface="Calibri"/>
              </a:rPr>
              <a:t>Luke 1:5-25 (NIV)</a:t>
            </a:r>
          </a:p>
        </p:txBody>
      </p:sp>
    </p:spTree>
    <p:extLst>
      <p:ext uri="{BB962C8B-B14F-4D97-AF65-F5344CB8AC3E}">
        <p14:creationId xmlns:p14="http://schemas.microsoft.com/office/powerpoint/2010/main" val="3674181833"/>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C9F574C8-9421-1EA8-57DE-07017842CF3E}"/>
              </a:ext>
            </a:extLst>
          </p:cNvPr>
          <p:cNvSpPr>
            <a:spLocks noGrp="1"/>
          </p:cNvSpPr>
          <p:nvPr>
            <p:ph type="subTitle" idx="1"/>
          </p:nvPr>
        </p:nvSpPr>
        <p:spPr>
          <a:xfrm>
            <a:off x="2045921" y="1319299"/>
            <a:ext cx="7939744" cy="4219402"/>
          </a:xfrm>
        </p:spPr>
        <p:txBody>
          <a:bodyPr>
            <a:normAutofit/>
          </a:bodyPr>
          <a:lstStyle/>
          <a:p>
            <a:r>
              <a:rPr lang="en-US" sz="2800" b="1" i="0" dirty="0">
                <a:solidFill>
                  <a:srgbClr val="000000"/>
                </a:solidFill>
                <a:effectLst/>
              </a:rPr>
              <a:t>The Birth of John the Baptist Foretold</a:t>
            </a:r>
          </a:p>
          <a:p>
            <a:r>
              <a:rPr lang="en-US" sz="2800" b="1" i="0" baseline="30000" dirty="0">
                <a:solidFill>
                  <a:srgbClr val="000000"/>
                </a:solidFill>
                <a:effectLst/>
              </a:rPr>
              <a:t>5 </a:t>
            </a:r>
            <a:r>
              <a:rPr lang="en-US" sz="2800" b="0" i="0" dirty="0">
                <a:solidFill>
                  <a:srgbClr val="000000"/>
                </a:solidFill>
                <a:effectLst/>
              </a:rPr>
              <a:t>In the time of Herod king of Judea there was a priest named Zechariah, who belonged to the priestly division of Abijah; his wife Elizabeth was also a descendant of Aaron. </a:t>
            </a:r>
            <a:r>
              <a:rPr lang="en-US" sz="2800" b="1" i="0" baseline="30000" dirty="0">
                <a:solidFill>
                  <a:srgbClr val="000000"/>
                </a:solidFill>
                <a:effectLst/>
              </a:rPr>
              <a:t>6 </a:t>
            </a:r>
            <a:r>
              <a:rPr lang="en-US" sz="2800" b="0" i="0" dirty="0">
                <a:solidFill>
                  <a:srgbClr val="000000"/>
                </a:solidFill>
                <a:effectLst/>
              </a:rPr>
              <a:t>Both of them were righteous in the sight of God, observing all the Lord’s commands and decrees blamelessly. </a:t>
            </a:r>
            <a:r>
              <a:rPr lang="en-US" sz="2800" b="1" i="0" baseline="30000" dirty="0">
                <a:solidFill>
                  <a:srgbClr val="000000"/>
                </a:solidFill>
                <a:effectLst/>
              </a:rPr>
              <a:t>7 </a:t>
            </a:r>
            <a:r>
              <a:rPr lang="en-US" sz="2800" b="0" i="0" dirty="0">
                <a:solidFill>
                  <a:srgbClr val="000000"/>
                </a:solidFill>
                <a:effectLst/>
              </a:rPr>
              <a:t>But they were childless because Elizabeth was not able to conceive, and they were both very old.</a:t>
            </a:r>
          </a:p>
        </p:txBody>
      </p:sp>
    </p:spTree>
    <p:extLst>
      <p:ext uri="{BB962C8B-B14F-4D97-AF65-F5344CB8AC3E}">
        <p14:creationId xmlns:p14="http://schemas.microsoft.com/office/powerpoint/2010/main" val="3248082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C9F574C8-9421-1EA8-57DE-07017842CF3E}"/>
              </a:ext>
            </a:extLst>
          </p:cNvPr>
          <p:cNvSpPr>
            <a:spLocks noGrp="1"/>
          </p:cNvSpPr>
          <p:nvPr>
            <p:ph type="subTitle" idx="1"/>
          </p:nvPr>
        </p:nvSpPr>
        <p:spPr>
          <a:xfrm>
            <a:off x="2661132" y="1785620"/>
            <a:ext cx="7239198" cy="3286760"/>
          </a:xfrm>
        </p:spPr>
        <p:txBody>
          <a:bodyPr>
            <a:normAutofit/>
          </a:bodyPr>
          <a:lstStyle/>
          <a:p>
            <a:r>
              <a:rPr lang="en-US" sz="2800" b="1" i="0" baseline="30000" dirty="0">
                <a:solidFill>
                  <a:srgbClr val="000000"/>
                </a:solidFill>
                <a:effectLst/>
              </a:rPr>
              <a:t>8 </a:t>
            </a:r>
            <a:r>
              <a:rPr lang="en-US" sz="2800" b="0" i="0" dirty="0">
                <a:solidFill>
                  <a:srgbClr val="000000"/>
                </a:solidFill>
                <a:effectLst/>
              </a:rPr>
              <a:t>Once when Zechariah’s division was on duty and he was serving as priest before God, </a:t>
            </a:r>
            <a:r>
              <a:rPr lang="en-US" sz="2800" b="1" i="0" baseline="30000" dirty="0">
                <a:solidFill>
                  <a:srgbClr val="000000"/>
                </a:solidFill>
                <a:effectLst/>
              </a:rPr>
              <a:t>9 </a:t>
            </a:r>
            <a:r>
              <a:rPr lang="en-US" sz="2800" b="0" i="0" dirty="0">
                <a:solidFill>
                  <a:srgbClr val="000000"/>
                </a:solidFill>
                <a:effectLst/>
              </a:rPr>
              <a:t>he was chosen by lot, according to the custom of the priesthood, to go into the temple of the Lord and burn incense. </a:t>
            </a:r>
            <a:r>
              <a:rPr lang="en-US" sz="2800" b="1" i="0" baseline="30000" dirty="0">
                <a:solidFill>
                  <a:srgbClr val="000000"/>
                </a:solidFill>
                <a:effectLst/>
              </a:rPr>
              <a:t>10 </a:t>
            </a:r>
            <a:r>
              <a:rPr lang="en-US" sz="2800" b="0" i="0" dirty="0">
                <a:solidFill>
                  <a:srgbClr val="000000"/>
                </a:solidFill>
                <a:effectLst/>
              </a:rPr>
              <a:t>And when the time for the burning of incense came, all the assembled worshipers were praying outside.</a:t>
            </a:r>
          </a:p>
        </p:txBody>
      </p:sp>
    </p:spTree>
    <p:extLst>
      <p:ext uri="{BB962C8B-B14F-4D97-AF65-F5344CB8AC3E}">
        <p14:creationId xmlns:p14="http://schemas.microsoft.com/office/powerpoint/2010/main" val="20884254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C9F574C8-9421-1EA8-57DE-07017842CF3E}"/>
              </a:ext>
            </a:extLst>
          </p:cNvPr>
          <p:cNvSpPr>
            <a:spLocks noGrp="1"/>
          </p:cNvSpPr>
          <p:nvPr>
            <p:ph type="subTitle" idx="1"/>
          </p:nvPr>
        </p:nvSpPr>
        <p:spPr>
          <a:xfrm>
            <a:off x="2464525" y="1438910"/>
            <a:ext cx="7262949" cy="3980180"/>
          </a:xfrm>
        </p:spPr>
        <p:txBody>
          <a:bodyPr>
            <a:normAutofit/>
          </a:bodyPr>
          <a:lstStyle/>
          <a:p>
            <a:r>
              <a:rPr lang="en-US" sz="2800" b="1" i="0" baseline="30000" dirty="0">
                <a:solidFill>
                  <a:srgbClr val="000000"/>
                </a:solidFill>
                <a:effectLst/>
              </a:rPr>
              <a:t>11 </a:t>
            </a:r>
            <a:r>
              <a:rPr lang="en-US" sz="2800" b="0" i="0" dirty="0">
                <a:solidFill>
                  <a:srgbClr val="000000"/>
                </a:solidFill>
                <a:effectLst/>
              </a:rPr>
              <a:t>Then an angel of the Lord appeared to him, standing at the right side of the altar of incense. </a:t>
            </a:r>
            <a:r>
              <a:rPr lang="en-US" sz="2800" b="1" i="0" baseline="30000" dirty="0">
                <a:solidFill>
                  <a:srgbClr val="000000"/>
                </a:solidFill>
                <a:effectLst/>
              </a:rPr>
              <a:t>12 </a:t>
            </a:r>
            <a:r>
              <a:rPr lang="en-US" sz="2800" b="0" i="0" dirty="0">
                <a:solidFill>
                  <a:srgbClr val="000000"/>
                </a:solidFill>
                <a:effectLst/>
              </a:rPr>
              <a:t>When Zechariah saw him, he was startled and was gripped with fear. </a:t>
            </a:r>
            <a:r>
              <a:rPr lang="en-US" sz="2800" b="1" i="0" baseline="30000" dirty="0">
                <a:solidFill>
                  <a:srgbClr val="000000"/>
                </a:solidFill>
                <a:effectLst/>
              </a:rPr>
              <a:t>13 </a:t>
            </a:r>
            <a:r>
              <a:rPr lang="en-US" sz="2800" b="0" i="0" dirty="0">
                <a:solidFill>
                  <a:srgbClr val="000000"/>
                </a:solidFill>
                <a:effectLst/>
              </a:rPr>
              <a:t>But the angel said to him: “Do not be afraid, Zechariah; your prayer has been heard. Your wife Elizabeth will bear you a son, and you are to call him John. </a:t>
            </a:r>
            <a:r>
              <a:rPr lang="en-US" sz="2800" b="1" i="0" baseline="30000" dirty="0">
                <a:solidFill>
                  <a:srgbClr val="000000"/>
                </a:solidFill>
                <a:effectLst/>
              </a:rPr>
              <a:t>14 </a:t>
            </a:r>
            <a:r>
              <a:rPr lang="en-US" sz="2800" b="0" i="0" dirty="0">
                <a:solidFill>
                  <a:srgbClr val="000000"/>
                </a:solidFill>
                <a:effectLst/>
              </a:rPr>
              <a:t>He will be a joy and delight to you, and many will rejoice because of his birth, </a:t>
            </a:r>
            <a:endParaRPr lang="en-AU" sz="2800" dirty="0"/>
          </a:p>
        </p:txBody>
      </p:sp>
    </p:spTree>
    <p:extLst>
      <p:ext uri="{BB962C8B-B14F-4D97-AF65-F5344CB8AC3E}">
        <p14:creationId xmlns:p14="http://schemas.microsoft.com/office/powerpoint/2010/main" val="337258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C9F574C8-9421-1EA8-57DE-07017842CF3E}"/>
              </a:ext>
            </a:extLst>
          </p:cNvPr>
          <p:cNvSpPr>
            <a:spLocks noGrp="1"/>
          </p:cNvSpPr>
          <p:nvPr>
            <p:ph type="subTitle" idx="1"/>
          </p:nvPr>
        </p:nvSpPr>
        <p:spPr>
          <a:xfrm>
            <a:off x="2092597" y="1398270"/>
            <a:ext cx="8006806" cy="4061460"/>
          </a:xfrm>
        </p:spPr>
        <p:txBody>
          <a:bodyPr vert="horz" lIns="91440" tIns="45720" rIns="91440" bIns="45720" rtlCol="0" anchor="t">
            <a:noAutofit/>
          </a:bodyPr>
          <a:lstStyle/>
          <a:p>
            <a:r>
              <a:rPr lang="en-US" sz="2800" b="1" i="0" baseline="30000" dirty="0">
                <a:solidFill>
                  <a:srgbClr val="000000"/>
                </a:solidFill>
                <a:effectLst/>
              </a:rPr>
              <a:t>15 </a:t>
            </a:r>
            <a:r>
              <a:rPr lang="en-US" sz="2800" b="0" i="0" dirty="0">
                <a:solidFill>
                  <a:srgbClr val="000000"/>
                </a:solidFill>
                <a:effectLst/>
              </a:rPr>
              <a:t>for he will be great in the sight of the Lord. He is never to take wine or other fermented drink, and he will be filled with the Holy Spirit even before he is born. </a:t>
            </a:r>
            <a:r>
              <a:rPr lang="en-US" sz="2800" b="1" i="0" baseline="30000" dirty="0">
                <a:solidFill>
                  <a:srgbClr val="000000"/>
                </a:solidFill>
                <a:effectLst/>
              </a:rPr>
              <a:t>16 </a:t>
            </a:r>
            <a:r>
              <a:rPr lang="en-US" sz="2800" b="0" i="0" dirty="0">
                <a:solidFill>
                  <a:srgbClr val="000000"/>
                </a:solidFill>
                <a:effectLst/>
              </a:rPr>
              <a:t>He will bring back many of the people of Israel to the Lord their God. </a:t>
            </a:r>
            <a:r>
              <a:rPr lang="en-US" sz="2800" b="1" i="0" baseline="30000" dirty="0">
                <a:solidFill>
                  <a:srgbClr val="000000"/>
                </a:solidFill>
                <a:effectLst/>
              </a:rPr>
              <a:t>17 </a:t>
            </a:r>
            <a:r>
              <a:rPr lang="en-US" sz="2800" b="0" i="0" dirty="0">
                <a:solidFill>
                  <a:srgbClr val="000000"/>
                </a:solidFill>
                <a:effectLst/>
              </a:rPr>
              <a:t>And he will go on before the Lord, in the spirit and power of Elijah, to turn the hearts of the parents to their children and the disobedient to the wisdom of the righteous</a:t>
            </a:r>
            <a:r>
              <a:rPr lang="en-US" sz="2800" dirty="0">
                <a:solidFill>
                  <a:srgbClr val="000000"/>
                </a:solidFill>
              </a:rPr>
              <a:t> </a:t>
            </a:r>
            <a:r>
              <a:rPr lang="en-US" sz="2800" b="0" i="0" dirty="0">
                <a:solidFill>
                  <a:srgbClr val="000000"/>
                </a:solidFill>
                <a:effectLst/>
              </a:rPr>
              <a:t>—</a:t>
            </a:r>
            <a:r>
              <a:rPr lang="en-US" sz="2800" dirty="0">
                <a:solidFill>
                  <a:srgbClr val="000000"/>
                </a:solidFill>
              </a:rPr>
              <a:t> </a:t>
            </a:r>
            <a:r>
              <a:rPr lang="en-US" sz="2800" b="0" i="0" dirty="0">
                <a:solidFill>
                  <a:srgbClr val="000000"/>
                </a:solidFill>
                <a:effectLst/>
              </a:rPr>
              <a:t>to make ready a people prepared for the Lord.”</a:t>
            </a:r>
          </a:p>
        </p:txBody>
      </p:sp>
    </p:spTree>
    <p:extLst>
      <p:ext uri="{BB962C8B-B14F-4D97-AF65-F5344CB8AC3E}">
        <p14:creationId xmlns:p14="http://schemas.microsoft.com/office/powerpoint/2010/main" val="25211523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C9F574C8-9421-1EA8-57DE-07017842CF3E}"/>
              </a:ext>
            </a:extLst>
          </p:cNvPr>
          <p:cNvSpPr>
            <a:spLocks noGrp="1"/>
          </p:cNvSpPr>
          <p:nvPr>
            <p:ph type="subTitle" idx="1"/>
          </p:nvPr>
        </p:nvSpPr>
        <p:spPr>
          <a:xfrm>
            <a:off x="2128520" y="1309370"/>
            <a:ext cx="7934960" cy="4239260"/>
          </a:xfrm>
        </p:spPr>
        <p:txBody>
          <a:bodyPr>
            <a:noAutofit/>
          </a:bodyPr>
          <a:lstStyle/>
          <a:p>
            <a:r>
              <a:rPr lang="en-US" sz="2800" b="1" i="0" baseline="30000" dirty="0">
                <a:solidFill>
                  <a:srgbClr val="000000"/>
                </a:solidFill>
                <a:effectLst/>
              </a:rPr>
              <a:t>18 </a:t>
            </a:r>
            <a:r>
              <a:rPr lang="en-US" sz="2800" b="0" i="0" dirty="0">
                <a:solidFill>
                  <a:srgbClr val="000000"/>
                </a:solidFill>
                <a:effectLst/>
              </a:rPr>
              <a:t>Zechariah asked the angel, “How can I be sure of this? I am an old man and my wife is well along in years.”</a:t>
            </a:r>
          </a:p>
          <a:p>
            <a:r>
              <a:rPr lang="en-US" sz="2800" b="1" i="0" baseline="30000" dirty="0">
                <a:solidFill>
                  <a:srgbClr val="000000"/>
                </a:solidFill>
                <a:effectLst/>
              </a:rPr>
              <a:t>19 </a:t>
            </a:r>
            <a:r>
              <a:rPr lang="en-US" sz="2800" b="0" i="0" dirty="0">
                <a:solidFill>
                  <a:srgbClr val="000000"/>
                </a:solidFill>
                <a:effectLst/>
              </a:rPr>
              <a:t>The angel said to him, “I am Gabriel. I stand in the presence of God, and I have been sent to speak to you and to tell you this good news. </a:t>
            </a:r>
            <a:r>
              <a:rPr lang="en-US" sz="2800" b="1" i="0" baseline="30000" dirty="0">
                <a:solidFill>
                  <a:srgbClr val="000000"/>
                </a:solidFill>
                <a:effectLst/>
              </a:rPr>
              <a:t>20 </a:t>
            </a:r>
            <a:r>
              <a:rPr lang="en-US" sz="2800" b="0" i="0" dirty="0">
                <a:solidFill>
                  <a:srgbClr val="000000"/>
                </a:solidFill>
                <a:effectLst/>
              </a:rPr>
              <a:t>And now you will be silent and not able to speak until the day this happens, because you did not believe my words, which will come true at their appointed time.”</a:t>
            </a:r>
          </a:p>
        </p:txBody>
      </p:sp>
    </p:spTree>
    <p:extLst>
      <p:ext uri="{BB962C8B-B14F-4D97-AF65-F5344CB8AC3E}">
        <p14:creationId xmlns:p14="http://schemas.microsoft.com/office/powerpoint/2010/main" val="22993933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C9F574C8-9421-1EA8-57DE-07017842CF3E}"/>
              </a:ext>
            </a:extLst>
          </p:cNvPr>
          <p:cNvSpPr>
            <a:spLocks noGrp="1"/>
          </p:cNvSpPr>
          <p:nvPr>
            <p:ph type="subTitle" idx="1"/>
          </p:nvPr>
        </p:nvSpPr>
        <p:spPr>
          <a:xfrm>
            <a:off x="2443661" y="1988820"/>
            <a:ext cx="7304677" cy="2880360"/>
          </a:xfrm>
        </p:spPr>
        <p:txBody>
          <a:bodyPr vert="horz" lIns="91440" tIns="45720" rIns="91440" bIns="45720" rtlCol="0" anchor="t">
            <a:normAutofit/>
          </a:bodyPr>
          <a:lstStyle/>
          <a:p>
            <a:r>
              <a:rPr lang="en-US" sz="2800" b="1" i="0" baseline="30000" dirty="0">
                <a:solidFill>
                  <a:srgbClr val="000000"/>
                </a:solidFill>
                <a:effectLst/>
              </a:rPr>
              <a:t>21 </a:t>
            </a:r>
            <a:r>
              <a:rPr lang="en-US" sz="2800" b="0" i="0" dirty="0">
                <a:solidFill>
                  <a:srgbClr val="000000"/>
                </a:solidFill>
                <a:effectLst/>
              </a:rPr>
              <a:t>Meanwhile, the people were waiting for Zechariah and wondering why he stayed so long in the temple. </a:t>
            </a:r>
            <a:r>
              <a:rPr lang="en-US" sz="2800" b="1" i="0" baseline="30000" dirty="0">
                <a:solidFill>
                  <a:srgbClr val="000000"/>
                </a:solidFill>
                <a:effectLst/>
              </a:rPr>
              <a:t>22 </a:t>
            </a:r>
            <a:r>
              <a:rPr lang="en-US" sz="2800" b="0" i="0" dirty="0">
                <a:solidFill>
                  <a:srgbClr val="000000"/>
                </a:solidFill>
                <a:effectLst/>
              </a:rPr>
              <a:t>When he came out, he could not speak to them. They </a:t>
            </a:r>
            <a:r>
              <a:rPr lang="en-US" sz="2800" dirty="0" err="1">
                <a:solidFill>
                  <a:srgbClr val="000000"/>
                </a:solidFill>
              </a:rPr>
              <a:t>realised</a:t>
            </a:r>
            <a:r>
              <a:rPr lang="en-US" sz="2800" b="0" i="0" dirty="0">
                <a:solidFill>
                  <a:srgbClr val="000000"/>
                </a:solidFill>
                <a:effectLst/>
              </a:rPr>
              <a:t> he had seen a vision in the temple, for he kept making signs to them but remained unable to speak.</a:t>
            </a:r>
          </a:p>
        </p:txBody>
      </p:sp>
    </p:spTree>
    <p:extLst>
      <p:ext uri="{BB962C8B-B14F-4D97-AF65-F5344CB8AC3E}">
        <p14:creationId xmlns:p14="http://schemas.microsoft.com/office/powerpoint/2010/main" val="39906678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C9F574C8-9421-1EA8-57DE-07017842CF3E}"/>
              </a:ext>
            </a:extLst>
          </p:cNvPr>
          <p:cNvSpPr>
            <a:spLocks noGrp="1"/>
          </p:cNvSpPr>
          <p:nvPr>
            <p:ph type="subTitle" idx="1"/>
          </p:nvPr>
        </p:nvSpPr>
        <p:spPr>
          <a:xfrm>
            <a:off x="2524760" y="1811020"/>
            <a:ext cx="7142480" cy="3235960"/>
          </a:xfrm>
        </p:spPr>
        <p:txBody>
          <a:bodyPr>
            <a:normAutofit/>
          </a:bodyPr>
          <a:lstStyle/>
          <a:p>
            <a:r>
              <a:rPr lang="en-US" sz="2800" b="1" i="0" baseline="30000" dirty="0">
                <a:solidFill>
                  <a:srgbClr val="000000"/>
                </a:solidFill>
                <a:effectLst/>
              </a:rPr>
              <a:t>23 </a:t>
            </a:r>
            <a:r>
              <a:rPr lang="en-US" sz="2800" b="0" i="0" dirty="0">
                <a:solidFill>
                  <a:srgbClr val="000000"/>
                </a:solidFill>
                <a:effectLst/>
              </a:rPr>
              <a:t>When his time of service was completed, he returned home. </a:t>
            </a:r>
            <a:r>
              <a:rPr lang="en-US" sz="2800" b="1" i="0" baseline="30000" dirty="0">
                <a:solidFill>
                  <a:srgbClr val="000000"/>
                </a:solidFill>
                <a:effectLst/>
              </a:rPr>
              <a:t>24 </a:t>
            </a:r>
            <a:r>
              <a:rPr lang="en-US" sz="2800" b="0" i="0" dirty="0">
                <a:solidFill>
                  <a:srgbClr val="000000"/>
                </a:solidFill>
                <a:effectLst/>
              </a:rPr>
              <a:t>After this his wife Elizabeth became pregnant and for five months remained in seclusion. </a:t>
            </a:r>
            <a:r>
              <a:rPr lang="en-US" sz="2800" b="1" i="0" baseline="30000" dirty="0">
                <a:solidFill>
                  <a:srgbClr val="000000"/>
                </a:solidFill>
                <a:effectLst/>
              </a:rPr>
              <a:t>25 </a:t>
            </a:r>
            <a:r>
              <a:rPr lang="en-US" sz="2800" b="0" i="0" dirty="0">
                <a:solidFill>
                  <a:srgbClr val="000000"/>
                </a:solidFill>
                <a:effectLst/>
              </a:rPr>
              <a:t>“The Lord has done this for me,” she said. “In these days he has shown his favor and taken away my disgrace among the people.”</a:t>
            </a:r>
          </a:p>
          <a:p>
            <a:endParaRPr lang="en-AU" sz="2800" dirty="0"/>
          </a:p>
        </p:txBody>
      </p:sp>
    </p:spTree>
    <p:extLst>
      <p:ext uri="{BB962C8B-B14F-4D97-AF65-F5344CB8AC3E}">
        <p14:creationId xmlns:p14="http://schemas.microsoft.com/office/powerpoint/2010/main" val="34570437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21" ma:contentTypeDescription="Create a new document." ma:contentTypeScope="" ma:versionID="2ffaeb971d5199f7c86426e11ce7bb15">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2eab2cdc995881cf1d732a646928acbf"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7357dd1f-699d-4d79-9a3b-b8d4e997a419" xsi:nil="true"/>
    <lcf76f155ced4ddcb4097134ff3c332f xmlns="b7e36264-b76b-4546-857f-03fce5c6ba07">
      <Terms xmlns="http://schemas.microsoft.com/office/infopath/2007/PartnerControls"/>
    </lcf76f155ced4ddcb4097134ff3c332f>
    <_Flow_SignoffStatus xmlns="b7e36264-b76b-4546-857f-03fce5c6ba07" xsi:nil="true"/>
    <SharedWithUsers xmlns="7357dd1f-699d-4d79-9a3b-b8d4e997a419">
      <UserInfo>
        <DisplayName/>
        <AccountId xsi:nil="true"/>
        <AccountType/>
      </UserInfo>
    </SharedWithUsers>
    <MediaLengthInSeconds xmlns="b7e36264-b76b-4546-857f-03fce5c6ba07" xsi:nil="true"/>
  </documentManagement>
</p:properties>
</file>

<file path=customXml/itemProps1.xml><?xml version="1.0" encoding="utf-8"?>
<ds:datastoreItem xmlns:ds="http://schemas.openxmlformats.org/officeDocument/2006/customXml" ds:itemID="{E2EBF9A5-1E8B-4F24-ACC0-ADF8CBB589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e36264-b76b-4546-857f-03fce5c6ba07"/>
    <ds:schemaRef ds:uri="7357dd1f-699d-4d79-9a3b-b8d4e997a4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E4FDC94-F6A1-44AB-8E21-20B467613680}">
  <ds:schemaRefs>
    <ds:schemaRef ds:uri="http://schemas.microsoft.com/sharepoint/v3/contenttype/forms"/>
  </ds:schemaRefs>
</ds:datastoreItem>
</file>

<file path=customXml/itemProps3.xml><?xml version="1.0" encoding="utf-8"?>
<ds:datastoreItem xmlns:ds="http://schemas.openxmlformats.org/officeDocument/2006/customXml" ds:itemID="{D2C99064-1613-4E81-AB90-9FA563C38BBF}">
  <ds:schemaRefs>
    <ds:schemaRef ds:uri="1ad1f5a0-fa71-4dab-a083-db26db2596cf"/>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583f0f69-01e1-46ca-86b7-e30e32304800"/>
    <ds:schemaRef ds:uri="http://purl.org/dc/dcmitype/"/>
    <ds:schemaRef ds:uri="http://schemas.microsoft.com/office/2006/metadata/properties"/>
    <ds:schemaRef ds:uri="http://www.w3.org/XML/1998/namespace"/>
    <ds:schemaRef ds:uri="http://purl.org/dc/terms/"/>
    <ds:schemaRef ds:uri="7357dd1f-699d-4d79-9a3b-b8d4e997a419"/>
    <ds:schemaRef ds:uri="b7e36264-b76b-4546-857f-03fce5c6ba07"/>
  </ds:schemaRefs>
</ds:datastoreItem>
</file>

<file path=docProps/app.xml><?xml version="1.0" encoding="utf-8"?>
<Properties xmlns="http://schemas.openxmlformats.org/officeDocument/2006/extended-properties" xmlns:vt="http://schemas.openxmlformats.org/officeDocument/2006/docPropsVTypes">
  <TotalTime>42</TotalTime>
  <Words>573</Words>
  <Application>Microsoft Macintosh PowerPoint</Application>
  <PresentationFormat>Widescreen</PresentationFormat>
  <Paragraphs>11</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Avenir Next LT Pro</vt:lpstr>
      <vt:lpstr>Calibri</vt:lpstr>
      <vt:lpstr>Tisa Offc Serif Pro</vt:lpstr>
      <vt:lpstr>Office Theme</vt:lpstr>
      <vt:lpstr>Messenger of God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HEAVEN MEETS EARTH:</dc:title>
  <dc:creator>Narelle Wheaton</dc:creator>
  <cp:lastModifiedBy>Omar Dalagan</cp:lastModifiedBy>
  <cp:revision>18</cp:revision>
  <dcterms:created xsi:type="dcterms:W3CDTF">2024-06-12T02:21:53Z</dcterms:created>
  <dcterms:modified xsi:type="dcterms:W3CDTF">2024-08-21T14:22:22Z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y fmtid="{D5CDD505-2E9C-101B-9397-08002B2CF9AE}" pid="3" name="MediaServiceImageTags">
    <vt:lpwstr/>
  </property>
  <property fmtid="{D5CDD505-2E9C-101B-9397-08002B2CF9AE}" pid="4" name="Order">
    <vt:r8>316600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