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70" r:id="rId2"/>
  </p:sldMasterIdLst>
  <p:notesMasterIdLst>
    <p:notesMasterId r:id="rId17"/>
  </p:notesMasterIdLst>
  <p:sldIdLst>
    <p:sldId id="276" r:id="rId3"/>
    <p:sldId id="257" r:id="rId4"/>
    <p:sldId id="294" r:id="rId5"/>
    <p:sldId id="296" r:id="rId6"/>
    <p:sldId id="297" r:id="rId7"/>
    <p:sldId id="278" r:id="rId8"/>
    <p:sldId id="295" r:id="rId9"/>
    <p:sldId id="275" r:id="rId10"/>
    <p:sldId id="285" r:id="rId11"/>
    <p:sldId id="266" r:id="rId12"/>
    <p:sldId id="286" r:id="rId13"/>
    <p:sldId id="290" r:id="rId14"/>
    <p:sldId id="291" r:id="rId15"/>
    <p:sldId id="274" r:id="rId16"/>
  </p:sldIdLst>
  <p:sldSz cx="9144000" cy="5143500" type="screen16x9"/>
  <p:notesSz cx="6858000" cy="9144000"/>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EB08597-CAFE-A941-96D1-3F89885E8E5E}">
          <p14:sldIdLst>
            <p14:sldId id="276"/>
            <p14:sldId id="257"/>
            <p14:sldId id="294"/>
            <p14:sldId id="296"/>
            <p14:sldId id="297"/>
            <p14:sldId id="278"/>
            <p14:sldId id="295"/>
            <p14:sldId id="275"/>
            <p14:sldId id="285"/>
            <p14:sldId id="266"/>
            <p14:sldId id="286"/>
            <p14:sldId id="290"/>
            <p14:sldId id="291"/>
            <p14:sldId id="274"/>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race Davidson" initials="GD" lastIdx="1" clrIdx="0">
    <p:extLst>
      <p:ext uri="{19B8F6BF-5375-455C-9EA6-DF929625EA0E}">
        <p15:presenceInfo xmlns:p15="http://schemas.microsoft.com/office/powerpoint/2012/main" userId="S-1-5-21-602162358-1935655697-1060284298-91919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F49"/>
    <a:srgbClr val="003450"/>
    <a:srgbClr val="E53241"/>
    <a:srgbClr val="002B47"/>
    <a:srgbClr val="002B55"/>
    <a:srgbClr val="002B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4929E8-E3FF-4212-8987-56A083347DED}" v="30" dt="2025-03-25T01:34:21.5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26"/>
    <p:restoredTop sz="83087"/>
  </p:normalViewPr>
  <p:slideViewPr>
    <p:cSldViewPr snapToGrid="0" snapToObjects="1">
      <p:cViewPr varScale="1">
        <p:scale>
          <a:sx n="69" d="100"/>
          <a:sy n="69" d="100"/>
        </p:scale>
        <p:origin x="1292" y="52"/>
      </p:cViewPr>
      <p:guideLst>
        <p:guide orient="horz" pos="2160"/>
        <p:guide pos="3840"/>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26" Type="http://schemas.openxmlformats.org/officeDocument/2006/relationships/customXml" Target="../customXml/item3.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0CD4A-705A-914B-9ED8-B46FCC2F5D3E}" type="datetimeFigureOut">
              <a:rPr lang="en-US" smtClean="0"/>
              <a:pPr/>
              <a:t>4/7/2026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323BA0-8F77-694E-B130-88E19C6CDDEE}" type="slidenum">
              <a:rPr lang="en-US" smtClean="0"/>
              <a:pPr/>
              <a:t>‹#›</a:t>
            </a:fld>
            <a:endParaRPr lang="en-US"/>
          </a:p>
        </p:txBody>
      </p:sp>
    </p:spTree>
    <p:extLst>
      <p:ext uri="{BB962C8B-B14F-4D97-AF65-F5344CB8AC3E}">
        <p14:creationId xmlns:p14="http://schemas.microsoft.com/office/powerpoint/2010/main" val="241401255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salvationarmy.org.au/scribe/sites/auesalvos/files/images/annual-report/2024-TSA_Annual_Report_VFinal_Interactive__WS.pdf"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Hi, my name is [insert] and I work at The Salvation Army in [insert]. My role is [provide description].</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323BA0-8F77-694E-B130-88E19C6CDDEE}" type="slidenum">
              <a:rPr lang="en-US" smtClean="0"/>
              <a:pPr/>
              <a:t>1</a:t>
            </a:fld>
            <a:endParaRPr lang="en-US"/>
          </a:p>
        </p:txBody>
      </p:sp>
    </p:spTree>
    <p:extLst>
      <p:ext uri="{BB962C8B-B14F-4D97-AF65-F5344CB8AC3E}">
        <p14:creationId xmlns:p14="http://schemas.microsoft.com/office/powerpoint/2010/main" val="3721863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I’d like to begin the session today by acknowledging the traditional owners of the land that we are learning on today, the land of the [include land and nation] </a:t>
            </a:r>
            <a:r>
              <a:rPr lang="en-US" dirty="0" err="1"/>
              <a:t>NWe</a:t>
            </a:r>
            <a:r>
              <a:rPr lang="en-US" dirty="0"/>
              <a:t> pay our deep respects to their elders, past &amp; present; and work sincerely towards true reconciliation.  </a:t>
            </a:r>
          </a:p>
          <a:p>
            <a:r>
              <a:rPr lang="en-US" dirty="0"/>
              <a:t> </a:t>
            </a:r>
          </a:p>
          <a:p>
            <a:r>
              <a:rPr lang="en-US" dirty="0"/>
              <a:t>At the Salvos, we are committed to the empowerment of First Nations Australians and true reconciliation which we work towards as an </a:t>
            </a:r>
            <a:r>
              <a:rPr lang="en-US" dirty="0" err="1"/>
              <a:t>organisation</a:t>
            </a:r>
            <a:r>
              <a:rPr lang="en-US" dirty="0"/>
              <a:t> through our Reconciliation Action Plan. </a:t>
            </a:r>
          </a:p>
          <a:p>
            <a:r>
              <a:rPr lang="en-US" dirty="0"/>
              <a:t> </a:t>
            </a:r>
          </a:p>
          <a:p>
            <a:r>
              <a:rPr lang="en-US" dirty="0"/>
              <a:t>We commit ourselves to using inclusive and culturally appropriate methods in seeking social justice for all. We welcome the participation of people from all walks of life, all cultures, languages, genders, identities, or faiths. It is important that all communities know that they are welcome to seek support from or participate within The Salvation Army, and that in doing so they will be met with compassion and dignity. This compassion extends to the participation of all people in today’s program and as we begin today, we ask you to extend that respect to everyone involved.  </a:t>
            </a:r>
          </a:p>
          <a:p>
            <a:r>
              <a:rPr lang="en-US" dirty="0"/>
              <a:t> </a:t>
            </a:r>
          </a:p>
          <a:p>
            <a:r>
              <a:rPr lang="en-US" dirty="0"/>
              <a:t>We also </a:t>
            </a:r>
            <a:r>
              <a:rPr lang="en-US" dirty="0" err="1"/>
              <a:t>recognise</a:t>
            </a:r>
            <a:r>
              <a:rPr lang="en-US" dirty="0"/>
              <a:t> that some of the topics we talk about during this program can be challenging as we discuss the hardships that many people face. [Suggestion: We ground our workshops in the best evidence available to us, informed by our work in the Salvation Army, but we also </a:t>
            </a:r>
            <a:r>
              <a:rPr lang="en-US" dirty="0" err="1"/>
              <a:t>recognise</a:t>
            </a:r>
            <a:r>
              <a:rPr lang="en-US" dirty="0"/>
              <a:t> the individuality of each person and how personal circumstance and societal challenges can overlap and influence each individual.]</a:t>
            </a:r>
          </a:p>
          <a:p>
            <a:r>
              <a:rPr lang="en-US" dirty="0"/>
              <a:t> </a:t>
            </a:r>
          </a:p>
          <a:p>
            <a:r>
              <a:rPr lang="en-US" dirty="0"/>
              <a:t>Today’s conversation includes some sensitive topics. If you feel like you need to ‘tune out’ of any conversation or take a break, please know that that is always okay. As part of today, you will be reminded of some of the support services available to you, such as your school wellbeing team, a teacher you trust, or a service. We will have the opportunity to debrief elements of the program, but please use these resources for extra support as needed. </a:t>
            </a:r>
          </a:p>
          <a:p>
            <a:r>
              <a:rPr lang="en-US" dirty="0"/>
              <a:t> </a:t>
            </a:r>
          </a:p>
          <a:p>
            <a:r>
              <a:rPr lang="en-US" dirty="0"/>
              <a:t>Lastly, if at any point you are not feeling safe or satisfied with your participation in the program, please know you can talk to me, let our broader team know via email to Salvos Schools or make a complaint via our website.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i="1" kern="1200" dirty="0">
                <a:solidFill>
                  <a:schemeClr val="tx1"/>
                </a:solidFill>
                <a:effectLst/>
                <a:latin typeface="+mn-lt"/>
                <a:ea typeface="+mn-ea"/>
                <a:cs typeface="+mn-cs"/>
              </a:rPr>
              <a:t>*If a small audience, you may like to ask ‘who has heard of The Salvos before’ or ‘where have you seen the Red Shield before?” follow up by asking students if they know what The Salvos actually do and then positively encourage and debrief.</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i="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i="1" kern="1200" dirty="0">
                <a:solidFill>
                  <a:schemeClr val="tx1"/>
                </a:solidFill>
                <a:effectLst/>
                <a:latin typeface="+mn-lt"/>
                <a:ea typeface="+mn-ea"/>
                <a:cs typeface="+mn-cs"/>
              </a:rPr>
              <a:t>Otherwise chat about the Salvation Army’s history and origins. Vision </a:t>
            </a:r>
            <a:r>
              <a:rPr lang="en-US" sz="900" spc="68">
                <a:solidFill>
                  <a:srgbClr val="002F49"/>
                </a:solidFill>
                <a:latin typeface="Avenir Next LT Pro" panose="020B0504020202020204" pitchFamily="34" charset="0"/>
                <a:ea typeface="Shadows Into Light Two"/>
                <a:cs typeface="Shadows Into Light Two"/>
                <a:sym typeface="Shadows Into Light Two"/>
              </a:rPr>
              <a:t>“Wherever there is hardship or injustice, Salvos will live, love and fight, alongside others, to transform Australia one life at a time with the love of Jesus.”</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3</a:t>
            </a:fld>
            <a:endParaRPr lang="en-US"/>
          </a:p>
        </p:txBody>
      </p:sp>
    </p:spTree>
    <p:extLst>
      <p:ext uri="{BB962C8B-B14F-4D97-AF65-F5344CB8AC3E}">
        <p14:creationId xmlns:p14="http://schemas.microsoft.com/office/powerpoint/2010/main" val="2462434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9ED3-7479-B235-18A6-C3B0B1CB4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7D5623-D757-9148-6A0F-061C6BAA2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2C71CB-04E6-A772-E02F-2B0BA57003AF}"/>
              </a:ext>
            </a:extLst>
          </p:cNvPr>
          <p:cNvSpPr>
            <a:spLocks noGrp="1"/>
          </p:cNvSpPr>
          <p:nvPr>
            <p:ph type="body" idx="1"/>
          </p:nvPr>
        </p:nvSpPr>
        <p:spPr/>
        <p:txBody>
          <a:bodyPr/>
          <a:lstStyle/>
          <a:p>
            <a:r>
              <a:rPr lang="en-AU" dirty="0"/>
              <a:t>The Salvation Army exists in 133 Countries around the world, working to provide support to those who need it. </a:t>
            </a:r>
          </a:p>
        </p:txBody>
      </p:sp>
      <p:sp>
        <p:nvSpPr>
          <p:cNvPr id="4" name="Slide Number Placeholder 3">
            <a:extLst>
              <a:ext uri="{FF2B5EF4-FFF2-40B4-BE49-F238E27FC236}">
                <a16:creationId xmlns:a16="http://schemas.microsoft.com/office/drawing/2014/main" id="{85FFA1CB-6E81-4BA5-2A96-F8A07F59E74B}"/>
              </a:ext>
            </a:extLst>
          </p:cNvPr>
          <p:cNvSpPr>
            <a:spLocks noGrp="1"/>
          </p:cNvSpPr>
          <p:nvPr>
            <p:ph type="sldNum" sz="quarter" idx="5"/>
          </p:nvPr>
        </p:nvSpPr>
        <p:spPr/>
        <p:txBody>
          <a:bodyPr/>
          <a:lstStyle/>
          <a:p>
            <a:fld id="{B8323BA0-8F77-694E-B130-88E19C6CDDEE}" type="slidenum">
              <a:rPr lang="en-US" smtClean="0"/>
              <a:pPr/>
              <a:t>4</a:t>
            </a:fld>
            <a:endParaRPr lang="en-US"/>
          </a:p>
        </p:txBody>
      </p:sp>
    </p:spTree>
    <p:extLst>
      <p:ext uri="{BB962C8B-B14F-4D97-AF65-F5344CB8AC3E}">
        <p14:creationId xmlns:p14="http://schemas.microsoft.com/office/powerpoint/2010/main" val="1425245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of the services we provide include…</a:t>
            </a:r>
          </a:p>
          <a:p>
            <a:endParaRPr lang="en-US" dirty="0"/>
          </a:p>
          <a:p>
            <a:pPr marL="514350" indent="-285750" defTabSz="914400">
              <a:buFont typeface="Arial" panose="020B0604020202020204" pitchFamily="34" charset="0"/>
              <a:buChar char="•"/>
            </a:pPr>
            <a:r>
              <a:rPr lang="en-US" sz="900" dirty="0">
                <a:solidFill>
                  <a:schemeClr val="tx1"/>
                </a:solidFill>
                <a:latin typeface="+mn-lt"/>
                <a:cs typeface="+mn-cs"/>
              </a:rPr>
              <a:t>homelessness services,</a:t>
            </a:r>
          </a:p>
          <a:p>
            <a:pPr marL="514350" indent="-285750" defTabSz="914400">
              <a:buFont typeface="Arial" panose="020B0604020202020204" pitchFamily="34" charset="0"/>
              <a:buChar char="•"/>
            </a:pPr>
            <a:r>
              <a:rPr lang="en-US" sz="900" dirty="0">
                <a:solidFill>
                  <a:schemeClr val="tx1"/>
                </a:solidFill>
                <a:latin typeface="+mn-lt"/>
                <a:cs typeface="+mn-cs"/>
              </a:rPr>
              <a:t>addiction recovery programs</a:t>
            </a:r>
          </a:p>
          <a:p>
            <a:pPr marL="514350" indent="-285750" defTabSz="914400">
              <a:buFont typeface="Arial" panose="020B0604020202020204" pitchFamily="34" charset="0"/>
              <a:buChar char="•"/>
            </a:pPr>
            <a:r>
              <a:rPr lang="en-US" sz="900" dirty="0">
                <a:solidFill>
                  <a:schemeClr val="tx1"/>
                </a:solidFill>
                <a:latin typeface="+mn-lt"/>
                <a:cs typeface="+mn-cs"/>
              </a:rPr>
              <a:t>family &amp; community programs,</a:t>
            </a:r>
          </a:p>
          <a:p>
            <a:pPr marL="514350" indent="-285750" defTabSz="914400">
              <a:buFont typeface="Arial" panose="020B0604020202020204" pitchFamily="34" charset="0"/>
              <a:buChar char="•"/>
            </a:pPr>
            <a:r>
              <a:rPr lang="en-US" sz="900" dirty="0">
                <a:solidFill>
                  <a:schemeClr val="tx1"/>
                </a:solidFill>
                <a:latin typeface="+mn-lt"/>
                <a:cs typeface="+mn-cs"/>
              </a:rPr>
              <a:t>court &amp; prison services, </a:t>
            </a:r>
          </a:p>
          <a:p>
            <a:pPr marL="514350" indent="-285750" defTabSz="914400">
              <a:buFont typeface="Arial" panose="020B0604020202020204" pitchFamily="34" charset="0"/>
              <a:buChar char="•"/>
            </a:pPr>
            <a:r>
              <a:rPr lang="en-US" sz="900" dirty="0">
                <a:solidFill>
                  <a:schemeClr val="tx1"/>
                </a:solidFill>
                <a:latin typeface="+mn-lt"/>
                <a:cs typeface="+mn-cs"/>
              </a:rPr>
              <a:t>emergency relief,</a:t>
            </a:r>
          </a:p>
          <a:p>
            <a:pPr marL="514350" indent="-285750" defTabSz="914400">
              <a:buFont typeface="Arial" panose="020B0604020202020204" pitchFamily="34" charset="0"/>
              <a:buChar char="•"/>
            </a:pPr>
            <a:r>
              <a:rPr lang="en-US" sz="900" dirty="0">
                <a:solidFill>
                  <a:schemeClr val="tx1"/>
                </a:solidFill>
                <a:latin typeface="+mn-lt"/>
                <a:cs typeface="+mn-cs"/>
              </a:rPr>
              <a:t>employment support and more!</a:t>
            </a:r>
          </a:p>
          <a:p>
            <a:endParaRPr lang="en-US" dirty="0"/>
          </a:p>
          <a:p>
            <a:r>
              <a:rPr lang="en-US" dirty="0"/>
              <a:t>You might know us from our Salvos Stores. Did you know 100% of the proceeds from Salvos Stores are used to fund the transformational work of the Salvation Army? </a:t>
            </a:r>
          </a:p>
        </p:txBody>
      </p:sp>
      <p:sp>
        <p:nvSpPr>
          <p:cNvPr id="4" name="Slide Number Placeholder 3"/>
          <p:cNvSpPr>
            <a:spLocks noGrp="1"/>
          </p:cNvSpPr>
          <p:nvPr>
            <p:ph type="sldNum" sz="quarter" idx="5"/>
          </p:nvPr>
        </p:nvSpPr>
        <p:spPr/>
        <p:txBody>
          <a:bodyPr/>
          <a:lstStyle/>
          <a:p>
            <a:fld id="{B8323BA0-8F77-694E-B130-88E19C6CDDEE}" type="slidenum">
              <a:rPr lang="en-US" smtClean="0"/>
              <a:pPr/>
              <a:t>6</a:t>
            </a:fld>
            <a:endParaRPr lang="en-US"/>
          </a:p>
        </p:txBody>
      </p:sp>
    </p:spTree>
    <p:extLst>
      <p:ext uri="{BB962C8B-B14F-4D97-AF65-F5344CB8AC3E}">
        <p14:creationId xmlns:p14="http://schemas.microsoft.com/office/powerpoint/2010/main" val="3904916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7A95D-FCBF-A533-61A0-E0B40D41C4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0814A8-C5B4-177D-5152-FA63A55A05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53451-F825-23B3-4E10-50688488B2F7}"/>
              </a:ext>
            </a:extLst>
          </p:cNvPr>
          <p:cNvSpPr>
            <a:spLocks noGrp="1"/>
          </p:cNvSpPr>
          <p:nvPr>
            <p:ph type="body" idx="1"/>
          </p:nvPr>
        </p:nvSpPr>
        <p:spPr/>
        <p:txBody>
          <a:bodyPr/>
          <a:lstStyle/>
          <a:p>
            <a:r>
              <a:rPr lang="en-AU" dirty="0"/>
              <a:t>Snapshot of services provided across Australia in 12 months. </a:t>
            </a:r>
          </a:p>
          <a:p>
            <a:r>
              <a:rPr lang="en-US" dirty="0">
                <a:hlinkClick r:id="rId3"/>
              </a:rPr>
              <a:t>The Salvation Army - Annual Report 2024</a:t>
            </a:r>
            <a:endParaRPr lang="en-AU" dirty="0"/>
          </a:p>
        </p:txBody>
      </p:sp>
      <p:sp>
        <p:nvSpPr>
          <p:cNvPr id="4" name="Slide Number Placeholder 3">
            <a:extLst>
              <a:ext uri="{FF2B5EF4-FFF2-40B4-BE49-F238E27FC236}">
                <a16:creationId xmlns:a16="http://schemas.microsoft.com/office/drawing/2014/main" id="{913A47D5-585D-738C-E2E8-7A874A33225D}"/>
              </a:ext>
            </a:extLst>
          </p:cNvPr>
          <p:cNvSpPr>
            <a:spLocks noGrp="1"/>
          </p:cNvSpPr>
          <p:nvPr>
            <p:ph type="sldNum" sz="quarter" idx="5"/>
          </p:nvPr>
        </p:nvSpPr>
        <p:spPr/>
        <p:txBody>
          <a:bodyPr/>
          <a:lstStyle/>
          <a:p>
            <a:fld id="{B8323BA0-8F77-694E-B130-88E19C6CDDEE}" type="slidenum">
              <a:rPr lang="en-US" smtClean="0"/>
              <a:pPr/>
              <a:t>7</a:t>
            </a:fld>
            <a:endParaRPr lang="en-US"/>
          </a:p>
        </p:txBody>
      </p:sp>
    </p:spTree>
    <p:extLst>
      <p:ext uri="{BB962C8B-B14F-4D97-AF65-F5344CB8AC3E}">
        <p14:creationId xmlns:p14="http://schemas.microsoft.com/office/powerpoint/2010/main" val="205793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recent times, due the increased cost of living, the demand for our services has significantly grown. We need to support more people than ever before. Every 17 seconds some in Australia is reaching out to the Salvation Army for support. </a:t>
            </a: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8</a:t>
            </a:fld>
            <a:endParaRPr lang="en-US"/>
          </a:p>
        </p:txBody>
      </p:sp>
    </p:spTree>
    <p:extLst>
      <p:ext uri="{BB962C8B-B14F-4D97-AF65-F5344CB8AC3E}">
        <p14:creationId xmlns:p14="http://schemas.microsoft.com/office/powerpoint/2010/main" val="3408192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9</a:t>
            </a:fld>
            <a:endParaRPr lang="en-US"/>
          </a:p>
        </p:txBody>
      </p:sp>
    </p:spTree>
    <p:extLst>
      <p:ext uri="{BB962C8B-B14F-4D97-AF65-F5344CB8AC3E}">
        <p14:creationId xmlns:p14="http://schemas.microsoft.com/office/powerpoint/2010/main" val="3373328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0"/>
              </a:spcAft>
            </a:pPr>
            <a:r>
              <a:rPr lang="en-AU" dirty="0"/>
              <a:t>There are a number of ways you can get involved in the Red Shield Appeal or as an individual – we’d love your support!</a:t>
            </a:r>
          </a:p>
          <a:p>
            <a:pPr>
              <a:spcAft>
                <a:spcPts val="0"/>
              </a:spcAft>
            </a:pP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10</a:t>
            </a:fld>
            <a:endParaRPr lang="en-US"/>
          </a:p>
        </p:txBody>
      </p:sp>
    </p:spTree>
    <p:extLst>
      <p:ext uri="{BB962C8B-B14F-4D97-AF65-F5344CB8AC3E}">
        <p14:creationId xmlns:p14="http://schemas.microsoft.com/office/powerpoint/2010/main" val="609748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You can sign up to the Digital Doorknock and fundraise online. Share your page with friends and family and on social media and ask for the support of your network. You can combine your online fundraiser by challenging yourself with a fitness goal, doing a sleepout or hosting an event. </a:t>
            </a:r>
          </a:p>
        </p:txBody>
      </p:sp>
      <p:sp>
        <p:nvSpPr>
          <p:cNvPr id="4" name="Slide Number Placeholder 3"/>
          <p:cNvSpPr>
            <a:spLocks noGrp="1"/>
          </p:cNvSpPr>
          <p:nvPr>
            <p:ph type="sldNum" sz="quarter" idx="5"/>
          </p:nvPr>
        </p:nvSpPr>
        <p:spPr/>
        <p:txBody>
          <a:bodyPr/>
          <a:lstStyle/>
          <a:p>
            <a:fld id="{B8323BA0-8F77-694E-B130-88E19C6CDDEE}" type="slidenum">
              <a:rPr lang="en-US" smtClean="0"/>
              <a:pPr/>
              <a:t>11</a:t>
            </a:fld>
            <a:endParaRPr lang="en-US"/>
          </a:p>
        </p:txBody>
      </p:sp>
    </p:spTree>
    <p:extLst>
      <p:ext uri="{BB962C8B-B14F-4D97-AF65-F5344CB8AC3E}">
        <p14:creationId xmlns:p14="http://schemas.microsoft.com/office/powerpoint/2010/main" val="2114823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This can look like something as big as a school fundraiser by hosting a BBQ, Bake Sale, Sleepout, or casual clothes day – or something as simple as selling bookmarks or handmade cards to your peers and donating the proceeds to the Red Shield Appeal. The sky is the limit with the ways to get involved in fundraising – perhaps you can run your own event or use your natural gifts and talents to bring hope where it’s needed most. </a:t>
            </a:r>
          </a:p>
        </p:txBody>
      </p:sp>
      <p:sp>
        <p:nvSpPr>
          <p:cNvPr id="4" name="Slide Number Placeholder 3"/>
          <p:cNvSpPr>
            <a:spLocks noGrp="1"/>
          </p:cNvSpPr>
          <p:nvPr>
            <p:ph type="sldNum" sz="quarter" idx="5"/>
          </p:nvPr>
        </p:nvSpPr>
        <p:spPr/>
        <p:txBody>
          <a:bodyPr/>
          <a:lstStyle/>
          <a:p>
            <a:fld id="{B8323BA0-8F77-694E-B130-88E19C6CDDEE}" type="slidenum">
              <a:rPr lang="en-US" smtClean="0"/>
              <a:pPr/>
              <a:t>12</a:t>
            </a:fld>
            <a:endParaRPr lang="en-US"/>
          </a:p>
        </p:txBody>
      </p:sp>
    </p:spTree>
    <p:extLst>
      <p:ext uri="{BB962C8B-B14F-4D97-AF65-F5344CB8AC3E}">
        <p14:creationId xmlns:p14="http://schemas.microsoft.com/office/powerpoint/2010/main" val="2140641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Join us locally! (*As appropriate)</a:t>
            </a:r>
          </a:p>
          <a:p>
            <a:r>
              <a:rPr lang="en-AU" dirty="0"/>
              <a:t>Can you help us static collect by holding a tin at the local shopping centre? Join us on the doorknock, collect at a football game etc. </a:t>
            </a:r>
          </a:p>
        </p:txBody>
      </p:sp>
      <p:sp>
        <p:nvSpPr>
          <p:cNvPr id="4" name="Slide Number Placeholder 3"/>
          <p:cNvSpPr>
            <a:spLocks noGrp="1"/>
          </p:cNvSpPr>
          <p:nvPr>
            <p:ph type="sldNum" sz="quarter" idx="5"/>
          </p:nvPr>
        </p:nvSpPr>
        <p:spPr/>
        <p:txBody>
          <a:bodyPr/>
          <a:lstStyle/>
          <a:p>
            <a:fld id="{B8323BA0-8F77-694E-B130-88E19C6CDDEE}" type="slidenum">
              <a:rPr lang="en-US" smtClean="0"/>
              <a:pPr/>
              <a:t>13</a:t>
            </a:fld>
            <a:endParaRPr lang="en-US"/>
          </a:p>
        </p:txBody>
      </p:sp>
    </p:spTree>
    <p:extLst>
      <p:ext uri="{BB962C8B-B14F-4D97-AF65-F5344CB8AC3E}">
        <p14:creationId xmlns:p14="http://schemas.microsoft.com/office/powerpoint/2010/main" val="692803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Thank you all for listening. We’d love for you to be involved, feel free to head to our website or approach [Salvos Name] directly to get involved.</a:t>
            </a:r>
          </a:p>
          <a:p>
            <a:r>
              <a:rPr lang="en-AU" dirty="0"/>
              <a:t>We wish you well and welcome you to contact us year-round if you or anyone you </a:t>
            </a:r>
            <a:r>
              <a:rPr lang="en-AU"/>
              <a:t>know is </a:t>
            </a:r>
            <a:r>
              <a:rPr lang="en-AU" dirty="0"/>
              <a:t>needing support or looking to get involved in our community programs.  </a:t>
            </a:r>
          </a:p>
        </p:txBody>
      </p:sp>
      <p:sp>
        <p:nvSpPr>
          <p:cNvPr id="4" name="Slide Number Placeholder 3"/>
          <p:cNvSpPr>
            <a:spLocks noGrp="1"/>
          </p:cNvSpPr>
          <p:nvPr>
            <p:ph type="sldNum" sz="quarter" idx="5"/>
          </p:nvPr>
        </p:nvSpPr>
        <p:spPr/>
        <p:txBody>
          <a:bodyPr/>
          <a:lstStyle/>
          <a:p>
            <a:fld id="{B8323BA0-8F77-694E-B130-88E19C6CDDEE}" type="slidenum">
              <a:rPr lang="en-US" smtClean="0"/>
              <a:pPr/>
              <a:t>14</a:t>
            </a:fld>
            <a:endParaRPr lang="en-US"/>
          </a:p>
        </p:txBody>
      </p:sp>
    </p:spTree>
    <p:extLst>
      <p:ext uri="{BB962C8B-B14F-4D97-AF65-F5344CB8AC3E}">
        <p14:creationId xmlns:p14="http://schemas.microsoft.com/office/powerpoint/2010/main" val="1795933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5.sv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4410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3949401"/>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12902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339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685340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177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3933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8017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42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4138607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3557666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60EA64-D806-43AC-9DF2-F8C432F32B4C}" type="datetimeFigureOut">
              <a:rPr lang="en-US" smtClean="0"/>
              <a:t>4/7/2026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7" name="Freeform: Shape 6">
            <a:extLst>
              <a:ext uri="{FF2B5EF4-FFF2-40B4-BE49-F238E27FC236}">
                <a16:creationId xmlns:a16="http://schemas.microsoft.com/office/drawing/2014/main" id="{1BD79988-04A7-7132-9D9B-D017491CA4DE}"/>
              </a:ext>
            </a:extLst>
          </p:cNvPr>
          <p:cNvSpPr/>
          <p:nvPr userDrawn="1"/>
        </p:nvSpPr>
        <p:spPr>
          <a:xfrm>
            <a:off x="1200151" y="864921"/>
            <a:ext cx="6893719" cy="4278579"/>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8" name="Freeform: Shape 7">
            <a:extLst>
              <a:ext uri="{FF2B5EF4-FFF2-40B4-BE49-F238E27FC236}">
                <a16:creationId xmlns:a16="http://schemas.microsoft.com/office/drawing/2014/main" id="{F8612FC5-3146-B9D3-F1AA-5EABDAEB53D6}"/>
              </a:ext>
            </a:extLst>
          </p:cNvPr>
          <p:cNvSpPr/>
          <p:nvPr userDrawn="1"/>
        </p:nvSpPr>
        <p:spPr>
          <a:xfrm>
            <a:off x="2096691" y="0"/>
            <a:ext cx="5102357" cy="4047356"/>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3070254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0A7B3-6521-4DCA-87E5-044747A908C1}" type="datetimeFigureOut">
              <a:rPr lang="en-US" smtClean="0"/>
              <a:t>4/7/2026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210835008"/>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4/7/2026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7" name="Freeform: Shape 6">
            <a:extLst>
              <a:ext uri="{FF2B5EF4-FFF2-40B4-BE49-F238E27FC236}">
                <a16:creationId xmlns:a16="http://schemas.microsoft.com/office/drawing/2014/main" id="{40A06FDD-2059-589C-F336-5E2CB86BAD18}"/>
              </a:ext>
            </a:extLst>
          </p:cNvPr>
          <p:cNvSpPr/>
          <p:nvPr userDrawn="1"/>
        </p:nvSpPr>
        <p:spPr>
          <a:xfrm>
            <a:off x="1547127" y="514856"/>
            <a:ext cx="5830972" cy="4644764"/>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8" name="Freeform: Shape 7">
            <a:extLst>
              <a:ext uri="{FF2B5EF4-FFF2-40B4-BE49-F238E27FC236}">
                <a16:creationId xmlns:a16="http://schemas.microsoft.com/office/drawing/2014/main" id="{0E9150E0-073A-24BD-AD7E-9BE8764CD858}"/>
              </a:ext>
            </a:extLst>
          </p:cNvPr>
          <p:cNvSpPr/>
          <p:nvPr userDrawn="1"/>
        </p:nvSpPr>
        <p:spPr>
          <a:xfrm>
            <a:off x="5707689" y="1"/>
            <a:ext cx="1705251" cy="2360999"/>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9" name="Freeform: Shape 8">
            <a:extLst>
              <a:ext uri="{FF2B5EF4-FFF2-40B4-BE49-F238E27FC236}">
                <a16:creationId xmlns:a16="http://schemas.microsoft.com/office/drawing/2014/main" id="{C6E9AE18-EE34-7301-AE99-B10CD573AE0C}"/>
              </a:ext>
            </a:extLst>
          </p:cNvPr>
          <p:cNvSpPr/>
          <p:nvPr userDrawn="1"/>
        </p:nvSpPr>
        <p:spPr>
          <a:xfrm>
            <a:off x="7412939" y="2"/>
            <a:ext cx="1691196" cy="2356168"/>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0" name="Freeform: Shape 9">
            <a:extLst>
              <a:ext uri="{FF2B5EF4-FFF2-40B4-BE49-F238E27FC236}">
                <a16:creationId xmlns:a16="http://schemas.microsoft.com/office/drawing/2014/main" id="{5A5DCBD1-6BE9-A6A5-1C84-1375044A7CA3}"/>
              </a:ext>
            </a:extLst>
          </p:cNvPr>
          <p:cNvSpPr/>
          <p:nvPr userDrawn="1"/>
        </p:nvSpPr>
        <p:spPr>
          <a:xfrm>
            <a:off x="6296798" y="2"/>
            <a:ext cx="2219402" cy="1764595"/>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1" name="Freeform: Shape 10">
            <a:extLst>
              <a:ext uri="{FF2B5EF4-FFF2-40B4-BE49-F238E27FC236}">
                <a16:creationId xmlns:a16="http://schemas.microsoft.com/office/drawing/2014/main" id="{984A0784-44C4-C2FE-87FC-7532281E00E6}"/>
              </a:ext>
            </a:extLst>
          </p:cNvPr>
          <p:cNvSpPr/>
          <p:nvPr userDrawn="1"/>
        </p:nvSpPr>
        <p:spPr>
          <a:xfrm>
            <a:off x="1043141" y="2347997"/>
            <a:ext cx="2329686" cy="2811623"/>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2" name="Freeform: Shape 11">
            <a:extLst>
              <a:ext uri="{FF2B5EF4-FFF2-40B4-BE49-F238E27FC236}">
                <a16:creationId xmlns:a16="http://schemas.microsoft.com/office/drawing/2014/main" id="{606DDB55-5A6B-B30D-5F92-F42D28A249A8}"/>
              </a:ext>
            </a:extLst>
          </p:cNvPr>
          <p:cNvSpPr/>
          <p:nvPr userDrawn="1"/>
        </p:nvSpPr>
        <p:spPr>
          <a:xfrm>
            <a:off x="0" y="2347996"/>
            <a:ext cx="1050480" cy="2811624"/>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050" dirty="0"/>
          </a:p>
        </p:txBody>
      </p:sp>
    </p:spTree>
    <p:extLst>
      <p:ext uri="{BB962C8B-B14F-4D97-AF65-F5344CB8AC3E}">
        <p14:creationId xmlns:p14="http://schemas.microsoft.com/office/powerpoint/2010/main" val="1320581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134690-1557-4C89-A502-4959FE7FAD70}" type="datetimeFigureOut">
              <a:rPr lang="en-US" smtClean="0"/>
              <a:t>4/7/2026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5028568"/>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4/7/2026</a:t>
            </a:fld>
            <a:endParaRPr lang="en-US" dirty="0"/>
          </a:p>
        </p:txBody>
      </p:sp>
      <p:sp>
        <p:nvSpPr>
          <p:cNvPr id="8" name="Footer Placeholder 7"/>
          <p:cNvSpPr>
            <a:spLocks noGrp="1"/>
          </p:cNvSpPr>
          <p:nvPr>
            <p:ph type="ftr" sz="quarter" idx="11"/>
          </p:nvPr>
        </p:nvSpPr>
        <p:spPr/>
        <p:txBody>
          <a:bodyPr/>
          <a:lstStyle/>
          <a:p>
            <a:r>
              <a:rPr lang="en-US"/>
              <a:t>Presentation title</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959328041"/>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4/7/2026</a:t>
            </a:fld>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
        <p:nvSpPr>
          <p:cNvPr id="6" name="Freeform: Shape 5">
            <a:extLst>
              <a:ext uri="{FF2B5EF4-FFF2-40B4-BE49-F238E27FC236}">
                <a16:creationId xmlns:a16="http://schemas.microsoft.com/office/drawing/2014/main" id="{1788491E-5551-CE67-8755-4A5EADC1C1F9}"/>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7" name="Freeform: Shape 6">
            <a:extLst>
              <a:ext uri="{FF2B5EF4-FFF2-40B4-BE49-F238E27FC236}">
                <a16:creationId xmlns:a16="http://schemas.microsoft.com/office/drawing/2014/main" id="{015F37A9-BA0F-62AE-6886-56CB6B63B7D0}"/>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32179452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4/7/2026</a:t>
            </a:fld>
            <a:endParaRPr lang="en-US" dirty="0"/>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
        <p:nvSpPr>
          <p:cNvPr id="5" name="Freeform: Shape 4">
            <a:extLst>
              <a:ext uri="{FF2B5EF4-FFF2-40B4-BE49-F238E27FC236}">
                <a16:creationId xmlns:a16="http://schemas.microsoft.com/office/drawing/2014/main" id="{DDC4A505-3FE6-91C1-D1E8-03CAB61A14A1}"/>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6" name="Freeform: Shape 5">
            <a:extLst>
              <a:ext uri="{FF2B5EF4-FFF2-40B4-BE49-F238E27FC236}">
                <a16:creationId xmlns:a16="http://schemas.microsoft.com/office/drawing/2014/main" id="{801D4F4E-5EEC-CCEA-BA65-86A97CBBFCA3}"/>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39287618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1BE4249-C0D0-4B06-8692-E8BB871AF643}" type="datetimeFigureOut">
              <a:rPr lang="en-US" smtClean="0"/>
              <a:t>4/7/2026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Freeform: Shape 7">
            <a:extLst>
              <a:ext uri="{FF2B5EF4-FFF2-40B4-BE49-F238E27FC236}">
                <a16:creationId xmlns:a16="http://schemas.microsoft.com/office/drawing/2014/main" id="{3E5D1066-E5C3-9DA7-5896-E6BA2B217BA2}"/>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24646592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42B0DB6-F5C7-45FB-8CF3-31B45F9C2DAC}" type="datetimeFigureOut">
              <a:rPr lang="en-US" smtClean="0"/>
              <a:t>4/7/2026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Freeform: Shape 7">
            <a:extLst>
              <a:ext uri="{FF2B5EF4-FFF2-40B4-BE49-F238E27FC236}">
                <a16:creationId xmlns:a16="http://schemas.microsoft.com/office/drawing/2014/main" id="{D93196B8-908C-6753-6495-FAF30B071CA4}"/>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587977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4/7/2026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69326271"/>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4/7/2026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377819767"/>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404622" y="1577340"/>
            <a:ext cx="8339328" cy="3326130"/>
          </a:xfrm>
        </p:spPr>
        <p:txBody>
          <a:bodyPr>
            <a:no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112651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7399579" y="0"/>
            <a:ext cx="1744421" cy="1635641"/>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66928" y="2119122"/>
            <a:ext cx="8010144" cy="2125980"/>
          </a:xfrm>
        </p:spPr>
        <p:txBody>
          <a:bodyPr>
            <a:no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29765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291840" y="1796796"/>
            <a:ext cx="5260086" cy="1220724"/>
          </a:xfrm>
        </p:spPr>
        <p:txBody>
          <a:bodyPr lIns="0" tIns="0" rIns="0" bIns="0">
            <a:noAutofit/>
          </a:bodyPr>
          <a:lstStyle>
            <a:lvl1pPr algn="l">
              <a:lnSpc>
                <a:spcPct val="100000"/>
              </a:lnSpc>
              <a:defRPr sz="2475"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2708910" y="1488186"/>
            <a:ext cx="576072" cy="1220724"/>
          </a:xfrm>
        </p:spPr>
        <p:txBody>
          <a:bodyPr lIns="91440" tIns="45720" rIns="91440" bIns="54864">
            <a:noAutofit/>
          </a:bodyPr>
          <a:lstStyle>
            <a:lvl1pPr marL="0" indent="0">
              <a:buNone/>
              <a:defRPr sz="75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3291840" y="3231357"/>
            <a:ext cx="2949179" cy="441722"/>
          </a:xfrm>
        </p:spPr>
        <p:txBody>
          <a:bodyPr lIns="0" tIns="0" rIns="0" bIns="0">
            <a:noAutofit/>
          </a:bodyPr>
          <a:lstStyle>
            <a:lvl1pPr marL="0" indent="0">
              <a:buNone/>
              <a:defRPr sz="18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7125462" y="2407158"/>
            <a:ext cx="576072" cy="1220724"/>
          </a:xfrm>
        </p:spPr>
        <p:txBody>
          <a:bodyPr lIns="91440" tIns="45720" rIns="91440" bIns="54864">
            <a:noAutofit/>
          </a:bodyPr>
          <a:lstStyle>
            <a:lvl1pPr marL="0" indent="0">
              <a:buNone/>
              <a:defRPr sz="75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5338" y="0"/>
            <a:ext cx="1913239" cy="51435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sz="1050"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7061" y="0"/>
            <a:ext cx="1911443" cy="1916721"/>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sz="1050"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1907901" y="0"/>
            <a:ext cx="1920255" cy="1920255"/>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sz="1050"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1901438" y="3231350"/>
            <a:ext cx="1913238" cy="192033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68580" tIns="34290" rIns="68580" bIns="34290" numCol="1" anchor="t" anchorCtr="0" compatLnSpc="1">
            <a:prstTxWarp prst="textNoShape">
              <a:avLst/>
            </a:prstTxWarp>
            <a:noAutofit/>
          </a:bodyPr>
          <a:lstStyle/>
          <a:p>
            <a:endParaRPr lang="en-US" sz="1050"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7963" y="3231350"/>
            <a:ext cx="1913238" cy="192033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68580" tIns="34290" rIns="68580" bIns="34290" numCol="1" anchor="t" anchorCtr="0" compatLnSpc="1">
            <a:prstTxWarp prst="textNoShape">
              <a:avLst/>
            </a:prstTxWarp>
            <a:noAutofit/>
          </a:bodyPr>
          <a:lstStyle/>
          <a:p>
            <a:endParaRPr lang="en-US" sz="1050"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16554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18048" y="2543175"/>
            <a:ext cx="9162047" cy="26003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338"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569179" y="1794017"/>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569179" y="3742136"/>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687664" y="4199817"/>
            <a:ext cx="1712604" cy="273844"/>
          </a:xfrm>
        </p:spPr>
        <p:txBody>
          <a:bodyPr anchor="ctr">
            <a:noAutofit/>
          </a:bodyPr>
          <a:lstStyle>
            <a:lvl1pPr marL="0" indent="0" algn="ctr">
              <a:buNone/>
              <a:defRPr sz="105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2638021" y="1794464"/>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2637561" y="3742583"/>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2755555" y="4200264"/>
            <a:ext cx="1712604" cy="273844"/>
          </a:xfrm>
        </p:spPr>
        <p:txBody>
          <a:bodyPr anchor="ctr">
            <a:noAutofit/>
          </a:bodyPr>
          <a:lstStyle>
            <a:lvl1pPr marL="0" indent="0" algn="ctr">
              <a:buNone/>
              <a:defRPr sz="105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4706863" y="1794911"/>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4705942" y="3743030"/>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4824397" y="4200711"/>
            <a:ext cx="1712604" cy="273844"/>
          </a:xfrm>
        </p:spPr>
        <p:txBody>
          <a:bodyPr anchor="ctr">
            <a:noAutofit/>
          </a:bodyPr>
          <a:lstStyle>
            <a:lvl1pPr marL="0" indent="0" algn="ctr">
              <a:buNone/>
              <a:defRPr sz="105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6775704" y="1794911"/>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6774324" y="3743030"/>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6893238" y="4200711"/>
            <a:ext cx="1712604" cy="273844"/>
          </a:xfrm>
        </p:spPr>
        <p:txBody>
          <a:bodyPr anchor="ctr">
            <a:noAutofit/>
          </a:bodyPr>
          <a:lstStyle>
            <a:lvl1pPr marL="0" indent="0" algn="ctr">
              <a:buNone/>
              <a:defRPr sz="1050"/>
            </a:lvl1pPr>
          </a:lstStyle>
          <a:p>
            <a:pPr lvl="0"/>
            <a:r>
              <a:rPr lang="en-US" dirty="0"/>
              <a:t>Title</a:t>
            </a:r>
          </a:p>
        </p:txBody>
      </p:sp>
    </p:spTree>
    <p:extLst>
      <p:ext uri="{BB962C8B-B14F-4D97-AF65-F5344CB8AC3E}">
        <p14:creationId xmlns:p14="http://schemas.microsoft.com/office/powerpoint/2010/main" val="9353961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569214" y="404622"/>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953262"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953262" y="2393442"/>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53262" y="2712720"/>
            <a:ext cx="1522476" cy="137160"/>
          </a:xfrm>
        </p:spPr>
        <p:txBody>
          <a:bodyPr anchor="ctr">
            <a:noAutofit/>
          </a:bodyPr>
          <a:lstStyle>
            <a:lvl1pPr marL="0" indent="0" algn="ctr">
              <a:buNone/>
              <a:defRPr sz="900" spc="15"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953262"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953262" y="4342638"/>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953262" y="4661916"/>
            <a:ext cx="1522476" cy="137160"/>
          </a:xfrm>
        </p:spPr>
        <p:txBody>
          <a:bodyPr anchor="ctr">
            <a:noAutofit/>
          </a:bodyPr>
          <a:lstStyle>
            <a:lvl1pPr marL="0" indent="0" algn="ctr">
              <a:buNone/>
              <a:defRPr sz="900" spc="15"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2871216"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2871216" y="2393442"/>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2871216" y="2712720"/>
            <a:ext cx="1522476" cy="137160"/>
          </a:xfrm>
        </p:spPr>
        <p:txBody>
          <a:bodyPr anchor="ctr">
            <a:noAutofit/>
          </a:bodyPr>
          <a:lstStyle>
            <a:lvl1pPr marL="0" indent="0" algn="ctr">
              <a:buNone/>
              <a:defRPr sz="900" spc="15"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2871216"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2871216" y="4342638"/>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2871216" y="4661916"/>
            <a:ext cx="1522476" cy="137160"/>
          </a:xfrm>
        </p:spPr>
        <p:txBody>
          <a:bodyPr anchor="ctr">
            <a:noAutofit/>
          </a:bodyPr>
          <a:lstStyle>
            <a:lvl1pPr marL="0" indent="0" algn="ctr">
              <a:buNone/>
              <a:defRPr sz="900" spc="15"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4789170"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4789170" y="2393442"/>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4789170" y="2712720"/>
            <a:ext cx="1522476" cy="137160"/>
          </a:xfrm>
        </p:spPr>
        <p:txBody>
          <a:bodyPr anchor="ctr">
            <a:noAutofit/>
          </a:bodyPr>
          <a:lstStyle>
            <a:lvl1pPr marL="0" indent="0" algn="ctr">
              <a:buNone/>
              <a:defRPr sz="900" spc="15"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4789170"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4789170" y="4342638"/>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4789170" y="4661916"/>
            <a:ext cx="1522476" cy="137160"/>
          </a:xfrm>
        </p:spPr>
        <p:txBody>
          <a:bodyPr anchor="ctr">
            <a:noAutofit/>
          </a:bodyPr>
          <a:lstStyle>
            <a:lvl1pPr marL="0" indent="0" algn="ctr">
              <a:buNone/>
              <a:defRPr sz="900" spc="15"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6707124"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6707124" y="2393442"/>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6707124" y="2712720"/>
            <a:ext cx="1522476" cy="137160"/>
          </a:xfrm>
        </p:spPr>
        <p:txBody>
          <a:bodyPr anchor="ctr">
            <a:noAutofit/>
          </a:bodyPr>
          <a:lstStyle>
            <a:lvl1pPr marL="0" indent="0" algn="ctr">
              <a:buNone/>
              <a:defRPr sz="900" spc="15"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6707124"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6707124" y="4342638"/>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6707124" y="4661916"/>
            <a:ext cx="1522476" cy="137160"/>
          </a:xfrm>
        </p:spPr>
        <p:txBody>
          <a:bodyPr anchor="ctr">
            <a:noAutofit/>
          </a:bodyPr>
          <a:lstStyle>
            <a:lvl1pPr marL="0" indent="0" algn="ctr">
              <a:buNone/>
              <a:defRPr sz="900" spc="15" baseline="0"/>
            </a:lvl1pPr>
          </a:lstStyle>
          <a:p>
            <a:pPr lvl="0"/>
            <a:r>
              <a:rPr lang="en-US" dirty="0"/>
              <a:t>Title</a:t>
            </a:r>
          </a:p>
        </p:txBody>
      </p:sp>
    </p:spTree>
    <p:extLst>
      <p:ext uri="{BB962C8B-B14F-4D97-AF65-F5344CB8AC3E}">
        <p14:creationId xmlns:p14="http://schemas.microsoft.com/office/powerpoint/2010/main" val="12228832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514004"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175683" y="2847360"/>
            <a:ext cx="1508760" cy="113842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3837363"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7160722"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5499043" y="2847360"/>
            <a:ext cx="1508760" cy="113842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569214" y="630936"/>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514004"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004351"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548294"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175683" y="1868763"/>
            <a:ext cx="1508760" cy="2118880"/>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2666030" y="1583294"/>
            <a:ext cx="528066" cy="52806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20997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3837363"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4327710"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387165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5499043" y="1868763"/>
            <a:ext cx="1508760" cy="2118880"/>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5989390" y="1583294"/>
            <a:ext cx="528066" cy="52806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553333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7160722"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7651069"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7195012"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Tree>
    <p:extLst>
      <p:ext uri="{BB962C8B-B14F-4D97-AF65-F5344CB8AC3E}">
        <p14:creationId xmlns:p14="http://schemas.microsoft.com/office/powerpoint/2010/main" val="14124233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128838" cy="2143469"/>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68580" tIns="34290" rIns="68580" bIns="34290" numCol="1" anchor="t" anchorCtr="0" compatLnSpc="1">
            <a:prstTxWarp prst="textNoShape">
              <a:avLst/>
            </a:prstTxWarp>
            <a:noAutofit/>
          </a:bodyPr>
          <a:lstStyle/>
          <a:p>
            <a:pPr lvl="0"/>
            <a:endParaRPr lang="en-US" sz="1050"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0"/>
            <a:ext cx="1477970" cy="1492700"/>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752587" cy="759761"/>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093749" y="442600"/>
            <a:ext cx="581266" cy="581266"/>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sz="1050"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514004"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175683" y="2263140"/>
            <a:ext cx="1495044" cy="418338"/>
          </a:xfrm>
          <a:solidFill>
            <a:schemeClr val="accent1"/>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3837363"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5499043" y="2263140"/>
            <a:ext cx="1495044" cy="418338"/>
          </a:xfrm>
          <a:solidFill>
            <a:schemeClr val="accent1"/>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7160722"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514004"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17568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383736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549904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7160722"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554549" y="3140761"/>
            <a:ext cx="810927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90746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2990088" y="932688"/>
            <a:ext cx="6124194" cy="576072"/>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4176" y="-2088"/>
            <a:ext cx="2582466" cy="5168503"/>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sz="1050"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277483" y="-2088"/>
            <a:ext cx="1300808" cy="3875485"/>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291216" y="-2088"/>
            <a:ext cx="1287086" cy="1290640"/>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sz="1050"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4176" y="2580378"/>
            <a:ext cx="2582466" cy="2586038"/>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sz="1050"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288843" y="2580378"/>
            <a:ext cx="1289447" cy="1293019"/>
          </a:xfrm>
          <a:prstGeom prst="rect">
            <a:avLst/>
          </a:prstGeom>
        </p:spPr>
      </p:pic>
      <p:sp>
        <p:nvSpPr>
          <p:cNvPr id="3" name="Text Placeholder 2"/>
          <p:cNvSpPr>
            <a:spLocks noGrp="1"/>
          </p:cNvSpPr>
          <p:nvPr>
            <p:ph type="body" idx="1"/>
          </p:nvPr>
        </p:nvSpPr>
        <p:spPr>
          <a:xfrm>
            <a:off x="2983230" y="1748028"/>
            <a:ext cx="2866644" cy="308610"/>
          </a:xfrm>
        </p:spPr>
        <p:txBody>
          <a:bodyPr anchor="t">
            <a:noAutofit/>
          </a:bodyPr>
          <a:lstStyle>
            <a:lvl1pPr marL="0" indent="0">
              <a:spcBef>
                <a:spcPts val="0"/>
              </a:spcBef>
              <a:buNone/>
              <a:defRPr sz="1350" b="1" cap="all" baseline="0">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2763774" y="2157984"/>
            <a:ext cx="2806446" cy="2763441"/>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35040" y="1748028"/>
            <a:ext cx="2866644" cy="308610"/>
          </a:xfrm>
        </p:spPr>
        <p:txBody>
          <a:bodyPr anchor="t">
            <a:noAutofit/>
          </a:bodyPr>
          <a:lstStyle>
            <a:lvl1pPr marL="0" indent="0">
              <a:spcBef>
                <a:spcPts val="0"/>
              </a:spcBef>
              <a:buNone/>
              <a:defRPr sz="1350" b="1" cap="all" baseline="0">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815584" y="2157984"/>
            <a:ext cx="2806446" cy="2763441"/>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62201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569214" y="925830"/>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534924" y="2057400"/>
            <a:ext cx="2496312" cy="2667762"/>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433322" y="1693926"/>
            <a:ext cx="699516" cy="69951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44093"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3332988" y="2057400"/>
            <a:ext cx="2496312" cy="2667762"/>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4231386" y="1693926"/>
            <a:ext cx="699516" cy="69951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3542157"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6069330" y="2057400"/>
            <a:ext cx="2496312" cy="2667762"/>
          </a:xfrm>
          <a:noFill/>
          <a:ln w="12700">
            <a:solidFill>
              <a:schemeClr val="accent4"/>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6967728" y="1693926"/>
            <a:ext cx="699516" cy="699516"/>
          </a:xfrm>
          <a:prstGeom prst="ellipse">
            <a:avLst/>
          </a:prstGeom>
          <a:solidFill>
            <a:schemeClr val="accent4"/>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6278499"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Tree>
    <p:extLst>
      <p:ext uri="{BB962C8B-B14F-4D97-AF65-F5344CB8AC3E}">
        <p14:creationId xmlns:p14="http://schemas.microsoft.com/office/powerpoint/2010/main" val="32926032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4176" y="-2088"/>
            <a:ext cx="2582466" cy="5168503"/>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sz="1050"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277483" y="-2088"/>
            <a:ext cx="1300808" cy="3875485"/>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291216" y="-2088"/>
            <a:ext cx="1287086" cy="1290640"/>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sz="1050"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4176" y="2580378"/>
            <a:ext cx="2582466" cy="2586038"/>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sz="1050"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288843" y="2580378"/>
            <a:ext cx="1289447" cy="1293019"/>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2990088" y="932688"/>
            <a:ext cx="6124194" cy="576072"/>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2763774" y="1691640"/>
            <a:ext cx="2806446" cy="3229785"/>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5815584" y="1691640"/>
            <a:ext cx="2806446" cy="3229785"/>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75274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slideLayout" Target="../slideLayouts/slideLayout31.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slideLayout" Target="../slideLayouts/slideLayout30.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9510705"/>
      </p:ext>
    </p:extLst>
  </p:cSld>
  <p:clrMap bg1="dk1" tx1="lt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1160EA64-D806-43AC-9DF2-F8C432F32B4C}" type="datetimeFigureOut">
              <a:rPr lang="en-US" smtClean="0"/>
              <a:t>4/7/2026</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Presentation title</a:t>
            </a:r>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696039544"/>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91" r:id="rId20"/>
    <p:sldLayoutId id="2147483692" r:id="rId2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3.xml"/><Relationship Id="rId1" Type="http://schemas.openxmlformats.org/officeDocument/2006/relationships/video" Target="https://www.youtube.com/embed/vGLuU-XuTX0?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Freeform: Shape 32">
            <a:extLst>
              <a:ext uri="{FF2B5EF4-FFF2-40B4-BE49-F238E27FC236}">
                <a16:creationId xmlns:a16="http://schemas.microsoft.com/office/drawing/2014/main" id="{673E9FC8-2143-48A2-9DEE-AABBC7E30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4699416"/>
          </a:xfrm>
          <a:custGeom>
            <a:avLst/>
            <a:gdLst>
              <a:gd name="connsiteX0" fmla="*/ 0 w 12188952"/>
              <a:gd name="connsiteY0" fmla="*/ 0 h 6265888"/>
              <a:gd name="connsiteX1" fmla="*/ 12188952 w 12188952"/>
              <a:gd name="connsiteY1" fmla="*/ 0 h 6265888"/>
              <a:gd name="connsiteX2" fmla="*/ 12188952 w 12188952"/>
              <a:gd name="connsiteY2" fmla="*/ 5061023 h 6265888"/>
              <a:gd name="connsiteX3" fmla="*/ 12188400 w 12188952"/>
              <a:gd name="connsiteY3" fmla="*/ 5061281 h 6265888"/>
              <a:gd name="connsiteX4" fmla="*/ 6096000 w 12188952"/>
              <a:gd name="connsiteY4" fmla="*/ 6265888 h 6265888"/>
              <a:gd name="connsiteX5" fmla="*/ 3601 w 12188952"/>
              <a:gd name="connsiteY5" fmla="*/ 5061281 h 6265888"/>
              <a:gd name="connsiteX6" fmla="*/ 0 w 12188952"/>
              <a:gd name="connsiteY6" fmla="*/ 5059596 h 626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6265888">
                <a:moveTo>
                  <a:pt x="0" y="0"/>
                </a:moveTo>
                <a:lnTo>
                  <a:pt x="12188952" y="0"/>
                </a:lnTo>
                <a:lnTo>
                  <a:pt x="12188952" y="5061023"/>
                </a:lnTo>
                <a:lnTo>
                  <a:pt x="12188400" y="5061281"/>
                </a:lnTo>
                <a:cubicBezTo>
                  <a:pt x="10489511" y="5817852"/>
                  <a:pt x="8380622" y="6265888"/>
                  <a:pt x="6096000" y="6265888"/>
                </a:cubicBezTo>
                <a:cubicBezTo>
                  <a:pt x="3811379" y="6265888"/>
                  <a:pt x="1702489" y="5817852"/>
                  <a:pt x="3601" y="5061281"/>
                </a:cubicBezTo>
                <a:lnTo>
                  <a:pt x="0" y="5059596"/>
                </a:ln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Freeform 2">
            <a:extLst>
              <a:ext uri="{FF2B5EF4-FFF2-40B4-BE49-F238E27FC236}">
                <a16:creationId xmlns:a16="http://schemas.microsoft.com/office/drawing/2014/main" id="{ADF3605E-2E0D-66FE-3EB3-470C6E1EF693}"/>
              </a:ext>
            </a:extLst>
          </p:cNvPr>
          <p:cNvSpPr/>
          <p:nvPr/>
        </p:nvSpPr>
        <p:spPr>
          <a:xfrm>
            <a:off x="573056" y="629251"/>
            <a:ext cx="2940879" cy="3440913"/>
          </a:xfrm>
          <a:custGeom>
            <a:avLst/>
            <a:gdLst/>
            <a:ahLst/>
            <a:cxnLst/>
            <a:rect l="l" t="t" r="r" b="b"/>
            <a:pathLst>
              <a:path w="7424808" h="3440913">
                <a:moveTo>
                  <a:pt x="0" y="0"/>
                </a:moveTo>
                <a:lnTo>
                  <a:pt x="7424808" y="0"/>
                </a:lnTo>
                <a:lnTo>
                  <a:pt x="7424808" y="3440914"/>
                </a:lnTo>
                <a:lnTo>
                  <a:pt x="0" y="3440914"/>
                </a:lnTo>
                <a:lnTo>
                  <a:pt x="0" y="0"/>
                </a:lnTo>
                <a:close/>
              </a:path>
            </a:pathLst>
          </a:custGeom>
          <a:blipFill>
            <a:blip r:embed="rId3"/>
            <a:stretch>
              <a:fillRect r="-152469"/>
            </a:stretch>
          </a:blipFill>
        </p:spPr>
        <p:txBody>
          <a:bodyPr/>
          <a:lstStyle/>
          <a:p>
            <a:endParaRPr lang="en-AU"/>
          </a:p>
        </p:txBody>
      </p:sp>
      <p:sp>
        <p:nvSpPr>
          <p:cNvPr id="7" name="TextBox 6">
            <a:extLst>
              <a:ext uri="{FF2B5EF4-FFF2-40B4-BE49-F238E27FC236}">
                <a16:creationId xmlns:a16="http://schemas.microsoft.com/office/drawing/2014/main" id="{9B11C9A1-FADA-649F-E083-48ABF5AC9583}"/>
              </a:ext>
            </a:extLst>
          </p:cNvPr>
          <p:cNvSpPr txBox="1"/>
          <p:nvPr/>
        </p:nvSpPr>
        <p:spPr>
          <a:xfrm>
            <a:off x="3656686" y="1954306"/>
            <a:ext cx="4546021" cy="954107"/>
          </a:xfrm>
          <a:prstGeom prst="rect">
            <a:avLst/>
          </a:prstGeom>
          <a:noFill/>
        </p:spPr>
        <p:txBody>
          <a:bodyPr wrap="square" rtlCol="0">
            <a:spAutoFit/>
          </a:bodyPr>
          <a:lstStyle/>
          <a:p>
            <a:r>
              <a:rPr lang="en-AU" sz="5600" b="1" dirty="0">
                <a:latin typeface="Avenir Next LT Pro" panose="020B0504020202020204" pitchFamily="34" charset="0"/>
              </a:rPr>
              <a:t>Corps Name</a:t>
            </a:r>
          </a:p>
        </p:txBody>
      </p:sp>
    </p:spTree>
    <p:extLst>
      <p:ext uri="{BB962C8B-B14F-4D97-AF65-F5344CB8AC3E}">
        <p14:creationId xmlns:p14="http://schemas.microsoft.com/office/powerpoint/2010/main" val="3868619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AU" sz="7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6C3646-C915-BD1A-551F-EA9693012379}"/>
              </a:ext>
            </a:extLst>
          </p:cNvPr>
          <p:cNvSpPr txBox="1">
            <a:spLocks/>
          </p:cNvSpPr>
          <p:nvPr/>
        </p:nvSpPr>
        <p:spPr>
          <a:xfrm>
            <a:off x="4491318" y="1441136"/>
            <a:ext cx="4105605" cy="1060017"/>
          </a:xfrm>
          <a:prstGeom prst="rect">
            <a:avLst/>
          </a:prstGeom>
        </p:spPr>
        <p:txBody>
          <a:bodyPr vert="horz" lIns="91440" tIns="45720" rIns="91440" bIns="45720" rtlCol="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defTabSz="914400">
              <a:buNone/>
            </a:pPr>
            <a:r>
              <a:rPr lang="en-US" sz="3000" dirty="0">
                <a:solidFill>
                  <a:srgbClr val="002F49"/>
                </a:solidFill>
                <a:latin typeface="Calibri" panose="020F0502020204030204" pitchFamily="34" charset="0"/>
                <a:cs typeface="+mn-cs"/>
              </a:rPr>
              <a:t>Who are The Salvation Army?</a:t>
            </a:r>
          </a:p>
        </p:txBody>
      </p:sp>
      <p:sp>
        <p:nvSpPr>
          <p:cNvPr id="4" name="TextBox 3">
            <a:extLst>
              <a:ext uri="{FF2B5EF4-FFF2-40B4-BE49-F238E27FC236}">
                <a16:creationId xmlns:a16="http://schemas.microsoft.com/office/drawing/2014/main" id="{39E0D067-C39A-F152-1443-31FD84DADD6E}"/>
              </a:ext>
            </a:extLst>
          </p:cNvPr>
          <p:cNvSpPr txBox="1"/>
          <p:nvPr/>
        </p:nvSpPr>
        <p:spPr>
          <a:xfrm>
            <a:off x="4365813" y="2571750"/>
            <a:ext cx="4572000" cy="954107"/>
          </a:xfrm>
          <a:prstGeom prst="rect">
            <a:avLst/>
          </a:prstGeom>
          <a:noFill/>
        </p:spPr>
        <p:txBody>
          <a:bodyPr wrap="square">
            <a:spAutoFit/>
          </a:bodyPr>
          <a:lstStyle/>
          <a:p>
            <a:pPr algn="just">
              <a:spcBef>
                <a:spcPct val="0"/>
              </a:spcBef>
            </a:pPr>
            <a:r>
              <a:rPr lang="en-US" sz="1400" spc="68" dirty="0">
                <a:solidFill>
                  <a:srgbClr val="002F49"/>
                </a:solidFill>
                <a:latin typeface="Avenir Next LT Pro" panose="020B0504020202020204" pitchFamily="34" charset="0"/>
                <a:ea typeface="Shadows Into Light Two"/>
                <a:cs typeface="Shadows Into Light Two"/>
                <a:sym typeface="Shadows Into Light Two"/>
              </a:rPr>
              <a:t>“Wherever there is hardship or injustice, Salvos will live, love and fight, alongside others, to transform Australia one life at a time with the love of Jesus.”</a:t>
            </a:r>
          </a:p>
        </p:txBody>
      </p:sp>
      <p:grpSp>
        <p:nvGrpSpPr>
          <p:cNvPr id="5" name="Group 3">
            <a:extLst>
              <a:ext uri="{FF2B5EF4-FFF2-40B4-BE49-F238E27FC236}">
                <a16:creationId xmlns:a16="http://schemas.microsoft.com/office/drawing/2014/main" id="{4689C1A0-9BD3-4EAE-9CE5-D32FA6C4A0EA}"/>
              </a:ext>
            </a:extLst>
          </p:cNvPr>
          <p:cNvGrpSpPr>
            <a:grpSpLocks noChangeAspect="1"/>
          </p:cNvGrpSpPr>
          <p:nvPr/>
        </p:nvGrpSpPr>
        <p:grpSpPr>
          <a:xfrm>
            <a:off x="206187" y="455019"/>
            <a:ext cx="3664527" cy="3862574"/>
            <a:chOff x="0" y="0"/>
            <a:chExt cx="3488233" cy="3676752"/>
          </a:xfrm>
        </p:grpSpPr>
        <p:sp>
          <p:nvSpPr>
            <p:cNvPr id="6" name="Freeform 4">
              <a:extLst>
                <a:ext uri="{FF2B5EF4-FFF2-40B4-BE49-F238E27FC236}">
                  <a16:creationId xmlns:a16="http://schemas.microsoft.com/office/drawing/2014/main" id="{7B6C36B9-1CAE-BE7E-9E29-0EB10BC2769A}"/>
                </a:ext>
              </a:extLst>
            </p:cNvPr>
            <p:cNvSpPr/>
            <p:nvPr/>
          </p:nvSpPr>
          <p:spPr>
            <a:xfrm>
              <a:off x="0" y="0"/>
              <a:ext cx="3488436" cy="3676651"/>
            </a:xfrm>
            <a:custGeom>
              <a:avLst/>
              <a:gdLst/>
              <a:ahLst/>
              <a:cxnLst/>
              <a:rect l="l" t="t" r="r" b="b"/>
              <a:pathLst>
                <a:path w="3488436" h="3676651">
                  <a:moveTo>
                    <a:pt x="2596515" y="0"/>
                  </a:moveTo>
                  <a:lnTo>
                    <a:pt x="2579751" y="4572"/>
                  </a:lnTo>
                  <a:cubicBezTo>
                    <a:pt x="2553843" y="13970"/>
                    <a:pt x="2527046" y="37719"/>
                    <a:pt x="2489835" y="70485"/>
                  </a:cubicBezTo>
                  <a:lnTo>
                    <a:pt x="2453259" y="102362"/>
                  </a:lnTo>
                  <a:cubicBezTo>
                    <a:pt x="2283206" y="248031"/>
                    <a:pt x="2127504" y="322199"/>
                    <a:pt x="2026793" y="358902"/>
                  </a:cubicBezTo>
                  <a:lnTo>
                    <a:pt x="1943608" y="384937"/>
                  </a:lnTo>
                  <a:cubicBezTo>
                    <a:pt x="1851152" y="407289"/>
                    <a:pt x="1771523" y="415798"/>
                    <a:pt x="1702435" y="415798"/>
                  </a:cubicBezTo>
                  <a:cubicBezTo>
                    <a:pt x="1551432" y="415798"/>
                    <a:pt x="1451864" y="374777"/>
                    <a:pt x="1383792" y="346837"/>
                  </a:cubicBezTo>
                  <a:cubicBezTo>
                    <a:pt x="1361821" y="337820"/>
                    <a:pt x="1321181" y="318262"/>
                    <a:pt x="1277239" y="318262"/>
                  </a:cubicBezTo>
                  <a:lnTo>
                    <a:pt x="1261237" y="322199"/>
                  </a:lnTo>
                  <a:cubicBezTo>
                    <a:pt x="1228090" y="334264"/>
                    <a:pt x="1209167" y="370078"/>
                    <a:pt x="1183132" y="419735"/>
                  </a:cubicBezTo>
                  <a:cubicBezTo>
                    <a:pt x="1133348" y="514604"/>
                    <a:pt x="1049909" y="673608"/>
                    <a:pt x="778256" y="808609"/>
                  </a:cubicBezTo>
                  <a:lnTo>
                    <a:pt x="698246" y="842010"/>
                  </a:lnTo>
                  <a:cubicBezTo>
                    <a:pt x="600075" y="877697"/>
                    <a:pt x="438912" y="919734"/>
                    <a:pt x="223520" y="919734"/>
                  </a:cubicBezTo>
                  <a:cubicBezTo>
                    <a:pt x="217932" y="919734"/>
                    <a:pt x="212344" y="919734"/>
                    <a:pt x="206629" y="919607"/>
                  </a:cubicBezTo>
                  <a:lnTo>
                    <a:pt x="115062" y="917956"/>
                  </a:lnTo>
                  <a:cubicBezTo>
                    <a:pt x="86995" y="917956"/>
                    <a:pt x="64643" y="919607"/>
                    <a:pt x="46990" y="926084"/>
                  </a:cubicBezTo>
                  <a:cubicBezTo>
                    <a:pt x="28067" y="932942"/>
                    <a:pt x="14859" y="945134"/>
                    <a:pt x="6477" y="963168"/>
                  </a:cubicBezTo>
                  <a:lnTo>
                    <a:pt x="0" y="982091"/>
                  </a:lnTo>
                  <a:lnTo>
                    <a:pt x="0" y="993648"/>
                  </a:lnTo>
                  <a:cubicBezTo>
                    <a:pt x="254" y="1036701"/>
                    <a:pt x="34417" y="1093470"/>
                    <a:pt x="105029" y="1168781"/>
                  </a:cubicBezTo>
                  <a:cubicBezTo>
                    <a:pt x="163830" y="1231519"/>
                    <a:pt x="269875" y="1456055"/>
                    <a:pt x="345821" y="1723136"/>
                  </a:cubicBezTo>
                  <a:cubicBezTo>
                    <a:pt x="372237" y="1815973"/>
                    <a:pt x="396494" y="1949069"/>
                    <a:pt x="424688" y="2103247"/>
                  </a:cubicBezTo>
                  <a:cubicBezTo>
                    <a:pt x="471805" y="2361565"/>
                    <a:pt x="530479" y="2683002"/>
                    <a:pt x="625983" y="2945257"/>
                  </a:cubicBezTo>
                  <a:cubicBezTo>
                    <a:pt x="662686" y="3035808"/>
                    <a:pt x="779399" y="3250819"/>
                    <a:pt x="907034" y="3340481"/>
                  </a:cubicBezTo>
                  <a:cubicBezTo>
                    <a:pt x="1135634" y="3533394"/>
                    <a:pt x="1421130" y="3555366"/>
                    <a:pt x="1654937" y="3555366"/>
                  </a:cubicBezTo>
                  <a:cubicBezTo>
                    <a:pt x="1691259" y="3555366"/>
                    <a:pt x="1726438" y="3554857"/>
                    <a:pt x="1759839" y="3554350"/>
                  </a:cubicBezTo>
                  <a:lnTo>
                    <a:pt x="1841627" y="3553461"/>
                  </a:lnTo>
                  <a:cubicBezTo>
                    <a:pt x="1874647" y="3553461"/>
                    <a:pt x="1904365" y="3554223"/>
                    <a:pt x="1930273" y="3556382"/>
                  </a:cubicBezTo>
                  <a:cubicBezTo>
                    <a:pt x="2122678" y="3573019"/>
                    <a:pt x="2237486" y="3614675"/>
                    <a:pt x="2321306" y="3645028"/>
                  </a:cubicBezTo>
                  <a:cubicBezTo>
                    <a:pt x="2371090" y="3663062"/>
                    <a:pt x="2408555" y="3676651"/>
                    <a:pt x="2442337" y="3676651"/>
                  </a:cubicBezTo>
                  <a:lnTo>
                    <a:pt x="2479802" y="3670174"/>
                  </a:lnTo>
                  <a:cubicBezTo>
                    <a:pt x="2530983" y="3651505"/>
                    <a:pt x="2559304" y="3592069"/>
                    <a:pt x="2585339" y="3549016"/>
                  </a:cubicBezTo>
                  <a:cubicBezTo>
                    <a:pt x="2631440" y="3472688"/>
                    <a:pt x="2691384" y="3366389"/>
                    <a:pt x="2828036" y="3229992"/>
                  </a:cubicBezTo>
                  <a:cubicBezTo>
                    <a:pt x="2860802" y="3197353"/>
                    <a:pt x="2905506" y="3160904"/>
                    <a:pt x="2957322" y="3118740"/>
                  </a:cubicBezTo>
                  <a:cubicBezTo>
                    <a:pt x="3150108" y="2961895"/>
                    <a:pt x="3414014" y="2747265"/>
                    <a:pt x="3473450" y="2405254"/>
                  </a:cubicBezTo>
                  <a:cubicBezTo>
                    <a:pt x="3483991" y="2365757"/>
                    <a:pt x="3488309" y="2320036"/>
                    <a:pt x="3488436" y="2272411"/>
                  </a:cubicBezTo>
                  <a:lnTo>
                    <a:pt x="3488436" y="2268094"/>
                  </a:lnTo>
                  <a:cubicBezTo>
                    <a:pt x="3488055" y="2136395"/>
                    <a:pt x="3456305" y="1991107"/>
                    <a:pt x="3434588" y="1923797"/>
                  </a:cubicBezTo>
                  <a:cubicBezTo>
                    <a:pt x="3338957" y="1660907"/>
                    <a:pt x="3177159" y="1376935"/>
                    <a:pt x="3047238" y="1148842"/>
                  </a:cubicBezTo>
                  <a:cubicBezTo>
                    <a:pt x="2969768" y="1012698"/>
                    <a:pt x="2902839" y="895097"/>
                    <a:pt x="2863342" y="807085"/>
                  </a:cubicBezTo>
                  <a:cubicBezTo>
                    <a:pt x="2749804" y="553593"/>
                    <a:pt x="2686812" y="313436"/>
                    <a:pt x="2691511" y="227584"/>
                  </a:cubicBezTo>
                  <a:cubicBezTo>
                    <a:pt x="2698623" y="98171"/>
                    <a:pt x="2680589" y="28067"/>
                    <a:pt x="2634869" y="6731"/>
                  </a:cubicBezTo>
                  <a:lnTo>
                    <a:pt x="2614676" y="0"/>
                  </a:lnTo>
                  <a:close/>
                </a:path>
              </a:pathLst>
            </a:custGeom>
            <a:blipFill>
              <a:blip r:embed="rId3"/>
              <a:stretch>
                <a:fillRect l="-25282" r="-25282"/>
              </a:stretch>
            </a:blipFill>
          </p:spPr>
          <p:txBody>
            <a:bodyPr/>
            <a:lstStyle/>
            <a:p>
              <a:endParaRPr lang="en-AU"/>
            </a:p>
          </p:txBody>
        </p:sp>
      </p:grpSp>
    </p:spTree>
    <p:extLst>
      <p:ext uri="{BB962C8B-B14F-4D97-AF65-F5344CB8AC3E}">
        <p14:creationId xmlns:p14="http://schemas.microsoft.com/office/powerpoint/2010/main" val="2502954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8D19A-BD57-7637-EE8C-F8B7B9DF1034}"/>
            </a:ext>
          </a:extLst>
        </p:cNvPr>
        <p:cNvGrpSpPr/>
        <p:nvPr/>
      </p:nvGrpSpPr>
      <p:grpSpPr>
        <a:xfrm>
          <a:off x="0" y="0"/>
          <a:ext cx="0" cy="0"/>
          <a:chOff x="0" y="0"/>
          <a:chExt cx="0" cy="0"/>
        </a:xfrm>
      </p:grpSpPr>
      <p:pic>
        <p:nvPicPr>
          <p:cNvPr id="56" name="Picture 55">
            <a:extLst>
              <a:ext uri="{FF2B5EF4-FFF2-40B4-BE49-F238E27FC236}">
                <a16:creationId xmlns:a16="http://schemas.microsoft.com/office/drawing/2014/main" id="{93FE6BD1-6F07-9592-94F8-2D32AF7FE3E3}"/>
              </a:ext>
            </a:extLst>
          </p:cNvPr>
          <p:cNvPicPr>
            <a:picLocks noChangeAspect="1"/>
          </p:cNvPicPr>
          <p:nvPr/>
        </p:nvPicPr>
        <p:blipFill>
          <a:blip r:embed="rId3"/>
          <a:stretch>
            <a:fillRect/>
          </a:stretch>
        </p:blipFill>
        <p:spPr>
          <a:xfrm>
            <a:off x="376518" y="811066"/>
            <a:ext cx="6787788" cy="3709877"/>
          </a:xfrm>
          <a:prstGeom prst="rect">
            <a:avLst/>
          </a:prstGeom>
        </p:spPr>
      </p:pic>
      <p:sp>
        <p:nvSpPr>
          <p:cNvPr id="57" name="Text Placeholder 1">
            <a:extLst>
              <a:ext uri="{FF2B5EF4-FFF2-40B4-BE49-F238E27FC236}">
                <a16:creationId xmlns:a16="http://schemas.microsoft.com/office/drawing/2014/main" id="{F4339D20-D195-A278-022E-7F2A8B06FB2C}"/>
              </a:ext>
            </a:extLst>
          </p:cNvPr>
          <p:cNvSpPr txBox="1">
            <a:spLocks/>
          </p:cNvSpPr>
          <p:nvPr/>
        </p:nvSpPr>
        <p:spPr>
          <a:xfrm>
            <a:off x="1210236" y="168148"/>
            <a:ext cx="6893858" cy="1060017"/>
          </a:xfrm>
          <a:prstGeom prst="rect">
            <a:avLst/>
          </a:prstGeom>
        </p:spPr>
        <p:txBody>
          <a:bodyPr vert="horz" lIns="91440" tIns="45720" rIns="91440" bIns="45720" rtlCol="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defTabSz="914400">
              <a:buNone/>
            </a:pPr>
            <a:r>
              <a:rPr lang="en-US" sz="3000" dirty="0">
                <a:solidFill>
                  <a:srgbClr val="002F49"/>
                </a:solidFill>
                <a:latin typeface="Calibri" panose="020F0502020204030204" pitchFamily="34" charset="0"/>
                <a:cs typeface="+mn-cs"/>
              </a:rPr>
              <a:t>Where can you find The Salvation Army?</a:t>
            </a:r>
          </a:p>
        </p:txBody>
      </p:sp>
      <p:sp>
        <p:nvSpPr>
          <p:cNvPr id="58" name="TextBox 46">
            <a:extLst>
              <a:ext uri="{FF2B5EF4-FFF2-40B4-BE49-F238E27FC236}">
                <a16:creationId xmlns:a16="http://schemas.microsoft.com/office/drawing/2014/main" id="{82A7F888-ECCD-A8F7-40BB-A2EC6A51FF75}"/>
              </a:ext>
            </a:extLst>
          </p:cNvPr>
          <p:cNvSpPr txBox="1"/>
          <p:nvPr/>
        </p:nvSpPr>
        <p:spPr>
          <a:xfrm>
            <a:off x="6642287" y="2082291"/>
            <a:ext cx="2205878" cy="923330"/>
          </a:xfrm>
          <a:prstGeom prst="rect">
            <a:avLst/>
          </a:prstGeom>
        </p:spPr>
        <p:txBody>
          <a:bodyPr wrap="square" lIns="0" tIns="0" rIns="0" bIns="0" rtlCol="0" anchor="t">
            <a:spAutoFit/>
          </a:bodyPr>
          <a:lstStyle/>
          <a:p>
            <a:pPr algn="l"/>
            <a:endParaRPr lang="en-US" sz="1500" dirty="0">
              <a:solidFill>
                <a:srgbClr val="003350"/>
              </a:solidFill>
              <a:latin typeface="Avenir Next LT Pro" panose="020B0504020202020204" pitchFamily="34" charset="0"/>
              <a:ea typeface="Shadows Into Light Two"/>
              <a:cs typeface="Shadows Into Light Two"/>
              <a:sym typeface="Shadows Into Light Two"/>
            </a:endParaRPr>
          </a:p>
          <a:p>
            <a:pPr algn="l"/>
            <a:r>
              <a:rPr lang="en-US" sz="1500" dirty="0">
                <a:solidFill>
                  <a:srgbClr val="003350"/>
                </a:solidFill>
                <a:latin typeface="Avenir Next LT Pro" panose="020B0504020202020204" pitchFamily="34" charset="0"/>
                <a:ea typeface="Shadows Into Light Two"/>
                <a:cs typeface="Shadows Into Light Two"/>
                <a:sym typeface="Shadows Into Light Two"/>
              </a:rPr>
              <a:t>PRESENT IN 133 COUNTRIES AROUND THE WORLD. </a:t>
            </a:r>
          </a:p>
        </p:txBody>
      </p:sp>
    </p:spTree>
    <p:extLst>
      <p:ext uri="{BB962C8B-B14F-4D97-AF65-F5344CB8AC3E}">
        <p14:creationId xmlns:p14="http://schemas.microsoft.com/office/powerpoint/2010/main" val="3107390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elieve in Good - The Salvation Army Australia">
            <a:hlinkClick r:id="" action="ppaction://media"/>
            <a:extLst>
              <a:ext uri="{FF2B5EF4-FFF2-40B4-BE49-F238E27FC236}">
                <a16:creationId xmlns:a16="http://schemas.microsoft.com/office/drawing/2014/main" id="{63389040-D097-EC90-D3FF-46A7E17BB7CE}"/>
              </a:ext>
            </a:extLst>
          </p:cNvPr>
          <p:cNvPicPr>
            <a:picLocks noGrp="1" noRot="1" noChangeAspect="1"/>
          </p:cNvPicPr>
          <p:nvPr>
            <p:ph idx="1"/>
            <a:videoFile r:link="rId1"/>
          </p:nvPr>
        </p:nvPicPr>
        <p:blipFill>
          <a:blip r:embed="rId3"/>
          <a:stretch>
            <a:fillRect/>
          </a:stretch>
        </p:blipFill>
        <p:spPr>
          <a:xfrm>
            <a:off x="1058469" y="203122"/>
            <a:ext cx="7195406" cy="4064977"/>
          </a:xfrm>
          <a:prstGeom prst="rect">
            <a:avLst/>
          </a:prstGeom>
        </p:spPr>
      </p:pic>
    </p:spTree>
    <p:extLst>
      <p:ext uri="{BB962C8B-B14F-4D97-AF65-F5344CB8AC3E}">
        <p14:creationId xmlns:p14="http://schemas.microsoft.com/office/powerpoint/2010/main" val="26647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3450"/>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51435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6C7FE601-B609-4B76-B3DC-E875DE6377A2}"/>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3000"/>
                    </a14:imgEffect>
                    <a14:imgEffect>
                      <a14:colorTemperature colorTemp="5900"/>
                    </a14:imgEffect>
                    <a14:imgEffect>
                      <a14:brightnessContrast bright="7000"/>
                    </a14:imgEffect>
                  </a14:imgLayer>
                </a14:imgProps>
              </a:ext>
            </a:extLst>
          </a:blip>
          <a:srcRect l="14838" r="26528"/>
          <a:stretch/>
        </p:blipFill>
        <p:spPr>
          <a:xfrm>
            <a:off x="20" y="10"/>
            <a:ext cx="4518095" cy="51434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5" name="Content Placeholder 6">
            <a:extLst>
              <a:ext uri="{FF2B5EF4-FFF2-40B4-BE49-F238E27FC236}">
                <a16:creationId xmlns:a16="http://schemas.microsoft.com/office/drawing/2014/main" id="{18119603-D2C2-413E-8267-54A90BF96077}"/>
              </a:ext>
            </a:extLst>
          </p:cNvPr>
          <p:cNvSpPr txBox="1">
            <a:spLocks/>
          </p:cNvSpPr>
          <p:nvPr/>
        </p:nvSpPr>
        <p:spPr>
          <a:xfrm>
            <a:off x="713559" y="1345478"/>
            <a:ext cx="7886700" cy="266712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spcBef>
                <a:spcPts val="600"/>
              </a:spcBef>
              <a:buNone/>
            </a:pPr>
            <a:endParaRPr lang="en-AU" sz="3000" dirty="0"/>
          </a:p>
        </p:txBody>
      </p:sp>
      <p:sp>
        <p:nvSpPr>
          <p:cNvPr id="9" name="Rectangle 8">
            <a:extLst>
              <a:ext uri="{FF2B5EF4-FFF2-40B4-BE49-F238E27FC236}">
                <a16:creationId xmlns:a16="http://schemas.microsoft.com/office/drawing/2014/main" id="{F7A41C27-911A-4EC9-B867-F73B86BF205C}"/>
              </a:ext>
            </a:extLst>
          </p:cNvPr>
          <p:cNvSpPr/>
          <p:nvPr/>
        </p:nvSpPr>
        <p:spPr>
          <a:xfrm>
            <a:off x="5059971" y="2646083"/>
            <a:ext cx="3370469" cy="335156"/>
          </a:xfrm>
          <a:prstGeom prst="rect">
            <a:avLst/>
          </a:prstGeom>
        </p:spPr>
        <p:txBody>
          <a:bodyPr wrap="square">
            <a:spAutoFit/>
          </a:bodyPr>
          <a:lstStyle/>
          <a:p>
            <a:pPr>
              <a:lnSpc>
                <a:spcPct val="150000"/>
              </a:lnSpc>
              <a:spcAft>
                <a:spcPts val="600"/>
              </a:spcAft>
            </a:pPr>
            <a:endParaRPr lang="en-AU" sz="1200" dirty="0">
              <a:solidFill>
                <a:schemeClr val="tx1">
                  <a:lumMod val="95000"/>
                </a:schemeClr>
              </a:solidFill>
            </a:endParaRPr>
          </a:p>
        </p:txBody>
      </p:sp>
      <p:sp>
        <p:nvSpPr>
          <p:cNvPr id="4" name="Rectangle 3">
            <a:extLst>
              <a:ext uri="{FF2B5EF4-FFF2-40B4-BE49-F238E27FC236}">
                <a16:creationId xmlns:a16="http://schemas.microsoft.com/office/drawing/2014/main" id="{B12FC224-A68B-4EA7-8CF3-D889CC894859}"/>
              </a:ext>
            </a:extLst>
          </p:cNvPr>
          <p:cNvSpPr/>
          <p:nvPr/>
        </p:nvSpPr>
        <p:spPr>
          <a:xfrm>
            <a:off x="0" y="4446505"/>
            <a:ext cx="2252866" cy="415498"/>
          </a:xfrm>
          <a:prstGeom prst="rect">
            <a:avLst/>
          </a:prstGeom>
        </p:spPr>
        <p:txBody>
          <a:bodyPr wrap="square">
            <a:spAutoFit/>
          </a:bodyPr>
          <a:lstStyle/>
          <a:p>
            <a:r>
              <a:rPr lang="en-AU" sz="700" dirty="0">
                <a:solidFill>
                  <a:schemeClr val="tx1">
                    <a:lumMod val="95000"/>
                  </a:schemeClr>
                </a:solidFill>
                <a:latin typeface="roboto"/>
              </a:rPr>
              <a:t>Café 102: Volunteers </a:t>
            </a:r>
            <a:r>
              <a:rPr lang="en-AU" sz="700" dirty="0" err="1">
                <a:solidFill>
                  <a:schemeClr val="tx1">
                    <a:lumMod val="95000"/>
                  </a:schemeClr>
                </a:solidFill>
                <a:latin typeface="roboto"/>
              </a:rPr>
              <a:t>Yajing</a:t>
            </a:r>
            <a:r>
              <a:rPr lang="en-AU" sz="700" dirty="0">
                <a:solidFill>
                  <a:schemeClr val="tx1">
                    <a:lumMod val="95000"/>
                  </a:schemeClr>
                </a:solidFill>
                <a:latin typeface="roboto"/>
              </a:rPr>
              <a:t> </a:t>
            </a:r>
            <a:r>
              <a:rPr lang="en-AU" sz="700" dirty="0" err="1">
                <a:solidFill>
                  <a:schemeClr val="tx1">
                    <a:lumMod val="95000"/>
                  </a:schemeClr>
                </a:solidFill>
                <a:latin typeface="roboto"/>
              </a:rPr>
              <a:t>Xie</a:t>
            </a:r>
            <a:r>
              <a:rPr lang="en-AU" sz="700" dirty="0">
                <a:solidFill>
                  <a:schemeClr val="tx1">
                    <a:lumMod val="95000"/>
                  </a:schemeClr>
                </a:solidFill>
                <a:latin typeface="roboto"/>
              </a:rPr>
              <a:t> and Mark Lange cook lunch for about 70 people each week. </a:t>
            </a:r>
          </a:p>
          <a:p>
            <a:r>
              <a:rPr lang="en-AU" sz="700" dirty="0">
                <a:solidFill>
                  <a:schemeClr val="tx1">
                    <a:lumMod val="95000"/>
                  </a:schemeClr>
                </a:solidFill>
                <a:latin typeface="roboto"/>
              </a:rPr>
              <a:t>Photo: Edwina Williams</a:t>
            </a:r>
            <a:endParaRPr lang="en-AU" sz="700" dirty="0">
              <a:solidFill>
                <a:schemeClr val="tx1">
                  <a:lumMod val="95000"/>
                </a:schemeClr>
              </a:solidFill>
            </a:endParaRPr>
          </a:p>
        </p:txBody>
      </p:sp>
      <p:sp>
        <p:nvSpPr>
          <p:cNvPr id="2" name="Title 7">
            <a:extLst>
              <a:ext uri="{FF2B5EF4-FFF2-40B4-BE49-F238E27FC236}">
                <a16:creationId xmlns:a16="http://schemas.microsoft.com/office/drawing/2014/main" id="{39AC4562-BC91-DAF8-508B-AA948B0216FD}"/>
              </a:ext>
            </a:extLst>
          </p:cNvPr>
          <p:cNvSpPr txBox="1">
            <a:spLocks/>
          </p:cNvSpPr>
          <p:nvPr/>
        </p:nvSpPr>
        <p:spPr>
          <a:xfrm>
            <a:off x="4710456" y="1428317"/>
            <a:ext cx="3996462" cy="99417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a:lstStyle>
          <a:p>
            <a:pPr defTabSz="914400"/>
            <a:r>
              <a:rPr lang="en-US" sz="3000" dirty="0">
                <a:solidFill>
                  <a:schemeClr val="tx1"/>
                </a:solidFill>
              </a:rPr>
              <a:t>The Salvos’ provide:</a:t>
            </a:r>
            <a:endParaRPr lang="en-US" sz="3000" dirty="0">
              <a:solidFill>
                <a:schemeClr val="tx1"/>
              </a:solidFill>
              <a:latin typeface="+mj-lt"/>
              <a:cs typeface="+mj-cs"/>
            </a:endParaRPr>
          </a:p>
        </p:txBody>
      </p:sp>
      <p:sp>
        <p:nvSpPr>
          <p:cNvPr id="8" name="TextBox 7">
            <a:extLst>
              <a:ext uri="{FF2B5EF4-FFF2-40B4-BE49-F238E27FC236}">
                <a16:creationId xmlns:a16="http://schemas.microsoft.com/office/drawing/2014/main" id="{B0F7BB8C-91A4-5445-9B9D-42A72E160681}"/>
              </a:ext>
            </a:extLst>
          </p:cNvPr>
          <p:cNvSpPr txBox="1"/>
          <p:nvPr/>
        </p:nvSpPr>
        <p:spPr>
          <a:xfrm>
            <a:off x="4624774" y="2248601"/>
            <a:ext cx="4572000" cy="1938992"/>
          </a:xfrm>
          <a:prstGeom prst="rect">
            <a:avLst/>
          </a:prstGeom>
          <a:noFill/>
        </p:spPr>
        <p:txBody>
          <a:bodyPr wrap="square">
            <a:spAutoFit/>
          </a:bodyPr>
          <a:lstStyle/>
          <a:p>
            <a:pPr marL="514350" indent="-285750" defTabSz="914400">
              <a:buFont typeface="Arial" panose="020B0604020202020204" pitchFamily="34" charset="0"/>
              <a:buChar char="•"/>
            </a:pPr>
            <a:r>
              <a:rPr lang="en-US" sz="2000" dirty="0">
                <a:solidFill>
                  <a:schemeClr val="tx1"/>
                </a:solidFill>
                <a:latin typeface="+mn-lt"/>
                <a:cs typeface="+mn-cs"/>
              </a:rPr>
              <a:t>homelessness services,</a:t>
            </a:r>
          </a:p>
          <a:p>
            <a:pPr marL="514350" indent="-285750" defTabSz="914400">
              <a:buFont typeface="Arial" panose="020B0604020202020204" pitchFamily="34" charset="0"/>
              <a:buChar char="•"/>
            </a:pPr>
            <a:r>
              <a:rPr lang="en-US" sz="2000" dirty="0">
                <a:solidFill>
                  <a:schemeClr val="tx1"/>
                </a:solidFill>
                <a:latin typeface="+mn-lt"/>
                <a:cs typeface="+mn-cs"/>
              </a:rPr>
              <a:t>addiction recovery programs</a:t>
            </a:r>
          </a:p>
          <a:p>
            <a:pPr marL="514350" indent="-285750" defTabSz="914400">
              <a:buFont typeface="Arial" panose="020B0604020202020204" pitchFamily="34" charset="0"/>
              <a:buChar char="•"/>
            </a:pPr>
            <a:r>
              <a:rPr lang="en-US" sz="2000" dirty="0">
                <a:solidFill>
                  <a:schemeClr val="tx1"/>
                </a:solidFill>
                <a:latin typeface="+mn-lt"/>
                <a:cs typeface="+mn-cs"/>
              </a:rPr>
              <a:t>family &amp; community programs,</a:t>
            </a:r>
          </a:p>
          <a:p>
            <a:pPr marL="514350" indent="-285750" defTabSz="914400">
              <a:buFont typeface="Arial" panose="020B0604020202020204" pitchFamily="34" charset="0"/>
              <a:buChar char="•"/>
            </a:pPr>
            <a:r>
              <a:rPr lang="en-US" sz="2000" dirty="0">
                <a:solidFill>
                  <a:schemeClr val="tx1"/>
                </a:solidFill>
                <a:latin typeface="+mn-lt"/>
                <a:cs typeface="+mn-cs"/>
              </a:rPr>
              <a:t>court &amp; prison services, </a:t>
            </a:r>
          </a:p>
          <a:p>
            <a:pPr marL="514350" indent="-285750" defTabSz="914400">
              <a:buFont typeface="Arial" panose="020B0604020202020204" pitchFamily="34" charset="0"/>
              <a:buChar char="•"/>
            </a:pPr>
            <a:r>
              <a:rPr lang="en-US" sz="2000" dirty="0">
                <a:solidFill>
                  <a:schemeClr val="tx1"/>
                </a:solidFill>
                <a:latin typeface="+mn-lt"/>
                <a:cs typeface="+mn-cs"/>
              </a:rPr>
              <a:t>emergency relief,</a:t>
            </a:r>
          </a:p>
          <a:p>
            <a:pPr marL="514350" indent="-285750" defTabSz="914400">
              <a:buFont typeface="Arial" panose="020B0604020202020204" pitchFamily="34" charset="0"/>
              <a:buChar char="•"/>
            </a:pPr>
            <a:r>
              <a:rPr lang="en-US" sz="2000" dirty="0">
                <a:solidFill>
                  <a:schemeClr val="tx1"/>
                </a:solidFill>
                <a:latin typeface="+mn-lt"/>
                <a:cs typeface="+mn-cs"/>
              </a:rPr>
              <a:t>employment support and more!</a:t>
            </a:r>
          </a:p>
        </p:txBody>
      </p:sp>
    </p:spTree>
    <p:extLst>
      <p:ext uri="{BB962C8B-B14F-4D97-AF65-F5344CB8AC3E}">
        <p14:creationId xmlns:p14="http://schemas.microsoft.com/office/powerpoint/2010/main" val="2005544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3ADAB-CF91-83A4-E4EF-77BD4318045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06B910B-45A1-7D30-55DC-2ED7B0733772}"/>
              </a:ext>
            </a:extLst>
          </p:cNvPr>
          <p:cNvPicPr>
            <a:picLocks noChangeAspect="1"/>
          </p:cNvPicPr>
          <p:nvPr/>
        </p:nvPicPr>
        <p:blipFill>
          <a:blip r:embed="rId3"/>
          <a:stretch>
            <a:fillRect/>
          </a:stretch>
        </p:blipFill>
        <p:spPr>
          <a:xfrm>
            <a:off x="1043567" y="0"/>
            <a:ext cx="6761160" cy="4777886"/>
          </a:xfrm>
          <a:prstGeom prst="rect">
            <a:avLst/>
          </a:prstGeom>
        </p:spPr>
      </p:pic>
    </p:spTree>
    <p:extLst>
      <p:ext uri="{BB962C8B-B14F-4D97-AF65-F5344CB8AC3E}">
        <p14:creationId xmlns:p14="http://schemas.microsoft.com/office/powerpoint/2010/main" val="2513372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EADCAF8-8823-4E89-8612-21029831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8CA07B2-0819-4B62-9425-7A52BBDD70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nvGrpSpPr>
          <p:cNvPr id="15" name="Group 14">
            <a:extLst>
              <a:ext uri="{FF2B5EF4-FFF2-40B4-BE49-F238E27FC236}">
                <a16:creationId xmlns:a16="http://schemas.microsoft.com/office/drawing/2014/main" id="{DA02BEE4-A5D4-40AF-882D-49D34B086F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550" y="2988"/>
            <a:ext cx="7329573" cy="5143500"/>
            <a:chOff x="1303402" y="36937"/>
            <a:chExt cx="9772765" cy="6858000"/>
          </a:xfrm>
        </p:grpSpPr>
        <p:sp>
          <p:nvSpPr>
            <p:cNvPr id="16" name="Freeform: Shape 15">
              <a:extLst>
                <a:ext uri="{FF2B5EF4-FFF2-40B4-BE49-F238E27FC236}">
                  <a16:creationId xmlns:a16="http://schemas.microsoft.com/office/drawing/2014/main" id="{0F5843EB-154F-4459-8954-BB1DF64BBD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75905135-55D9-431B-8D5A-4C5C92B1F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9B732812-A0BB-4324-B390-DFEF26C109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01FEC055-6F76-4E20-BC93-76C2F58EAF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D74CD21D-122E-4F3D-82AF-F4A37C278A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5A7FF51F-3820-41BE-8690-7E758ECFA7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gradFill>
              <a:gsLst>
                <a:gs pos="813">
                  <a:schemeClr val="bg1">
                    <a:alpha val="41000"/>
                  </a:schemeClr>
                </a:gs>
                <a:gs pos="20000">
                  <a:schemeClr val="accent5">
                    <a:lumMod val="85000"/>
                    <a:alpha val="56000"/>
                  </a:schemeClr>
                </a:gs>
                <a:gs pos="44000">
                  <a:schemeClr val="accent6">
                    <a:lumMod val="40000"/>
                    <a:lumOff val="60000"/>
                    <a:alpha val="57000"/>
                  </a:schemeClr>
                </a:gs>
                <a:gs pos="100000">
                  <a:schemeClr val="bg1">
                    <a:alpha val="59000"/>
                  </a:schemeClr>
                </a:gs>
                <a:gs pos="74000">
                  <a:schemeClr val="accent1">
                    <a:lumMod val="91000"/>
                    <a:lumOff val="9000"/>
                    <a:alpha val="34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85EAD889-EA4D-485F-BA9C-F6473A432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pic>
        <p:nvPicPr>
          <p:cNvPr id="23" name="Picture 22">
            <a:extLst>
              <a:ext uri="{FF2B5EF4-FFF2-40B4-BE49-F238E27FC236}">
                <a16:creationId xmlns:a16="http://schemas.microsoft.com/office/drawing/2014/main" id="{4FBB9C71-3994-4517-942A-A3F966B73EDA}"/>
              </a:ext>
            </a:extLst>
          </p:cNvPr>
          <p:cNvPicPr>
            <a:picLocks noChangeAspect="1"/>
          </p:cNvPicPr>
          <p:nvPr/>
        </p:nvPicPr>
        <p:blipFill rotWithShape="1">
          <a:blip r:embed="rId3">
            <a:alphaModFix amt="45000"/>
          </a:blip>
          <a:srcRect t="11056" b="4675"/>
          <a:stretch/>
        </p:blipFill>
        <p:spPr>
          <a:xfrm>
            <a:off x="-229" y="-2988"/>
            <a:ext cx="9143980" cy="5143490"/>
          </a:xfrm>
          <a:prstGeom prst="rect">
            <a:avLst/>
          </a:prstGeom>
        </p:spPr>
      </p:pic>
      <p:sp>
        <p:nvSpPr>
          <p:cNvPr id="6" name="Title 5">
            <a:extLst>
              <a:ext uri="{FF2B5EF4-FFF2-40B4-BE49-F238E27FC236}">
                <a16:creationId xmlns:a16="http://schemas.microsoft.com/office/drawing/2014/main" id="{E585CFE0-1B16-46FB-ADBD-A583D0281022}"/>
              </a:ext>
            </a:extLst>
          </p:cNvPr>
          <p:cNvSpPr txBox="1">
            <a:spLocks/>
          </p:cNvSpPr>
          <p:nvPr/>
        </p:nvSpPr>
        <p:spPr>
          <a:xfrm>
            <a:off x="2207927" y="2236132"/>
            <a:ext cx="4902779" cy="1523291"/>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a:lstStyle>
          <a:p>
            <a:pPr algn="ctr" defTabSz="914400">
              <a:spcAft>
                <a:spcPts val="600"/>
              </a:spcAft>
            </a:pPr>
            <a:r>
              <a:rPr lang="en-US" sz="4000" kern="1200" dirty="0">
                <a:solidFill>
                  <a:schemeClr val="tx2"/>
                </a:solidFill>
                <a:latin typeface="Calibri" panose="020F0502020204030204" pitchFamily="34" charset="0"/>
                <a:cs typeface="+mj-cs"/>
              </a:rPr>
              <a:t>More than ever, Australians are calling on The Salvation Army for support.</a:t>
            </a:r>
          </a:p>
        </p:txBody>
      </p:sp>
    </p:spTree>
    <p:extLst>
      <p:ext uri="{BB962C8B-B14F-4D97-AF65-F5344CB8AC3E}">
        <p14:creationId xmlns:p14="http://schemas.microsoft.com/office/powerpoint/2010/main" val="67854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170A0-2955-D4FD-210C-3FE2F64A1F77}"/>
              </a:ext>
            </a:extLst>
          </p:cNvPr>
          <p:cNvSpPr>
            <a:spLocks noGrp="1"/>
          </p:cNvSpPr>
          <p:nvPr>
            <p:ph type="title"/>
          </p:nvPr>
        </p:nvSpPr>
        <p:spPr/>
        <p:txBody>
          <a:bodyPr/>
          <a:lstStyle/>
          <a:p>
            <a:r>
              <a:rPr lang="en-AU" dirty="0"/>
              <a:t>Locally…</a:t>
            </a:r>
          </a:p>
        </p:txBody>
      </p:sp>
      <p:sp>
        <p:nvSpPr>
          <p:cNvPr id="3" name="Content Placeholder 2">
            <a:extLst>
              <a:ext uri="{FF2B5EF4-FFF2-40B4-BE49-F238E27FC236}">
                <a16:creationId xmlns:a16="http://schemas.microsoft.com/office/drawing/2014/main" id="{3529B32E-87C4-499E-8A81-937515B0CF09}"/>
              </a:ext>
            </a:extLst>
          </p:cNvPr>
          <p:cNvSpPr>
            <a:spLocks noGrp="1"/>
          </p:cNvSpPr>
          <p:nvPr>
            <p:ph idx="1"/>
          </p:nvPr>
        </p:nvSpPr>
        <p:spPr/>
        <p:txBody>
          <a:bodyPr/>
          <a:lstStyle/>
          <a:p>
            <a:r>
              <a:rPr lang="en-AU" dirty="0">
                <a:highlight>
                  <a:srgbClr val="FFFF00"/>
                </a:highlight>
              </a:rPr>
              <a:t>INSERT: Images and opportunity to talk about the work of your local Salvation Army Corps</a:t>
            </a:r>
          </a:p>
        </p:txBody>
      </p:sp>
    </p:spTree>
    <p:extLst>
      <p:ext uri="{BB962C8B-B14F-4D97-AF65-F5344CB8AC3E}">
        <p14:creationId xmlns:p14="http://schemas.microsoft.com/office/powerpoint/2010/main" val="2887283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E5B7F4C-B99B-4BEA-B693-76E61A60A342}"/>
              </a:ext>
            </a:extLst>
          </p:cNvPr>
          <p:cNvPicPr>
            <a:picLocks noChangeAspect="1"/>
          </p:cNvPicPr>
          <p:nvPr/>
        </p:nvPicPr>
        <p:blipFill rotWithShape="1">
          <a:blip r:embed="rId3">
            <a:alphaModFix amt="40000"/>
            <a:extLst>
              <a:ext uri="{BEBA8EAE-BF5A-486C-A8C5-ECC9F3942E4B}">
                <a14:imgProps xmlns:a14="http://schemas.microsoft.com/office/drawing/2010/main">
                  <a14:imgLayer r:embed="rId4">
                    <a14:imgEffect>
                      <a14:brightnessContrast bright="-20000" contrast="20000"/>
                    </a14:imgEffect>
                  </a14:imgLayer>
                </a14:imgProps>
              </a:ext>
            </a:extLst>
          </a:blip>
          <a:srcRect b="15731"/>
          <a:stretch/>
        </p:blipFill>
        <p:spPr>
          <a:xfrm>
            <a:off x="0" y="0"/>
            <a:ext cx="9143979" cy="5143490"/>
          </a:xfrm>
          <a:prstGeom prst="rect">
            <a:avLst/>
          </a:prstGeom>
          <a:solidFill>
            <a:schemeClr val="bg1"/>
          </a:solidFill>
        </p:spPr>
      </p:pic>
      <p:sp>
        <p:nvSpPr>
          <p:cNvPr id="3" name="Content Placeholder 6">
            <a:extLst>
              <a:ext uri="{FF2B5EF4-FFF2-40B4-BE49-F238E27FC236}">
                <a16:creationId xmlns:a16="http://schemas.microsoft.com/office/drawing/2014/main" id="{83D9660E-A60E-D545-BF8C-39F92E6777F2}"/>
              </a:ext>
            </a:extLst>
          </p:cNvPr>
          <p:cNvSpPr txBox="1">
            <a:spLocks/>
          </p:cNvSpPr>
          <p:nvPr/>
        </p:nvSpPr>
        <p:spPr>
          <a:xfrm>
            <a:off x="628650" y="1578708"/>
            <a:ext cx="8202930" cy="2433898"/>
          </a:xfrm>
          <a:prstGeom prst="rect">
            <a:avLst/>
          </a:prstGeom>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AU" sz="2000" dirty="0">
                <a:solidFill>
                  <a:schemeClr val="tx1"/>
                </a:solidFill>
                <a:highlight>
                  <a:srgbClr val="E53241"/>
                </a:highlight>
                <a:latin typeface="Calibri" panose="020F0502020204030204" pitchFamily="34" charset="0"/>
              </a:rPr>
              <a:t>Donate: </a:t>
            </a:r>
            <a:r>
              <a:rPr lang="en-AU" sz="2000" b="0" dirty="0">
                <a:solidFill>
                  <a:schemeClr val="tx1"/>
                </a:solidFill>
                <a:latin typeface="Calibri" panose="020F0502020204030204" pitchFamily="34" charset="0"/>
              </a:rPr>
              <a:t>Support your school fundraiser, donate to your local Salvos or online.</a:t>
            </a:r>
            <a:br>
              <a:rPr lang="en-AU" sz="2000" b="0" dirty="0">
                <a:solidFill>
                  <a:schemeClr val="tx1"/>
                </a:solidFill>
                <a:latin typeface="Calibri" panose="020F0502020204030204" pitchFamily="34" charset="0"/>
              </a:rPr>
            </a:br>
            <a:r>
              <a:rPr lang="en-AU" sz="2000" b="0" dirty="0">
                <a:solidFill>
                  <a:schemeClr val="tx1"/>
                </a:solidFill>
                <a:latin typeface="Calibri" panose="020F0502020204030204" pitchFamily="34" charset="0"/>
              </a:rPr>
              <a:t>               </a:t>
            </a:r>
          </a:p>
          <a:p>
            <a:pPr marL="0" indent="0">
              <a:buNone/>
            </a:pPr>
            <a:r>
              <a:rPr lang="en-AU" sz="2000" dirty="0">
                <a:solidFill>
                  <a:schemeClr val="tx1"/>
                </a:solidFill>
                <a:highlight>
                  <a:srgbClr val="E53241"/>
                </a:highlight>
                <a:latin typeface="Calibri" panose="020F0502020204030204" pitchFamily="34" charset="0"/>
              </a:rPr>
              <a:t>Fundraise</a:t>
            </a:r>
            <a:r>
              <a:rPr lang="en-AU" sz="2000" b="0" dirty="0">
                <a:solidFill>
                  <a:schemeClr val="tx1"/>
                </a:solidFill>
                <a:highlight>
                  <a:srgbClr val="E53241"/>
                </a:highlight>
                <a:latin typeface="Calibri" panose="020F0502020204030204" pitchFamily="34" charset="0"/>
              </a:rPr>
              <a:t>: </a:t>
            </a:r>
            <a:r>
              <a:rPr lang="en-AU" sz="2000" b="0" dirty="0">
                <a:solidFill>
                  <a:schemeClr val="tx1"/>
                </a:solidFill>
                <a:latin typeface="Calibri" panose="020F0502020204030204" pitchFamily="34" charset="0"/>
              </a:rPr>
              <a:t>Host an event in your school or community. </a:t>
            </a:r>
          </a:p>
          <a:p>
            <a:pPr marL="0" indent="0">
              <a:buNone/>
            </a:pPr>
            <a:endParaRPr lang="en-AU" sz="2000" b="0" dirty="0">
              <a:solidFill>
                <a:schemeClr val="tx1"/>
              </a:solidFill>
              <a:latin typeface="Calibri" panose="020F0502020204030204" pitchFamily="34" charset="0"/>
            </a:endParaRPr>
          </a:p>
          <a:p>
            <a:pPr marL="0" indent="0">
              <a:buNone/>
            </a:pPr>
            <a:r>
              <a:rPr lang="en-AU" sz="2000" dirty="0">
                <a:solidFill>
                  <a:schemeClr val="tx1"/>
                </a:solidFill>
                <a:highlight>
                  <a:srgbClr val="E53241"/>
                </a:highlight>
                <a:latin typeface="Calibri" panose="020F0502020204030204" pitchFamily="34" charset="0"/>
              </a:rPr>
              <a:t>Volunteer</a:t>
            </a:r>
            <a:r>
              <a:rPr lang="en-AU" sz="2000" b="0" dirty="0">
                <a:solidFill>
                  <a:schemeClr val="tx1"/>
                </a:solidFill>
                <a:highlight>
                  <a:srgbClr val="E53241"/>
                </a:highlight>
                <a:latin typeface="Calibri" panose="020F0502020204030204" pitchFamily="34" charset="0"/>
              </a:rPr>
              <a:t>: </a:t>
            </a:r>
            <a:r>
              <a:rPr lang="en-AU" sz="2000" b="0" dirty="0">
                <a:solidFill>
                  <a:schemeClr val="tx1"/>
                </a:solidFill>
                <a:latin typeface="Calibri" panose="020F0502020204030204" pitchFamily="34" charset="0"/>
              </a:rPr>
              <a:t>Participate in the doorknock or help us collect funds in </a:t>
            </a:r>
            <a:br>
              <a:rPr lang="en-AU" sz="2000" b="0" dirty="0">
                <a:solidFill>
                  <a:schemeClr val="tx1"/>
                </a:solidFill>
                <a:latin typeface="Calibri" panose="020F0502020204030204" pitchFamily="34" charset="0"/>
              </a:rPr>
            </a:br>
            <a:r>
              <a:rPr lang="en-AU" sz="2000" b="0" dirty="0">
                <a:solidFill>
                  <a:schemeClr val="tx1"/>
                </a:solidFill>
                <a:latin typeface="Calibri" panose="020F0502020204030204" pitchFamily="34" charset="0"/>
              </a:rPr>
              <a:t>                    busy locations, such as shopping centres.</a:t>
            </a:r>
          </a:p>
          <a:p>
            <a:pPr marL="0" indent="0">
              <a:buNone/>
            </a:pPr>
            <a:endParaRPr lang="en-AU" sz="2000" dirty="0">
              <a:latin typeface="Calibri" panose="020F0502020204030204" pitchFamily="34" charset="0"/>
            </a:endParaRPr>
          </a:p>
        </p:txBody>
      </p:sp>
      <p:sp>
        <p:nvSpPr>
          <p:cNvPr id="5" name="Title 5">
            <a:extLst>
              <a:ext uri="{FF2B5EF4-FFF2-40B4-BE49-F238E27FC236}">
                <a16:creationId xmlns:a16="http://schemas.microsoft.com/office/drawing/2014/main" id="{FF95FDC1-6985-48A1-B372-4DD9C7A23C19}"/>
              </a:ext>
            </a:extLst>
          </p:cNvPr>
          <p:cNvSpPr>
            <a:spLocks noGrp="1"/>
          </p:cNvSpPr>
          <p:nvPr>
            <p:ph type="title"/>
          </p:nvPr>
        </p:nvSpPr>
        <p:spPr>
          <a:xfrm>
            <a:off x="628650" y="571885"/>
            <a:ext cx="7886700" cy="683069"/>
          </a:xfrm>
        </p:spPr>
        <p:txBody>
          <a:bodyPr>
            <a:noAutofit/>
          </a:bodyPr>
          <a:lstStyle/>
          <a:p>
            <a:pPr algn="l"/>
            <a:r>
              <a:rPr lang="en-AU" sz="3600" b="1" i="0" dirty="0">
                <a:solidFill>
                  <a:schemeClr val="tx1"/>
                </a:solidFill>
                <a:latin typeface="+mn-lt"/>
              </a:rPr>
              <a:t>Ways you can </a:t>
            </a:r>
            <a:r>
              <a:rPr lang="en-AU" sz="3600" b="1" i="0" dirty="0">
                <a:solidFill>
                  <a:schemeClr val="accent1"/>
                </a:solidFill>
                <a:latin typeface="+mn-lt"/>
              </a:rPr>
              <a:t>get involved</a:t>
            </a:r>
            <a:endParaRPr lang="en-US" sz="3600" b="1" i="0" dirty="0">
              <a:solidFill>
                <a:schemeClr val="accent1"/>
              </a:solidFill>
              <a:latin typeface="+mn-lt"/>
            </a:endParaRPr>
          </a:p>
        </p:txBody>
      </p:sp>
      <p:sp>
        <p:nvSpPr>
          <p:cNvPr id="2" name="Rectangle 1">
            <a:extLst>
              <a:ext uri="{FF2B5EF4-FFF2-40B4-BE49-F238E27FC236}">
                <a16:creationId xmlns:a16="http://schemas.microsoft.com/office/drawing/2014/main" id="{36FF4028-6F82-4C48-AD34-36BF8141D4F0}"/>
              </a:ext>
            </a:extLst>
          </p:cNvPr>
          <p:cNvSpPr/>
          <p:nvPr/>
        </p:nvSpPr>
        <p:spPr>
          <a:xfrm>
            <a:off x="713558" y="4193175"/>
            <a:ext cx="4368982" cy="523220"/>
          </a:xfrm>
          <a:prstGeom prst="rect">
            <a:avLst/>
          </a:prstGeom>
        </p:spPr>
        <p:txBody>
          <a:bodyPr wrap="square">
            <a:spAutoFit/>
          </a:bodyPr>
          <a:lstStyle/>
          <a:p>
            <a:r>
              <a:rPr lang="en-AU" i="1" dirty="0">
                <a:latin typeface="Calibri" panose="020F0502020204030204" pitchFamily="34" charset="0"/>
              </a:rPr>
              <a:t>Bring your friends, get creative, add volunteer experience to your CV and support your local community!</a:t>
            </a:r>
          </a:p>
        </p:txBody>
      </p:sp>
    </p:spTree>
    <p:extLst>
      <p:ext uri="{BB962C8B-B14F-4D97-AF65-F5344CB8AC3E}">
        <p14:creationId xmlns:p14="http://schemas.microsoft.com/office/powerpoint/2010/main" val="1396196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website&#10;&#10;Description automatically generated">
            <a:extLst>
              <a:ext uri="{FF2B5EF4-FFF2-40B4-BE49-F238E27FC236}">
                <a16:creationId xmlns:a16="http://schemas.microsoft.com/office/drawing/2014/main" id="{16663A99-90B7-BCCE-31FD-4E1BAEDB7DCC}"/>
              </a:ext>
            </a:extLst>
          </p:cNvPr>
          <p:cNvPicPr>
            <a:picLocks noChangeAspect="1"/>
          </p:cNvPicPr>
          <p:nvPr/>
        </p:nvPicPr>
        <p:blipFill rotWithShape="1">
          <a:blip r:embed="rId3">
            <a:alphaModFix amt="50000"/>
          </a:blip>
          <a:srcRect t="11990" b="27034"/>
          <a:stretch/>
        </p:blipFill>
        <p:spPr>
          <a:xfrm>
            <a:off x="20" y="10"/>
            <a:ext cx="9143980" cy="5143490"/>
          </a:xfrm>
          <a:prstGeom prst="rect">
            <a:avLst/>
          </a:prstGeom>
        </p:spPr>
      </p:pic>
      <p:sp>
        <p:nvSpPr>
          <p:cNvPr id="2" name="Title 1">
            <a:extLst>
              <a:ext uri="{FF2B5EF4-FFF2-40B4-BE49-F238E27FC236}">
                <a16:creationId xmlns:a16="http://schemas.microsoft.com/office/drawing/2014/main" id="{D2D4FB05-B1A5-CE8E-ABD5-06C832B564A4}"/>
              </a:ext>
            </a:extLst>
          </p:cNvPr>
          <p:cNvSpPr>
            <a:spLocks noGrp="1"/>
          </p:cNvSpPr>
          <p:nvPr>
            <p:ph type="title"/>
          </p:nvPr>
        </p:nvSpPr>
        <p:spPr>
          <a:xfrm>
            <a:off x="1143000" y="841771"/>
            <a:ext cx="6858000" cy="2175389"/>
          </a:xfrm>
        </p:spPr>
        <p:txBody>
          <a:bodyPr vert="horz" lIns="91440" tIns="45720" rIns="91440" bIns="45720" rtlCol="0" anchor="b">
            <a:normAutofit/>
          </a:bodyPr>
          <a:lstStyle/>
          <a:p>
            <a:pPr defTabSz="914400"/>
            <a:r>
              <a:rPr lang="en-US" sz="6000" b="1" i="0" dirty="0">
                <a:solidFill>
                  <a:srgbClr val="FFFFFF"/>
                </a:solidFill>
                <a:latin typeface="Calibri" panose="020F0502020204030204" pitchFamily="34" charset="0"/>
                <a:cs typeface="Calibri" panose="020F0502020204030204" pitchFamily="34" charset="0"/>
              </a:rPr>
              <a:t>Join us online</a:t>
            </a:r>
          </a:p>
        </p:txBody>
      </p:sp>
    </p:spTree>
    <p:extLst>
      <p:ext uri="{BB962C8B-B14F-4D97-AF65-F5344CB8AC3E}">
        <p14:creationId xmlns:p14="http://schemas.microsoft.com/office/powerpoint/2010/main" val="3944159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F49">
            <a:alpha val="52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6663A99-90B7-BCCE-31FD-4E1BAEDB7DCC}"/>
              </a:ext>
            </a:extLst>
          </p:cNvPr>
          <p:cNvPicPr>
            <a:picLocks noChangeAspect="1"/>
          </p:cNvPicPr>
          <p:nvPr/>
        </p:nvPicPr>
        <p:blipFill>
          <a:blip r:embed="rId3">
            <a:alphaModFix amt="71000"/>
          </a:blip>
          <a:srcRect t="7812" b="7812"/>
          <a:stretch/>
        </p:blipFill>
        <p:spPr>
          <a:xfrm>
            <a:off x="20" y="10"/>
            <a:ext cx="9143980" cy="5143490"/>
          </a:xfrm>
          <a:prstGeom prst="rect">
            <a:avLst/>
          </a:prstGeom>
          <a:gradFill flip="none" rotWithShape="1">
            <a:gsLst>
              <a:gs pos="0">
                <a:schemeClr val="accent5">
                  <a:lumMod val="89000"/>
                </a:schemeClr>
              </a:gs>
              <a:gs pos="23000">
                <a:schemeClr val="accent5">
                  <a:lumMod val="89000"/>
                </a:schemeClr>
              </a:gs>
              <a:gs pos="49000">
                <a:schemeClr val="accent5">
                  <a:lumMod val="75000"/>
                  <a:alpha val="31000"/>
                </a:schemeClr>
              </a:gs>
              <a:gs pos="97000">
                <a:schemeClr val="accent5">
                  <a:lumMod val="70000"/>
                </a:schemeClr>
              </a:gs>
            </a:gsLst>
            <a:path path="circle">
              <a:fillToRect l="50000" t="50000" r="50000" b="50000"/>
            </a:path>
            <a:tileRect/>
          </a:gradFill>
        </p:spPr>
      </p:pic>
      <p:sp>
        <p:nvSpPr>
          <p:cNvPr id="2" name="Title 1">
            <a:extLst>
              <a:ext uri="{FF2B5EF4-FFF2-40B4-BE49-F238E27FC236}">
                <a16:creationId xmlns:a16="http://schemas.microsoft.com/office/drawing/2014/main" id="{D2D4FB05-B1A5-CE8E-ABD5-06C832B564A4}"/>
              </a:ext>
            </a:extLst>
          </p:cNvPr>
          <p:cNvSpPr>
            <a:spLocks noGrp="1"/>
          </p:cNvSpPr>
          <p:nvPr>
            <p:ph type="title"/>
          </p:nvPr>
        </p:nvSpPr>
        <p:spPr>
          <a:xfrm>
            <a:off x="1143000" y="841771"/>
            <a:ext cx="6858000" cy="2175389"/>
          </a:xfrm>
        </p:spPr>
        <p:txBody>
          <a:bodyPr vert="horz" lIns="91440" tIns="45720" rIns="91440" bIns="45720" rtlCol="0" anchor="b">
            <a:normAutofit/>
          </a:bodyPr>
          <a:lstStyle/>
          <a:p>
            <a:pPr defTabSz="914400"/>
            <a:r>
              <a:rPr lang="en-US" sz="6000" b="1" i="0" dirty="0">
                <a:solidFill>
                  <a:srgbClr val="FFFFFF"/>
                </a:solidFill>
                <a:latin typeface="Calibri" panose="020F0502020204030204" pitchFamily="34" charset="0"/>
                <a:cs typeface="Calibri" panose="020F0502020204030204" pitchFamily="34" charset="0"/>
              </a:rPr>
              <a:t>Fundraise</a:t>
            </a:r>
          </a:p>
        </p:txBody>
      </p:sp>
    </p:spTree>
    <p:extLst>
      <p:ext uri="{BB962C8B-B14F-4D97-AF65-F5344CB8AC3E}">
        <p14:creationId xmlns:p14="http://schemas.microsoft.com/office/powerpoint/2010/main" val="1034619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6663A99-90B7-BCCE-31FD-4E1BAEDB7DCC}"/>
              </a:ext>
            </a:extLst>
          </p:cNvPr>
          <p:cNvPicPr>
            <a:picLocks noChangeAspect="1"/>
          </p:cNvPicPr>
          <p:nvPr/>
        </p:nvPicPr>
        <p:blipFill rotWithShape="1">
          <a:blip r:embed="rId3">
            <a:alphaModFix amt="77000"/>
            <a:extLst>
              <a:ext uri="{BEBA8EAE-BF5A-486C-A8C5-ECC9F3942E4B}">
                <a14:imgProps xmlns:a14="http://schemas.microsoft.com/office/drawing/2010/main">
                  <a14:imgLayer r:embed="rId4">
                    <a14:imgEffect>
                      <a14:colorTemperature colorTemp="6400"/>
                    </a14:imgEffect>
                  </a14:imgLayer>
                </a14:imgProps>
              </a:ext>
            </a:extLst>
          </a:blip>
          <a:srcRect t="7865" b="7865"/>
          <a:stretch/>
        </p:blipFill>
        <p:spPr>
          <a:xfrm>
            <a:off x="0" y="0"/>
            <a:ext cx="9143980" cy="5143490"/>
          </a:xfrm>
          <a:prstGeom prst="rect">
            <a:avLst/>
          </a:prstGeom>
          <a:gradFill flip="none" rotWithShape="1">
            <a:gsLst>
              <a:gs pos="0">
                <a:schemeClr val="accent5">
                  <a:lumMod val="89000"/>
                </a:schemeClr>
              </a:gs>
              <a:gs pos="23000">
                <a:schemeClr val="accent5">
                  <a:lumMod val="89000"/>
                </a:schemeClr>
              </a:gs>
              <a:gs pos="49000">
                <a:schemeClr val="accent5">
                  <a:lumMod val="75000"/>
                  <a:alpha val="31000"/>
                </a:schemeClr>
              </a:gs>
              <a:gs pos="97000">
                <a:schemeClr val="accent5">
                  <a:lumMod val="70000"/>
                </a:schemeClr>
              </a:gs>
            </a:gsLst>
            <a:path path="circle">
              <a:fillToRect l="50000" t="50000" r="50000" b="50000"/>
            </a:path>
            <a:tileRect/>
          </a:gradFill>
        </p:spPr>
      </p:pic>
      <p:sp>
        <p:nvSpPr>
          <p:cNvPr id="2" name="Title 1">
            <a:extLst>
              <a:ext uri="{FF2B5EF4-FFF2-40B4-BE49-F238E27FC236}">
                <a16:creationId xmlns:a16="http://schemas.microsoft.com/office/drawing/2014/main" id="{D2D4FB05-B1A5-CE8E-ABD5-06C832B564A4}"/>
              </a:ext>
            </a:extLst>
          </p:cNvPr>
          <p:cNvSpPr>
            <a:spLocks noGrp="1"/>
          </p:cNvSpPr>
          <p:nvPr>
            <p:ph type="title"/>
          </p:nvPr>
        </p:nvSpPr>
        <p:spPr>
          <a:xfrm>
            <a:off x="1143000" y="1456689"/>
            <a:ext cx="6858000" cy="1040314"/>
          </a:xfrm>
        </p:spPr>
        <p:txBody>
          <a:bodyPr vert="horz" lIns="91440" tIns="45720" rIns="91440" bIns="45720" rtlCol="0" anchor="b">
            <a:normAutofit/>
          </a:bodyPr>
          <a:lstStyle/>
          <a:p>
            <a:pPr defTabSz="914400"/>
            <a:r>
              <a:rPr lang="en-US" sz="6000" b="1" i="0" dirty="0">
                <a:solidFill>
                  <a:srgbClr val="FFFFFF"/>
                </a:solidFill>
                <a:latin typeface="Calibri" panose="020F0502020204030204" pitchFamily="34" charset="0"/>
                <a:cs typeface="Calibri" panose="020F0502020204030204" pitchFamily="34" charset="0"/>
              </a:rPr>
              <a:t>Volunteer</a:t>
            </a:r>
          </a:p>
        </p:txBody>
      </p:sp>
    </p:spTree>
    <p:extLst>
      <p:ext uri="{BB962C8B-B14F-4D97-AF65-F5344CB8AC3E}">
        <p14:creationId xmlns:p14="http://schemas.microsoft.com/office/powerpoint/2010/main" val="2391213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DE1AE-75EC-4341-A20E-77F6BF21DD9B}"/>
              </a:ext>
            </a:extLst>
          </p:cNvPr>
          <p:cNvSpPr txBox="1"/>
          <p:nvPr/>
        </p:nvSpPr>
        <p:spPr>
          <a:xfrm>
            <a:off x="1493916" y="4707722"/>
            <a:ext cx="7650064" cy="307777"/>
          </a:xfrm>
          <a:prstGeom prst="rect">
            <a:avLst/>
          </a:prstGeom>
          <a:noFill/>
        </p:spPr>
        <p:txBody>
          <a:bodyPr wrap="square" rtlCol="0">
            <a:spAutoFit/>
          </a:bodyPr>
          <a:lstStyle/>
          <a:p>
            <a:r>
              <a:rPr lang="en-AU" b="1" dirty="0">
                <a:solidFill>
                  <a:schemeClr val="tx2"/>
                </a:solidFill>
              </a:rPr>
              <a:t>www.salvationarmy.org.au              facebook.com/</a:t>
            </a:r>
            <a:r>
              <a:rPr lang="en-AU" b="1" dirty="0" err="1">
                <a:solidFill>
                  <a:schemeClr val="tx2"/>
                </a:solidFill>
              </a:rPr>
              <a:t>TheSalvationArmyAustralia</a:t>
            </a:r>
            <a:r>
              <a:rPr lang="en-AU" b="1" dirty="0">
                <a:solidFill>
                  <a:schemeClr val="tx2"/>
                </a:solidFill>
              </a:rPr>
              <a:t> </a:t>
            </a:r>
            <a:endParaRPr lang="en-AU" b="1" dirty="0">
              <a:solidFill>
                <a:schemeClr val="tx2"/>
              </a:solidFill>
              <a:highlight>
                <a:srgbClr val="FFFF00"/>
              </a:highlight>
            </a:endParaRPr>
          </a:p>
        </p:txBody>
      </p:sp>
      <p:pic>
        <p:nvPicPr>
          <p:cNvPr id="5" name="Picture 4" descr="A black background with white text&#10;&#10;AI-generated content may be incorrect.">
            <a:extLst>
              <a:ext uri="{FF2B5EF4-FFF2-40B4-BE49-F238E27FC236}">
                <a16:creationId xmlns:a16="http://schemas.microsoft.com/office/drawing/2014/main" id="{750F5081-2ADB-1C83-BB90-C511D24AB2E6}"/>
              </a:ext>
            </a:extLst>
          </p:cNvPr>
          <p:cNvPicPr>
            <a:picLocks noChangeAspect="1"/>
          </p:cNvPicPr>
          <p:nvPr/>
        </p:nvPicPr>
        <p:blipFill>
          <a:blip r:embed="rId3"/>
          <a:stretch>
            <a:fillRect/>
          </a:stretch>
        </p:blipFill>
        <p:spPr>
          <a:xfrm>
            <a:off x="0" y="853910"/>
            <a:ext cx="9144000" cy="3435680"/>
          </a:xfrm>
          <a:prstGeom prst="rect">
            <a:avLst/>
          </a:prstGeom>
        </p:spPr>
      </p:pic>
    </p:spTree>
    <p:extLst>
      <p:ext uri="{BB962C8B-B14F-4D97-AF65-F5344CB8AC3E}">
        <p14:creationId xmlns:p14="http://schemas.microsoft.com/office/powerpoint/2010/main" val="976828946"/>
      </p:ext>
    </p:extLst>
  </p:cSld>
  <p:clrMapOvr>
    <a:masterClrMapping/>
  </p:clrMapOvr>
</p:sld>
</file>

<file path=ppt/theme/theme1.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GDTRY">
      <a:dk1>
        <a:srgbClr val="FFFFFF"/>
      </a:dk1>
      <a:lt1>
        <a:srgbClr val="FFFFFF"/>
      </a:lt1>
      <a:dk2>
        <a:srgbClr val="003450"/>
      </a:dk2>
      <a:lt2>
        <a:srgbClr val="BED9DF"/>
      </a:lt2>
      <a:accent1>
        <a:srgbClr val="003450"/>
      </a:accent1>
      <a:accent2>
        <a:srgbClr val="EF373E"/>
      </a:accent2>
      <a:accent3>
        <a:srgbClr val="EF373E"/>
      </a:accent3>
      <a:accent4>
        <a:srgbClr val="BED9DF"/>
      </a:accent4>
      <a:accent5>
        <a:srgbClr val="007C88"/>
      </a:accent5>
      <a:accent6>
        <a:srgbClr val="EF373E"/>
      </a:accent6>
      <a:hlink>
        <a:srgbClr val="007C88"/>
      </a:hlink>
      <a:folHlink>
        <a:srgbClr val="007C88"/>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C6E3F7569A354EAEC4C45886911EE1" ma:contentTypeVersion="17" ma:contentTypeDescription="Create a new document." ma:contentTypeScope="" ma:versionID="ae5450dd17fa6d54e84957386c2a9fb4">
  <xsd:schema xmlns:xsd="http://www.w3.org/2001/XMLSchema" xmlns:xs="http://www.w3.org/2001/XMLSchema" xmlns:p="http://schemas.microsoft.com/office/2006/metadata/properties" xmlns:ns1="http://schemas.microsoft.com/sharepoint/v3" xmlns:ns2="64713573-2607-4232-a22a-8ce94ca9cad9" xmlns:ns3="77c58aec-9864-4e2c-b2ce-0b66c72066dc" targetNamespace="http://schemas.microsoft.com/office/2006/metadata/properties" ma:root="true" ma:fieldsID="359e44e4d3479089b18117b51d116cd3" ns1:_="" ns2:_="" ns3:_="">
    <xsd:import namespace="http://schemas.microsoft.com/sharepoint/v3"/>
    <xsd:import namespace="64713573-2607-4232-a22a-8ce94ca9cad9"/>
    <xsd:import namespace="77c58aec-9864-4e2c-b2ce-0b66c72066dc"/>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1:_ip_UnifiedCompliancePolicyProperties" minOccurs="0"/>
                <xsd:element ref="ns1:_ip_UnifiedCompliancePolicyUIAc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713573-2607-4232-a22a-8ce94ca9ca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c58aec-9864-4e2c-b2ce-0b66c72066d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64713573-2607-4232-a22a-8ce94ca9ca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AF21BA-BB25-4E6D-87F5-51326B163B42}"/>
</file>

<file path=customXml/itemProps2.xml><?xml version="1.0" encoding="utf-8"?>
<ds:datastoreItem xmlns:ds="http://schemas.openxmlformats.org/officeDocument/2006/customXml" ds:itemID="{3154A3E9-3B62-4A58-8471-485D60AB3617}"/>
</file>

<file path=customXml/itemProps3.xml><?xml version="1.0" encoding="utf-8"?>
<ds:datastoreItem xmlns:ds="http://schemas.openxmlformats.org/officeDocument/2006/customXml" ds:itemID="{BB95FD5C-EED0-4AD4-8760-AA65FC45E251}"/>
</file>

<file path=docProps/app.xml><?xml version="1.0" encoding="utf-8"?>
<Properties xmlns="http://schemas.openxmlformats.org/officeDocument/2006/extended-properties" xmlns:vt="http://schemas.openxmlformats.org/officeDocument/2006/docPropsVTypes">
  <TotalTime>2423</TotalTime>
  <Words>1182</Words>
  <Application>Microsoft Office PowerPoint</Application>
  <PresentationFormat>On-screen Show (16:9)</PresentationFormat>
  <Paragraphs>78</Paragraphs>
  <Slides>14</Slides>
  <Notes>13</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vt:i4>
      </vt:variant>
    </vt:vector>
  </HeadingPairs>
  <TitlesOfParts>
    <vt:vector size="22" baseType="lpstr">
      <vt:lpstr>Arial</vt:lpstr>
      <vt:lpstr>Avenir Next LT Pro</vt:lpstr>
      <vt:lpstr>Calibri</vt:lpstr>
      <vt:lpstr>Calibri Light</vt:lpstr>
      <vt:lpstr>Calisto MT</vt:lpstr>
      <vt:lpstr>roboto</vt:lpstr>
      <vt:lpstr>White background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Locally…</vt:lpstr>
      <vt:lpstr>Ways you can get involved</vt:lpstr>
      <vt:lpstr>Join us online</vt:lpstr>
      <vt:lpstr>Fundraise</vt:lpstr>
      <vt:lpstr>Volunteer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Genevieve Townsend</dc:creator>
  <cp:lastModifiedBy>Jessica Campbell</cp:lastModifiedBy>
  <cp:revision>14</cp:revision>
  <dcterms:created xsi:type="dcterms:W3CDTF">2020-07-29T02:36:30Z</dcterms:created>
  <dcterms:modified xsi:type="dcterms:W3CDTF">2026-04-07T04:42:26Z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0x01010066C6E3F7569A354EAEC4C45886911EE1</vt:lpwstr>
  </property>
</Properties>
</file>