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6"/>
  </p:notesMasterIdLst>
  <p:sldIdLst>
    <p:sldId id="278" r:id="rId5"/>
    <p:sldId id="316" r:id="rId6"/>
    <p:sldId id="257" r:id="rId7"/>
    <p:sldId id="317" r:id="rId8"/>
    <p:sldId id="318" r:id="rId9"/>
    <p:sldId id="279" r:id="rId10"/>
    <p:sldId id="284" r:id="rId11"/>
    <p:sldId id="319" r:id="rId12"/>
    <p:sldId id="277" r:id="rId13"/>
    <p:sldId id="289" r:id="rId14"/>
    <p:sldId id="32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E81A16-1DBE-4D44-6003-0320880492A7}" v="4" dt="2025-09-29T04:56:13.982"/>
    <p1510:client id="{5A57AEB3-AE7C-28A6-7144-197BF50F9847}" v="16" dt="2025-09-29T02:45:57.210"/>
    <p1510:client id="{B86D97A2-8681-4B33-8A2C-C688CEE34E84}" v="301" dt="2025-09-29T04:59:23.855"/>
    <p1510:client id="{EF1CE085-27D7-82FB-2B4B-56888F603D49}" v="30" dt="2025-09-29T02:52:43.8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81295" autoAdjust="0"/>
  </p:normalViewPr>
  <p:slideViewPr>
    <p:cSldViewPr snapToGrid="0">
      <p:cViewPr varScale="1">
        <p:scale>
          <a:sx n="52" d="100"/>
          <a:sy n="52" d="100"/>
        </p:scale>
        <p:origin x="10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9C48EF-12AD-4D56-B7FF-0763CEA5EAE5}" type="datetimeFigureOut">
              <a:rPr lang="en-AU" smtClean="0"/>
              <a:t>28/09/2025</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B99AC5-BEB6-49C3-B1E3-34E4699C1C86}" type="slidenum">
              <a:rPr lang="en-AU" smtClean="0"/>
              <a:t>‹#›</a:t>
            </a:fld>
            <a:endParaRPr lang="en-AU"/>
          </a:p>
        </p:txBody>
      </p:sp>
    </p:spTree>
    <p:extLst>
      <p:ext uri="{BB962C8B-B14F-4D97-AF65-F5344CB8AC3E}">
        <p14:creationId xmlns:p14="http://schemas.microsoft.com/office/powerpoint/2010/main" val="7391411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AU" sz="1100" b="1" dirty="0"/>
              <a:t>Introduction: </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AU" sz="1100" b="1" dirty="0"/>
          </a:p>
          <a:p>
            <a:pPr marL="0" marR="0" lvl="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Hi, my name is [insert] and I work at The Salvation Army in [insert]. My role is [provide description].</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AU" sz="1100" b="0" i="1" dirty="0"/>
          </a:p>
          <a:p>
            <a:r>
              <a:rPr lang="en-AU" sz="1200" kern="1200" dirty="0">
                <a:solidFill>
                  <a:schemeClr val="tx1"/>
                </a:solidFill>
                <a:effectLst/>
                <a:latin typeface="+mn-lt"/>
                <a:ea typeface="+mn-ea"/>
                <a:cs typeface="+mn-cs"/>
              </a:rPr>
              <a:t>Thank you for inviting me to speak today.</a:t>
            </a:r>
          </a:p>
          <a:p>
            <a:endParaRPr lang="en-AU" sz="1200" kern="1200" dirty="0">
              <a:solidFill>
                <a:schemeClr val="tx1"/>
              </a:solidFill>
              <a:effectLst/>
              <a:latin typeface="+mn-lt"/>
              <a:ea typeface="+mn-ea"/>
              <a:cs typeface="+mn-cs"/>
            </a:endParaRPr>
          </a:p>
          <a:p>
            <a:r>
              <a:rPr lang="en-AU" sz="1200" b="0" kern="1200" dirty="0">
                <a:solidFill>
                  <a:schemeClr val="tx1"/>
                </a:solidFill>
                <a:effectLst/>
                <a:latin typeface="+mn-lt"/>
                <a:ea typeface="+mn-ea"/>
                <a:cs typeface="+mn-cs"/>
              </a:rPr>
              <a:t>Today I’m going to be speaking with you for about 10 – 15mins about the work of The Salvation Army, our support locally in [region] and how your school is supporting us through our Christmas Appeal.  </a:t>
            </a:r>
            <a:endParaRPr lang="en-AU" dirty="0"/>
          </a:p>
          <a:p>
            <a:endParaRPr lang="en-AU" dirty="0"/>
          </a:p>
        </p:txBody>
      </p:sp>
      <p:sp>
        <p:nvSpPr>
          <p:cNvPr id="4" name="Slide Number Placeholder 3"/>
          <p:cNvSpPr>
            <a:spLocks noGrp="1"/>
          </p:cNvSpPr>
          <p:nvPr>
            <p:ph type="sldNum" sz="quarter" idx="5"/>
          </p:nvPr>
        </p:nvSpPr>
        <p:spPr/>
        <p:txBody>
          <a:bodyPr/>
          <a:lstStyle/>
          <a:p>
            <a:fld id="{03B99AC5-BEB6-49C3-B1E3-34E4699C1C86}" type="slidenum">
              <a:rPr lang="en-AU" smtClean="0"/>
              <a:t>1</a:t>
            </a:fld>
            <a:endParaRPr lang="en-AU"/>
          </a:p>
        </p:txBody>
      </p:sp>
    </p:spTree>
    <p:extLst>
      <p:ext uri="{BB962C8B-B14F-4D97-AF65-F5344CB8AC3E}">
        <p14:creationId xmlns:p14="http://schemas.microsoft.com/office/powerpoint/2010/main" val="15648603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AU" dirty="0"/>
              <a:t>First, I would like to acknowledge the Traditional owners of the land we meet [land] and pay respect to Elders past, present and future. </a:t>
            </a:r>
          </a:p>
          <a:p>
            <a:endParaRPr lang="en-AU"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2</a:t>
            </a:fld>
            <a:endParaRPr lang="en-US"/>
          </a:p>
        </p:txBody>
      </p:sp>
    </p:spTree>
    <p:extLst>
      <p:ext uri="{BB962C8B-B14F-4D97-AF65-F5344CB8AC3E}">
        <p14:creationId xmlns:p14="http://schemas.microsoft.com/office/powerpoint/2010/main" val="41787158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0"/>
              </a:spcAft>
            </a:pPr>
            <a:r>
              <a:rPr lang="en-AU" sz="1200" b="1" dirty="0">
                <a:solidFill>
                  <a:srgbClr val="4F4F4F"/>
                </a:solidFill>
                <a:effectLst/>
                <a:latin typeface="Arial" panose="020B0604020202020204" pitchFamily="34" charset="0"/>
                <a:cs typeface="Arial" panose="020B0604020202020204" pitchFamily="34" charset="0"/>
              </a:rPr>
              <a:t>Who are The Salvos?</a:t>
            </a:r>
          </a:p>
          <a:p>
            <a:pPr>
              <a:spcAft>
                <a:spcPts val="0"/>
              </a:spcAft>
            </a:pPr>
            <a:endParaRPr lang="en-AU" sz="1200" b="1" dirty="0">
              <a:solidFill>
                <a:srgbClr val="4F4F4F"/>
              </a:solidFill>
              <a:effectLst/>
              <a:latin typeface="Arial" panose="020B0604020202020204" pitchFamily="34" charset="0"/>
              <a:cs typeface="Arial" panose="020B0604020202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AU" sz="1200" b="0" i="0" dirty="0"/>
              <a:t>First, put your hands up if you have heard of The Salvation Army before?</a:t>
            </a:r>
          </a:p>
          <a:p>
            <a:pPr>
              <a:spcAft>
                <a:spcPts val="0"/>
              </a:spcAft>
            </a:pPr>
            <a:endParaRPr lang="en-AU" sz="1200" dirty="0">
              <a:solidFill>
                <a:srgbClr val="4F4F4F"/>
              </a:solidFill>
              <a:effectLst/>
              <a:latin typeface="Arial" panose="020B0604020202020204" pitchFamily="34" charset="0"/>
              <a:cs typeface="Arial" panose="020B0604020202020204" pitchFamily="34" charset="0"/>
            </a:endParaRPr>
          </a:p>
          <a:p>
            <a:pPr>
              <a:spcAft>
                <a:spcPts val="0"/>
              </a:spcAft>
            </a:pPr>
            <a:r>
              <a:rPr lang="en-AU" sz="1200" dirty="0">
                <a:solidFill>
                  <a:srgbClr val="4F4F4F"/>
                </a:solidFill>
                <a:effectLst/>
                <a:latin typeface="Arial" panose="020B0604020202020204" pitchFamily="34" charset="0"/>
                <a:cs typeface="Arial" panose="020B0604020202020204" pitchFamily="34" charset="0"/>
              </a:rPr>
              <a:t>Here’s a video to learn more about us. </a:t>
            </a:r>
          </a:p>
          <a:p>
            <a:pPr>
              <a:spcAft>
                <a:spcPts val="0"/>
              </a:spcAft>
            </a:pPr>
            <a:r>
              <a:rPr lang="en-AU" sz="1200" dirty="0">
                <a:solidFill>
                  <a:srgbClr val="4F4F4F"/>
                </a:solidFill>
                <a:effectLst/>
                <a:latin typeface="Arial" panose="020B0604020202020204" pitchFamily="34" charset="0"/>
                <a:cs typeface="Arial" panose="020B0604020202020204" pitchFamily="34" charset="0"/>
              </a:rPr>
              <a:t>WATCH: https://www.youtube.com/watch?v=cgd9wAqyaBA</a:t>
            </a:r>
            <a:endParaRPr lang="en-AU" dirty="0"/>
          </a:p>
          <a:p>
            <a:endParaRPr lang="en-AU" dirty="0"/>
          </a:p>
        </p:txBody>
      </p:sp>
      <p:sp>
        <p:nvSpPr>
          <p:cNvPr id="4" name="Slide Number Placeholder 3"/>
          <p:cNvSpPr>
            <a:spLocks noGrp="1"/>
          </p:cNvSpPr>
          <p:nvPr>
            <p:ph type="sldNum" sz="quarter" idx="5"/>
          </p:nvPr>
        </p:nvSpPr>
        <p:spPr/>
        <p:txBody>
          <a:bodyPr/>
          <a:lstStyle/>
          <a:p>
            <a:fld id="{03B99AC5-BEB6-49C3-B1E3-34E4699C1C86}" type="slidenum">
              <a:rPr lang="en-AU" smtClean="0"/>
              <a:t>3</a:t>
            </a:fld>
            <a:endParaRPr lang="en-AU"/>
          </a:p>
        </p:txBody>
      </p:sp>
    </p:spTree>
    <p:extLst>
      <p:ext uri="{BB962C8B-B14F-4D97-AF65-F5344CB8AC3E}">
        <p14:creationId xmlns:p14="http://schemas.microsoft.com/office/powerpoint/2010/main" val="9697079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Q. What did </a:t>
            </a:r>
            <a:r>
              <a:rPr lang="en-US" b="1" dirty="0" err="1"/>
              <a:t>Shieldy</a:t>
            </a:r>
            <a:r>
              <a:rPr lang="en-US" b="1" dirty="0"/>
              <a:t> say about The Salvos?</a:t>
            </a:r>
          </a:p>
          <a:p>
            <a:endParaRPr lang="en-US" b="0" i="1" dirty="0"/>
          </a:p>
          <a:p>
            <a:r>
              <a:rPr lang="en-US" b="0" i="0" dirty="0"/>
              <a:t>Take a few student responses and then </a:t>
            </a:r>
            <a:r>
              <a:rPr lang="en-US" b="0" i="0" dirty="0" err="1"/>
              <a:t>summarise</a:t>
            </a:r>
            <a:r>
              <a:rPr lang="en-US" b="0" i="0" dirty="0"/>
              <a:t> the video. </a:t>
            </a:r>
          </a:p>
          <a:p>
            <a:r>
              <a:rPr lang="en-US" b="0" i="0" dirty="0"/>
              <a:t>Add an explanation here about the local The Salvation Army services and programs.</a:t>
            </a:r>
          </a:p>
          <a:p>
            <a:endParaRPr lang="en-AU" dirty="0"/>
          </a:p>
        </p:txBody>
      </p:sp>
      <p:sp>
        <p:nvSpPr>
          <p:cNvPr id="4" name="Slide Number Placeholder 3"/>
          <p:cNvSpPr>
            <a:spLocks noGrp="1"/>
          </p:cNvSpPr>
          <p:nvPr>
            <p:ph type="sldNum" sz="quarter" idx="5"/>
          </p:nvPr>
        </p:nvSpPr>
        <p:spPr/>
        <p:txBody>
          <a:bodyPr/>
          <a:lstStyle/>
          <a:p>
            <a:fld id="{03B99AC5-BEB6-49C3-B1E3-34E4699C1C86}" type="slidenum">
              <a:rPr lang="en-AU" smtClean="0"/>
              <a:t>4</a:t>
            </a:fld>
            <a:endParaRPr lang="en-AU"/>
          </a:p>
        </p:txBody>
      </p:sp>
    </p:spTree>
    <p:extLst>
      <p:ext uri="{BB962C8B-B14F-4D97-AF65-F5344CB8AC3E}">
        <p14:creationId xmlns:p14="http://schemas.microsoft.com/office/powerpoint/2010/main" val="5860909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61EDA-F798-0D48-3201-D2B361FA7F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199BE3-3ADB-6C38-4A3A-0FEDE51CC5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3BDE3E-B649-46D5-F613-692D73AB96D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ea typeface="Calibri"/>
                <a:cs typeface="Calibri"/>
              </a:rPr>
              <a:t>Here is some of the work that we do. *BRIEFLY explain service (1min </a:t>
            </a:r>
            <a:r>
              <a:rPr lang="en-AU" dirty="0" err="1">
                <a:ea typeface="Calibri"/>
                <a:cs typeface="Calibri"/>
              </a:rPr>
              <a:t>approx</a:t>
            </a:r>
            <a:r>
              <a:rPr lang="en-AU" dirty="0">
                <a:ea typeface="Calibri"/>
                <a:cs typeface="Calibri"/>
              </a:rPr>
              <a:t>)</a:t>
            </a:r>
          </a:p>
          <a:p>
            <a:endParaRPr lang="en-AU" dirty="0"/>
          </a:p>
        </p:txBody>
      </p:sp>
      <p:sp>
        <p:nvSpPr>
          <p:cNvPr id="4" name="Slide Number Placeholder 3">
            <a:extLst>
              <a:ext uri="{FF2B5EF4-FFF2-40B4-BE49-F238E27FC236}">
                <a16:creationId xmlns:a16="http://schemas.microsoft.com/office/drawing/2014/main" id="{529B51C6-56C3-F7DB-E856-5A245E432489}"/>
              </a:ext>
            </a:extLst>
          </p:cNvPr>
          <p:cNvSpPr>
            <a:spLocks noGrp="1"/>
          </p:cNvSpPr>
          <p:nvPr>
            <p:ph type="sldNum" sz="quarter" idx="5"/>
          </p:nvPr>
        </p:nvSpPr>
        <p:spPr/>
        <p:txBody>
          <a:bodyPr/>
          <a:lstStyle/>
          <a:p>
            <a:fld id="{03B99AC5-BEB6-49C3-B1E3-34E4699C1C86}" type="slidenum">
              <a:rPr lang="en-AU" smtClean="0"/>
              <a:t>5</a:t>
            </a:fld>
            <a:endParaRPr lang="en-AU"/>
          </a:p>
        </p:txBody>
      </p:sp>
    </p:spTree>
    <p:extLst>
      <p:ext uri="{BB962C8B-B14F-4D97-AF65-F5344CB8AC3E}">
        <p14:creationId xmlns:p14="http://schemas.microsoft.com/office/powerpoint/2010/main" val="30673027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year, The Salvos provide over 1 million instances of support in Australia. </a:t>
            </a:r>
          </a:p>
          <a:p>
            <a:endParaRPr lang="en-US" dirty="0"/>
          </a:p>
          <a:p>
            <a:r>
              <a:rPr lang="en-AU" sz="1200" kern="1200" dirty="0">
                <a:solidFill>
                  <a:schemeClr val="tx1"/>
                </a:solidFill>
                <a:effectLst/>
                <a:latin typeface="+mn-lt"/>
                <a:ea typeface="+mn-ea"/>
                <a:cs typeface="+mn-cs"/>
              </a:rPr>
              <a:t>We have been there for people in Australia for over 140 years. </a:t>
            </a:r>
            <a:endParaRPr lang="en-US" dirty="0">
              <a:cs typeface="Calibri"/>
            </a:endParaRPr>
          </a:p>
          <a:p>
            <a:endParaRPr lang="en-AU" dirty="0"/>
          </a:p>
        </p:txBody>
      </p:sp>
      <p:sp>
        <p:nvSpPr>
          <p:cNvPr id="4" name="Slide Number Placeholder 3"/>
          <p:cNvSpPr>
            <a:spLocks noGrp="1"/>
          </p:cNvSpPr>
          <p:nvPr>
            <p:ph type="sldNum" sz="quarter" idx="5"/>
          </p:nvPr>
        </p:nvSpPr>
        <p:spPr/>
        <p:txBody>
          <a:bodyPr/>
          <a:lstStyle/>
          <a:p>
            <a:fld id="{03B99AC5-BEB6-49C3-B1E3-34E4699C1C86}" type="slidenum">
              <a:rPr lang="en-AU" smtClean="0"/>
              <a:t>6</a:t>
            </a:fld>
            <a:endParaRPr lang="en-AU"/>
          </a:p>
        </p:txBody>
      </p:sp>
    </p:spTree>
    <p:extLst>
      <p:ext uri="{BB962C8B-B14F-4D97-AF65-F5344CB8AC3E}">
        <p14:creationId xmlns:p14="http://schemas.microsoft.com/office/powerpoint/2010/main" val="137095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Here, talk sensitively to the services that your Mission Expression provides. You could list your services, go through your weekly schedule – and share what you do to support your local community</a:t>
            </a:r>
          </a:p>
          <a:p>
            <a:pPr marL="171450" indent="-171450">
              <a:buFont typeface="Arial" panose="020B0604020202020204" pitchFamily="34" charset="0"/>
              <a:buChar char="•"/>
            </a:pPr>
            <a:r>
              <a:rPr lang="en-US" dirty="0"/>
              <a:t>***Include appropriate photos where possible!</a:t>
            </a:r>
            <a:endParaRPr lang="en-US" dirty="0">
              <a:ea typeface="Calibri"/>
              <a:cs typeface="Calibri"/>
            </a:endParaRPr>
          </a:p>
          <a:p>
            <a:endParaRPr lang="en-AU" dirty="0"/>
          </a:p>
        </p:txBody>
      </p:sp>
      <p:sp>
        <p:nvSpPr>
          <p:cNvPr id="4" name="Slide Number Placeholder 3"/>
          <p:cNvSpPr>
            <a:spLocks noGrp="1"/>
          </p:cNvSpPr>
          <p:nvPr>
            <p:ph type="sldNum" sz="quarter" idx="5"/>
          </p:nvPr>
        </p:nvSpPr>
        <p:spPr/>
        <p:txBody>
          <a:bodyPr/>
          <a:lstStyle/>
          <a:p>
            <a:fld id="{03B99AC5-BEB6-49C3-B1E3-34E4699C1C86}" type="slidenum">
              <a:rPr lang="en-AU" smtClean="0"/>
              <a:t>7</a:t>
            </a:fld>
            <a:endParaRPr lang="en-AU"/>
          </a:p>
        </p:txBody>
      </p:sp>
    </p:spTree>
    <p:extLst>
      <p:ext uri="{BB962C8B-B14F-4D97-AF65-F5344CB8AC3E}">
        <p14:creationId xmlns:p14="http://schemas.microsoft.com/office/powerpoint/2010/main" val="2115911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FFD11-E419-94CE-87C2-93A70D1745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2DD505-A452-FFAF-DB54-C3E9EB2168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0DEB6D-0E08-9921-1D59-4E28BC75CFE8}"/>
              </a:ext>
            </a:extLst>
          </p:cNvPr>
          <p:cNvSpPr>
            <a:spLocks noGrp="1"/>
          </p:cNvSpPr>
          <p:nvPr>
            <p:ph type="body" idx="1"/>
          </p:nvPr>
        </p:nvSpPr>
        <p:spPr/>
        <p:txBody>
          <a:bodyPr/>
          <a:lstStyle/>
          <a:p>
            <a:r>
              <a:rPr lang="en-US" dirty="0"/>
              <a:t>2025 has </a:t>
            </a:r>
            <a:r>
              <a:rPr lang="en-US" sz="1200" dirty="0"/>
              <a:t>been a tough year for many Australians. </a:t>
            </a:r>
            <a:r>
              <a:rPr lang="en-US" sz="1200" b="0" dirty="0"/>
              <a:t>The cost of daily living expenses have increased and people are struggling to afford everything to meet their needs. That means we have been helping people with their grocery shop or supporting them through a difficult time.</a:t>
            </a:r>
            <a:r>
              <a:rPr lang="en-US" dirty="0"/>
              <a:t>  </a:t>
            </a:r>
            <a:endParaRPr lang="en-US" sz="1200" b="0" dirty="0"/>
          </a:p>
          <a:p>
            <a:endParaRPr lang="en-US" sz="1200" b="0" dirty="0"/>
          </a:p>
          <a:p>
            <a:r>
              <a:rPr lang="en-US" sz="1200" b="0" dirty="0"/>
              <a:t>This year, the demand for our support at Christmas is expected to be bigger than ever. </a:t>
            </a:r>
          </a:p>
          <a:p>
            <a:endParaRPr lang="en-US" sz="1200" b="0" dirty="0"/>
          </a:p>
          <a:p>
            <a:r>
              <a:rPr lang="en-US" sz="1200" b="0" dirty="0"/>
              <a:t>Which is why we are asking for your help!</a:t>
            </a:r>
            <a:endParaRPr lang="en-US" dirty="0"/>
          </a:p>
          <a:p>
            <a:endParaRPr lang="en-AU" dirty="0"/>
          </a:p>
        </p:txBody>
      </p:sp>
      <p:sp>
        <p:nvSpPr>
          <p:cNvPr id="4" name="Slide Number Placeholder 3">
            <a:extLst>
              <a:ext uri="{FF2B5EF4-FFF2-40B4-BE49-F238E27FC236}">
                <a16:creationId xmlns:a16="http://schemas.microsoft.com/office/drawing/2014/main" id="{CA48BA07-1788-CBA0-5D48-D2D67ABCBA79}"/>
              </a:ext>
            </a:extLst>
          </p:cNvPr>
          <p:cNvSpPr>
            <a:spLocks noGrp="1"/>
          </p:cNvSpPr>
          <p:nvPr>
            <p:ph type="sldNum" sz="quarter" idx="5"/>
          </p:nvPr>
        </p:nvSpPr>
        <p:spPr/>
        <p:txBody>
          <a:bodyPr/>
          <a:lstStyle/>
          <a:p>
            <a:fld id="{03B99AC5-BEB6-49C3-B1E3-34E4699C1C86}" type="slidenum">
              <a:rPr lang="en-AU" smtClean="0"/>
              <a:t>8</a:t>
            </a:fld>
            <a:endParaRPr lang="en-AU"/>
          </a:p>
        </p:txBody>
      </p:sp>
    </p:spTree>
    <p:extLst>
      <p:ext uri="{BB962C8B-B14F-4D97-AF65-F5344CB8AC3E}">
        <p14:creationId xmlns:p14="http://schemas.microsoft.com/office/powerpoint/2010/main" val="35417118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None/>
            </a:pPr>
            <a:r>
              <a:rPr lang="en-AU" sz="1200" b="0" dirty="0">
                <a:solidFill>
                  <a:srgbClr val="003452"/>
                </a:solidFill>
                <a:latin typeface="Calibri" panose="020F0502020204030204" pitchFamily="34" charset="0"/>
              </a:rPr>
              <a:t>Your school has kindly offered to support us by taking part in our Christmas Appeal. </a:t>
            </a:r>
          </a:p>
          <a:p>
            <a:pPr marL="0" indent="0">
              <a:lnSpc>
                <a:spcPct val="100000"/>
              </a:lnSpc>
              <a:buNone/>
            </a:pPr>
            <a:endParaRPr lang="en-AU" sz="1200" b="0" dirty="0">
              <a:solidFill>
                <a:srgbClr val="003452"/>
              </a:solidFill>
              <a:latin typeface="Calibri" panose="020F0502020204030204" pitchFamily="34" charset="0"/>
            </a:endParaRPr>
          </a:p>
          <a:p>
            <a:r>
              <a:rPr lang="en-AU" sz="1200" b="0" dirty="0">
                <a:solidFill>
                  <a:srgbClr val="003452"/>
                </a:solidFill>
                <a:latin typeface="Calibri"/>
                <a:ea typeface="Calibri"/>
                <a:cs typeface="Calibri"/>
              </a:rPr>
              <a:t>We are asking you to donate [food/toys/money] that we will use to ensure no one goes without in [suburb name] community. At Christmas each year, many people turn to us for support. Through the items you donate</a:t>
            </a:r>
            <a:r>
              <a:rPr lang="en-AU" sz="1200" dirty="0">
                <a:solidFill>
                  <a:srgbClr val="003452"/>
                </a:solidFill>
                <a:latin typeface="Calibri"/>
                <a:ea typeface="Calibri"/>
                <a:cs typeface="Calibri"/>
              </a:rPr>
              <a:t>/money you raise, </a:t>
            </a:r>
            <a:r>
              <a:rPr lang="en-AU" sz="1200" b="0" dirty="0">
                <a:solidFill>
                  <a:srgbClr val="003452"/>
                </a:solidFill>
                <a:latin typeface="Calibri"/>
                <a:ea typeface="Calibri"/>
                <a:cs typeface="Calibri"/>
              </a:rPr>
              <a:t>we will work to ensure no one is hungry, people have a special meal to look forward to and people have the opportunity to enjoy some of the magic of Christmas.</a:t>
            </a:r>
            <a:r>
              <a:rPr lang="en-AU" sz="1200" dirty="0">
                <a:solidFill>
                  <a:srgbClr val="003452"/>
                </a:solidFill>
                <a:latin typeface="Calibri"/>
                <a:ea typeface="Calibri"/>
                <a:cs typeface="Calibri"/>
              </a:rPr>
              <a:t> </a:t>
            </a:r>
            <a:endParaRPr lang="en-AU" sz="1200" b="0" dirty="0">
              <a:solidFill>
                <a:srgbClr val="003452"/>
              </a:solidFill>
              <a:latin typeface="Calibri" panose="020F0502020204030204" pitchFamily="34" charset="0"/>
              <a:ea typeface="Calibri"/>
              <a:cs typeface="Calibri"/>
            </a:endParaRPr>
          </a:p>
          <a:p>
            <a:pPr marL="0" indent="0">
              <a:lnSpc>
                <a:spcPct val="100000"/>
              </a:lnSpc>
              <a:buNone/>
            </a:pPr>
            <a:endParaRPr lang="en-AU" sz="800" b="0" dirty="0">
              <a:solidFill>
                <a:srgbClr val="003452"/>
              </a:solidFill>
            </a:endParaRPr>
          </a:p>
          <a:p>
            <a:pPr marL="0" indent="0">
              <a:lnSpc>
                <a:spcPct val="100000"/>
              </a:lnSpc>
              <a:buNone/>
            </a:pPr>
            <a:r>
              <a:rPr lang="en-AU" sz="800" b="0" dirty="0">
                <a:solidFill>
                  <a:srgbClr val="003452"/>
                </a:solidFill>
                <a:latin typeface="Calibri" panose="020F0502020204030204" pitchFamily="34" charset="0"/>
              </a:rPr>
              <a:t>Q. If someone is struggling to get by and then they receive a Christmas hamper with food – how will it make them feel? </a:t>
            </a:r>
            <a:r>
              <a:rPr lang="en-AU" sz="800" b="0" i="1" dirty="0">
                <a:solidFill>
                  <a:srgbClr val="003452"/>
                </a:solidFill>
                <a:latin typeface="Calibri" panose="020F0502020204030204" pitchFamily="34" charset="0"/>
              </a:rPr>
              <a:t>Cared for, happy, loved, supported. </a:t>
            </a:r>
            <a:r>
              <a:rPr lang="en-AU" sz="800" b="0" i="0" dirty="0">
                <a:solidFill>
                  <a:srgbClr val="003452"/>
                </a:solidFill>
                <a:latin typeface="Calibri" panose="020F0502020204030204" pitchFamily="34" charset="0"/>
              </a:rPr>
              <a:t>That’s what The Salvos are all about.</a:t>
            </a:r>
            <a:endParaRPr lang="en-AU" sz="800" b="0" dirty="0">
              <a:solidFill>
                <a:schemeClr val="tx1">
                  <a:lumMod val="75000"/>
                  <a:lumOff val="25000"/>
                </a:schemeClr>
              </a:solidFill>
              <a:latin typeface="Calibri" panose="020F0502020204030204" pitchFamily="34" charset="0"/>
            </a:endParaRPr>
          </a:p>
          <a:p>
            <a:pPr marL="0" indent="0">
              <a:lnSpc>
                <a:spcPct val="100000"/>
              </a:lnSpc>
              <a:buNone/>
            </a:pPr>
            <a:r>
              <a:rPr lang="en-AU" sz="800" b="0" dirty="0">
                <a:solidFill>
                  <a:schemeClr val="tx1">
                    <a:lumMod val="75000"/>
                    <a:lumOff val="25000"/>
                  </a:schemeClr>
                </a:solidFill>
                <a:latin typeface="Calibri" panose="020F0502020204030204" pitchFamily="34" charset="0"/>
              </a:rPr>
              <a:t> </a:t>
            </a:r>
          </a:p>
          <a:p>
            <a:pPr marL="0" indent="0">
              <a:lnSpc>
                <a:spcPct val="100000"/>
              </a:lnSpc>
              <a:buNone/>
            </a:pPr>
            <a:endParaRPr lang="en-AU" dirty="0"/>
          </a:p>
        </p:txBody>
      </p:sp>
      <p:sp>
        <p:nvSpPr>
          <p:cNvPr id="4" name="Slide Number Placeholder 3"/>
          <p:cNvSpPr>
            <a:spLocks noGrp="1"/>
          </p:cNvSpPr>
          <p:nvPr>
            <p:ph type="sldNum" sz="quarter" idx="5"/>
          </p:nvPr>
        </p:nvSpPr>
        <p:spPr/>
        <p:txBody>
          <a:bodyPr/>
          <a:lstStyle/>
          <a:p>
            <a:fld id="{03B99AC5-BEB6-49C3-B1E3-34E4699C1C86}" type="slidenum">
              <a:rPr lang="en-AU" smtClean="0"/>
              <a:t>9</a:t>
            </a:fld>
            <a:endParaRPr lang="en-AU"/>
          </a:p>
        </p:txBody>
      </p:sp>
    </p:spTree>
    <p:extLst>
      <p:ext uri="{BB962C8B-B14F-4D97-AF65-F5344CB8AC3E}">
        <p14:creationId xmlns:p14="http://schemas.microsoft.com/office/powerpoint/2010/main" val="41585211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Give example for [Food/Gifts]. </a:t>
            </a:r>
          </a:p>
          <a:p>
            <a:r>
              <a:rPr lang="en-AU" dirty="0"/>
              <a:t>Provide guidance on giving such as… </a:t>
            </a:r>
          </a:p>
          <a:p>
            <a:r>
              <a:rPr lang="en-AU" dirty="0"/>
              <a:t>• Please make sure all items being donated are new/unused unopened </a:t>
            </a:r>
          </a:p>
          <a:p>
            <a:r>
              <a:rPr lang="en-AU" dirty="0"/>
              <a:t>• Please ensure items have long expiry dates and are non-perishable (Ask a student to define ‘non-perishable’)</a:t>
            </a:r>
          </a:p>
          <a:p>
            <a:r>
              <a:rPr lang="en-AU" dirty="0"/>
              <a:t>• Consider providing food that will suit families with young children, people with allergies, the elderly and new Australians</a:t>
            </a:r>
          </a:p>
        </p:txBody>
      </p:sp>
      <p:sp>
        <p:nvSpPr>
          <p:cNvPr id="4" name="Slide Number Placeholder 3"/>
          <p:cNvSpPr>
            <a:spLocks noGrp="1"/>
          </p:cNvSpPr>
          <p:nvPr>
            <p:ph type="sldNum" sz="quarter" idx="5"/>
          </p:nvPr>
        </p:nvSpPr>
        <p:spPr/>
        <p:txBody>
          <a:bodyPr/>
          <a:lstStyle/>
          <a:p>
            <a:fld id="{B8323BA0-8F77-694E-B130-88E19C6CDDEE}" type="slidenum">
              <a:rPr lang="en-US" smtClean="0"/>
              <a:pPr/>
              <a:t>10</a:t>
            </a:fld>
            <a:endParaRPr lang="en-US"/>
          </a:p>
        </p:txBody>
      </p:sp>
    </p:spTree>
    <p:extLst>
      <p:ext uri="{BB962C8B-B14F-4D97-AF65-F5344CB8AC3E}">
        <p14:creationId xmlns:p14="http://schemas.microsoft.com/office/powerpoint/2010/main" val="6026652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None/>
            </a:pPr>
            <a:r>
              <a:rPr lang="en-AU" sz="1200" dirty="0">
                <a:solidFill>
                  <a:srgbClr val="003452"/>
                </a:solidFill>
              </a:rPr>
              <a:t>Your gift really does make a difference. </a:t>
            </a:r>
          </a:p>
          <a:p>
            <a:pPr marL="0" indent="0">
              <a:lnSpc>
                <a:spcPct val="100000"/>
              </a:lnSpc>
              <a:buNone/>
            </a:pPr>
            <a:endParaRPr lang="en-AU" sz="1200" dirty="0">
              <a:solidFill>
                <a:srgbClr val="003452"/>
              </a:solidFill>
            </a:endParaRPr>
          </a:p>
          <a:p>
            <a:pPr marL="0" indent="0">
              <a:lnSpc>
                <a:spcPct val="100000"/>
              </a:lnSpc>
              <a:buNone/>
            </a:pPr>
            <a:r>
              <a:rPr lang="en-AU" sz="1200" dirty="0">
                <a:solidFill>
                  <a:srgbClr val="003452"/>
                </a:solidFill>
              </a:rPr>
              <a:t>For items: “We will collect your donated items and make sure they give hope where it’s needed most.”</a:t>
            </a:r>
          </a:p>
          <a:p>
            <a:pPr marL="0" indent="0">
              <a:lnSpc>
                <a:spcPct val="100000"/>
              </a:lnSpc>
              <a:buNone/>
            </a:pPr>
            <a:endParaRPr lang="en-AU" sz="1200" dirty="0">
              <a:solidFill>
                <a:srgbClr val="003452"/>
              </a:solidFill>
            </a:endParaRPr>
          </a:p>
          <a:p>
            <a:r>
              <a:rPr lang="en-US" dirty="0">
                <a:cs typeface="Calibri"/>
              </a:rPr>
              <a:t>*Any questions?</a:t>
            </a:r>
          </a:p>
          <a:p>
            <a:r>
              <a:rPr lang="en-US">
                <a:cs typeface="Calibri"/>
              </a:rPr>
              <a:t>*Thank the school sincerely</a:t>
            </a:r>
          </a:p>
          <a:p>
            <a:pPr marL="0" indent="0">
              <a:lnSpc>
                <a:spcPct val="100000"/>
              </a:lnSpc>
              <a:buNone/>
            </a:pPr>
            <a:endParaRPr lang="en-AU" sz="1200" dirty="0">
              <a:solidFill>
                <a:srgbClr val="003452"/>
              </a:solidFill>
            </a:endParaRPr>
          </a:p>
          <a:p>
            <a:pPr marL="0" indent="0">
              <a:lnSpc>
                <a:spcPct val="100000"/>
              </a:lnSpc>
              <a:buNone/>
            </a:pPr>
            <a:endParaRPr lang="en-AU" sz="1200" dirty="0">
              <a:solidFill>
                <a:srgbClr val="003452"/>
              </a:solidFill>
            </a:endParaRPr>
          </a:p>
          <a:p>
            <a:endParaRPr lang="en-AU" dirty="0"/>
          </a:p>
        </p:txBody>
      </p:sp>
      <p:sp>
        <p:nvSpPr>
          <p:cNvPr id="4" name="Slide Number Placeholder 3"/>
          <p:cNvSpPr>
            <a:spLocks noGrp="1"/>
          </p:cNvSpPr>
          <p:nvPr>
            <p:ph type="sldNum" sz="quarter" idx="5"/>
          </p:nvPr>
        </p:nvSpPr>
        <p:spPr/>
        <p:txBody>
          <a:bodyPr/>
          <a:lstStyle/>
          <a:p>
            <a:fld id="{03B99AC5-BEB6-49C3-B1E3-34E4699C1C86}" type="slidenum">
              <a:rPr lang="en-AU" smtClean="0"/>
              <a:t>11</a:t>
            </a:fld>
            <a:endParaRPr lang="en-AU"/>
          </a:p>
        </p:txBody>
      </p:sp>
    </p:spTree>
    <p:extLst>
      <p:ext uri="{BB962C8B-B14F-4D97-AF65-F5344CB8AC3E}">
        <p14:creationId xmlns:p14="http://schemas.microsoft.com/office/powerpoint/2010/main" val="32308519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9/28/2025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9/28/2025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9/28/2025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0BC70-6510-4149-80E4-9403DB84B7D9}"/>
              </a:ext>
            </a:extLst>
          </p:cNvPr>
          <p:cNvSpPr>
            <a:spLocks noGrp="1"/>
          </p:cNvSpPr>
          <p:nvPr>
            <p:ph type="title"/>
          </p:nvPr>
        </p:nvSpPr>
        <p:spPr>
          <a:xfrm>
            <a:off x="561600" y="365125"/>
            <a:ext cx="10444244" cy="1324800"/>
          </a:xfrm>
        </p:spPr>
        <p:txBody>
          <a:bodyPr lIns="90000" anchor="b" anchorCtr="0"/>
          <a:lstStyle/>
          <a:p>
            <a:r>
              <a:rPr lang="en-US"/>
              <a:t>Click to edit Master title style</a:t>
            </a:r>
            <a:endParaRPr lang="en-AU" dirty="0"/>
          </a:p>
        </p:txBody>
      </p:sp>
      <p:sp>
        <p:nvSpPr>
          <p:cNvPr id="3" name="Content Placeholder 2">
            <a:extLst>
              <a:ext uri="{FF2B5EF4-FFF2-40B4-BE49-F238E27FC236}">
                <a16:creationId xmlns:a16="http://schemas.microsoft.com/office/drawing/2014/main" id="{BB172D48-D598-44DF-B117-BE0E6F733BDA}"/>
              </a:ext>
            </a:extLst>
          </p:cNvPr>
          <p:cNvSpPr>
            <a:spLocks noGrp="1"/>
          </p:cNvSpPr>
          <p:nvPr>
            <p:ph sz="half" idx="1"/>
          </p:nvPr>
        </p:nvSpPr>
        <p:spPr>
          <a:xfrm>
            <a:off x="561600" y="1825625"/>
            <a:ext cx="10444244" cy="4351338"/>
          </a:xfrm>
        </p:spPr>
        <p:txBody>
          <a:bodyPr lIns="90000" numCol="1" spcCol="288000"/>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8" name="Slide Number Placeholder 5">
            <a:extLst>
              <a:ext uri="{FF2B5EF4-FFF2-40B4-BE49-F238E27FC236}">
                <a16:creationId xmlns:a16="http://schemas.microsoft.com/office/drawing/2014/main" id="{EE135D5F-B772-F749-AAEB-80F17DF6F5C1}"/>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3228345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9/28/2025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cgd9wAqyaBA?feature=oembed" TargetMode="External"/><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13" Type="http://schemas.openxmlformats.org/officeDocument/2006/relationships/image" Target="../media/image18.png"/><Relationship Id="rId18" Type="http://schemas.openxmlformats.org/officeDocument/2006/relationships/image" Target="../media/image23.svg"/><Relationship Id="rId26" Type="http://schemas.openxmlformats.org/officeDocument/2006/relationships/image" Target="../media/image31.svg"/><Relationship Id="rId39" Type="http://schemas.openxmlformats.org/officeDocument/2006/relationships/image" Target="../media/image44.png"/><Relationship Id="rId21" Type="http://schemas.openxmlformats.org/officeDocument/2006/relationships/image" Target="../media/image26.png"/><Relationship Id="rId34" Type="http://schemas.openxmlformats.org/officeDocument/2006/relationships/image" Target="../media/image39.svg"/><Relationship Id="rId42" Type="http://schemas.openxmlformats.org/officeDocument/2006/relationships/image" Target="../media/image47.svg"/><Relationship Id="rId7" Type="http://schemas.openxmlformats.org/officeDocument/2006/relationships/image" Target="../media/image12.png"/><Relationship Id="rId2" Type="http://schemas.openxmlformats.org/officeDocument/2006/relationships/notesSlide" Target="../notesSlides/notesSlide5.xml"/><Relationship Id="rId16" Type="http://schemas.openxmlformats.org/officeDocument/2006/relationships/image" Target="../media/image21.svg"/><Relationship Id="rId29"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11.svg"/><Relationship Id="rId11" Type="http://schemas.openxmlformats.org/officeDocument/2006/relationships/image" Target="../media/image16.png"/><Relationship Id="rId24" Type="http://schemas.openxmlformats.org/officeDocument/2006/relationships/image" Target="../media/image29.svg"/><Relationship Id="rId32" Type="http://schemas.openxmlformats.org/officeDocument/2006/relationships/image" Target="../media/image37.svg"/><Relationship Id="rId37" Type="http://schemas.openxmlformats.org/officeDocument/2006/relationships/image" Target="../media/image42.png"/><Relationship Id="rId40" Type="http://schemas.openxmlformats.org/officeDocument/2006/relationships/image" Target="../media/image45.svg"/><Relationship Id="rId45" Type="http://schemas.openxmlformats.org/officeDocument/2006/relationships/image" Target="../media/image50.png"/><Relationship Id="rId5" Type="http://schemas.openxmlformats.org/officeDocument/2006/relationships/image" Target="../media/image10.png"/><Relationship Id="rId15" Type="http://schemas.openxmlformats.org/officeDocument/2006/relationships/image" Target="../media/image20.png"/><Relationship Id="rId23" Type="http://schemas.openxmlformats.org/officeDocument/2006/relationships/image" Target="../media/image28.png"/><Relationship Id="rId28" Type="http://schemas.openxmlformats.org/officeDocument/2006/relationships/image" Target="../media/image33.svg"/><Relationship Id="rId36" Type="http://schemas.openxmlformats.org/officeDocument/2006/relationships/image" Target="../media/image41.svg"/><Relationship Id="rId10" Type="http://schemas.openxmlformats.org/officeDocument/2006/relationships/image" Target="../media/image15.svg"/><Relationship Id="rId19" Type="http://schemas.openxmlformats.org/officeDocument/2006/relationships/image" Target="../media/image24.png"/><Relationship Id="rId31" Type="http://schemas.openxmlformats.org/officeDocument/2006/relationships/image" Target="../media/image36.png"/><Relationship Id="rId44" Type="http://schemas.openxmlformats.org/officeDocument/2006/relationships/image" Target="../media/image49.svg"/><Relationship Id="rId4" Type="http://schemas.openxmlformats.org/officeDocument/2006/relationships/image" Target="../media/image9.jpeg"/><Relationship Id="rId9" Type="http://schemas.openxmlformats.org/officeDocument/2006/relationships/image" Target="../media/image14.png"/><Relationship Id="rId14" Type="http://schemas.openxmlformats.org/officeDocument/2006/relationships/image" Target="../media/image19.svg"/><Relationship Id="rId22" Type="http://schemas.openxmlformats.org/officeDocument/2006/relationships/image" Target="../media/image27.svg"/><Relationship Id="rId27" Type="http://schemas.openxmlformats.org/officeDocument/2006/relationships/image" Target="../media/image32.png"/><Relationship Id="rId30" Type="http://schemas.openxmlformats.org/officeDocument/2006/relationships/image" Target="../media/image35.svg"/><Relationship Id="rId35" Type="http://schemas.openxmlformats.org/officeDocument/2006/relationships/image" Target="../media/image40.png"/><Relationship Id="rId43" Type="http://schemas.openxmlformats.org/officeDocument/2006/relationships/image" Target="../media/image48.png"/><Relationship Id="rId8" Type="http://schemas.openxmlformats.org/officeDocument/2006/relationships/image" Target="../media/image13.svg"/><Relationship Id="rId3" Type="http://schemas.openxmlformats.org/officeDocument/2006/relationships/image" Target="../media/image6.png"/><Relationship Id="rId12" Type="http://schemas.openxmlformats.org/officeDocument/2006/relationships/image" Target="../media/image17.svg"/><Relationship Id="rId17" Type="http://schemas.openxmlformats.org/officeDocument/2006/relationships/image" Target="../media/image22.png"/><Relationship Id="rId25" Type="http://schemas.openxmlformats.org/officeDocument/2006/relationships/image" Target="../media/image30.png"/><Relationship Id="rId33" Type="http://schemas.openxmlformats.org/officeDocument/2006/relationships/image" Target="../media/image38.png"/><Relationship Id="rId38" Type="http://schemas.openxmlformats.org/officeDocument/2006/relationships/image" Target="../media/image43.svg"/><Relationship Id="rId46" Type="http://schemas.openxmlformats.org/officeDocument/2006/relationships/image" Target="../media/image51.svg"/><Relationship Id="rId20" Type="http://schemas.openxmlformats.org/officeDocument/2006/relationships/image" Target="../media/image25.svg"/><Relationship Id="rId41" Type="http://schemas.openxmlformats.org/officeDocument/2006/relationships/image" Target="../media/image46.png"/></Relationships>
</file>

<file path=ppt/slides/_rels/slide6.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2.png"/><Relationship Id="rId7" Type="http://schemas.openxmlformats.org/officeDocument/2006/relationships/image" Target="../media/image5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9.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8FE7B-5979-CD2C-D3E0-62F709DEA1EB}"/>
              </a:ext>
            </a:extLst>
          </p:cNvPr>
          <p:cNvSpPr>
            <a:spLocks noGrp="1"/>
          </p:cNvSpPr>
          <p:nvPr>
            <p:ph type="title"/>
          </p:nvPr>
        </p:nvSpPr>
        <p:spPr/>
        <p:txBody>
          <a:bodyPr/>
          <a:lstStyle/>
          <a:p>
            <a:endParaRPr lang="en-AU"/>
          </a:p>
        </p:txBody>
      </p:sp>
      <p:sp>
        <p:nvSpPr>
          <p:cNvPr id="3" name="Content Placeholder 2">
            <a:extLst>
              <a:ext uri="{FF2B5EF4-FFF2-40B4-BE49-F238E27FC236}">
                <a16:creationId xmlns:a16="http://schemas.microsoft.com/office/drawing/2014/main" id="{F3497CFE-3538-3B1A-933E-789D0C12CDA9}"/>
              </a:ext>
            </a:extLst>
          </p:cNvPr>
          <p:cNvSpPr>
            <a:spLocks noGrp="1"/>
          </p:cNvSpPr>
          <p:nvPr>
            <p:ph idx="1"/>
          </p:nvPr>
        </p:nvSpPr>
        <p:spPr/>
        <p:txBody>
          <a:bodyPr/>
          <a:lstStyle/>
          <a:p>
            <a:endParaRPr lang="en-AU"/>
          </a:p>
        </p:txBody>
      </p:sp>
      <p:pic>
        <p:nvPicPr>
          <p:cNvPr id="4" name="Picture 3" descr="A close-up of a paper&#10;&#10;AI-generated content may be incorrect.">
            <a:extLst>
              <a:ext uri="{FF2B5EF4-FFF2-40B4-BE49-F238E27FC236}">
                <a16:creationId xmlns:a16="http://schemas.microsoft.com/office/drawing/2014/main" id="{33ADBDBB-76B3-92BD-A057-32D37DAC21BF}"/>
              </a:ext>
            </a:extLst>
          </p:cNvPr>
          <p:cNvPicPr/>
          <p:nvPr/>
        </p:nvPicPr>
        <p:blipFill>
          <a:blip r:embed="rId3" cstate="screen">
            <a:extLst>
              <a:ext uri="{28A0092B-C50C-407E-A947-70E740481C1C}">
                <a14:useLocalDpi xmlns:a14="http://schemas.microsoft.com/office/drawing/2010/main"/>
              </a:ext>
            </a:extLst>
          </a:blip>
          <a:srcRect/>
          <a:stretch>
            <a:fillRect/>
          </a:stretch>
        </p:blipFill>
        <p:spPr>
          <a:xfrm rot="5400000">
            <a:off x="2666999" y="-2667001"/>
            <a:ext cx="6858000" cy="12192000"/>
          </a:xfrm>
          <a:prstGeom prst="rect">
            <a:avLst/>
          </a:prstGeom>
        </p:spPr>
      </p:pic>
      <p:pic>
        <p:nvPicPr>
          <p:cNvPr id="6" name="Picture 5" descr="A pine tree branch with pine cones and a black background&#10;&#10;AI-generated content may be incorrect.">
            <a:extLst>
              <a:ext uri="{FF2B5EF4-FFF2-40B4-BE49-F238E27FC236}">
                <a16:creationId xmlns:a16="http://schemas.microsoft.com/office/drawing/2014/main" id="{9A9395E2-6E79-60C5-66CA-D25714BB16DA}"/>
              </a:ext>
            </a:extLst>
          </p:cNvPr>
          <p:cNvPicPr/>
          <p:nvPr/>
        </p:nvPicPr>
        <p:blipFill>
          <a:blip r:embed="rId4">
            <a:extLst>
              <a:ext uri="{28A0092B-C50C-407E-A947-70E740481C1C}">
                <a14:useLocalDpi xmlns:a14="http://schemas.microsoft.com/office/drawing/2010/main"/>
              </a:ext>
            </a:extLst>
          </a:blip>
          <a:stretch>
            <a:fillRect/>
          </a:stretch>
        </p:blipFill>
        <p:spPr>
          <a:xfrm>
            <a:off x="1" y="1"/>
            <a:ext cx="7913388" cy="5270500"/>
          </a:xfrm>
          <a:prstGeom prst="rect">
            <a:avLst/>
          </a:prstGeom>
        </p:spPr>
      </p:pic>
      <p:sp>
        <p:nvSpPr>
          <p:cNvPr id="5" name="Rectangle 4">
            <a:extLst>
              <a:ext uri="{FF2B5EF4-FFF2-40B4-BE49-F238E27FC236}">
                <a16:creationId xmlns:a16="http://schemas.microsoft.com/office/drawing/2014/main" id="{693C83D2-35C2-2C40-E1F3-4AFCB4221894}"/>
              </a:ext>
            </a:extLst>
          </p:cNvPr>
          <p:cNvSpPr/>
          <p:nvPr/>
        </p:nvSpPr>
        <p:spPr>
          <a:xfrm>
            <a:off x="793750" y="984250"/>
            <a:ext cx="10604500" cy="4889500"/>
          </a:xfrm>
          <a:prstGeom prst="rect">
            <a:avLst/>
          </a:prstGeom>
          <a:solidFill>
            <a:schemeClr val="bg1"/>
          </a:solidFill>
          <a:ln>
            <a:solidFill>
              <a:srgbClr val="9E0039"/>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AU" sz="2400" b="1">
                <a:ln>
                  <a:solidFill>
                    <a:schemeClr val="bg1"/>
                  </a:solidFill>
                </a:ln>
                <a:solidFill>
                  <a:srgbClr val="9E0039"/>
                </a:solidFill>
              </a:rPr>
              <a:t>Text here </a:t>
            </a:r>
          </a:p>
        </p:txBody>
      </p:sp>
      <p:pic>
        <p:nvPicPr>
          <p:cNvPr id="9" name="Picture 8">
            <a:extLst>
              <a:ext uri="{FF2B5EF4-FFF2-40B4-BE49-F238E27FC236}">
                <a16:creationId xmlns:a16="http://schemas.microsoft.com/office/drawing/2014/main" id="{16F2474C-1742-9A81-553A-B9D3CD8A5135}"/>
              </a:ext>
            </a:extLst>
          </p:cNvPr>
          <p:cNvPicPr>
            <a:picLocks noChangeAspect="1"/>
          </p:cNvPicPr>
          <p:nvPr/>
        </p:nvPicPr>
        <p:blipFill>
          <a:blip r:embed="rId5"/>
          <a:stretch>
            <a:fillRect/>
          </a:stretch>
        </p:blipFill>
        <p:spPr>
          <a:xfrm>
            <a:off x="5105261" y="3028894"/>
            <a:ext cx="1981477" cy="800212"/>
          </a:xfrm>
          <a:prstGeom prst="rect">
            <a:avLst/>
          </a:prstGeom>
        </p:spPr>
      </p:pic>
      <p:pic>
        <p:nvPicPr>
          <p:cNvPr id="7" name="Picture 6" descr="A red and white sign with blue text&#10;&#10;AI-generated content may be incorrect.">
            <a:extLst>
              <a:ext uri="{FF2B5EF4-FFF2-40B4-BE49-F238E27FC236}">
                <a16:creationId xmlns:a16="http://schemas.microsoft.com/office/drawing/2014/main" id="{6309FAA3-868C-546D-853E-BD7CB177C3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04356" y="1892300"/>
            <a:ext cx="8020050" cy="3200400"/>
          </a:xfrm>
          <a:prstGeom prst="rect">
            <a:avLst/>
          </a:prstGeom>
        </p:spPr>
      </p:pic>
      <p:sp>
        <p:nvSpPr>
          <p:cNvPr id="8" name="Subtitle 10">
            <a:extLst>
              <a:ext uri="{FF2B5EF4-FFF2-40B4-BE49-F238E27FC236}">
                <a16:creationId xmlns:a16="http://schemas.microsoft.com/office/drawing/2014/main" id="{B4EED69E-58F6-D1F6-1ECD-00E2C4E2A200}"/>
              </a:ext>
            </a:extLst>
          </p:cNvPr>
          <p:cNvSpPr txBox="1">
            <a:spLocks/>
          </p:cNvSpPr>
          <p:nvPr/>
        </p:nvSpPr>
        <p:spPr>
          <a:xfrm>
            <a:off x="5480694" y="4306889"/>
            <a:ext cx="9144000" cy="16557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1">
                    <a:lumMod val="50000"/>
                  </a:schemeClr>
                </a:solidFill>
                <a:latin typeface="Avenir Next LT Pro" panose="020B0504020202020204" pitchFamily="34" charset="0"/>
              </a:rPr>
              <a:t>2025 - Primary School</a:t>
            </a:r>
            <a:endParaRPr lang="en-AU" dirty="0">
              <a:solidFill>
                <a:schemeClr val="accent1">
                  <a:lumMod val="50000"/>
                </a:schemeClr>
              </a:solidFill>
              <a:latin typeface="Avenir Next LT Pro" panose="020B0504020202020204" pitchFamily="34" charset="0"/>
            </a:endParaRPr>
          </a:p>
        </p:txBody>
      </p:sp>
    </p:spTree>
    <p:extLst>
      <p:ext uri="{BB962C8B-B14F-4D97-AF65-F5344CB8AC3E}">
        <p14:creationId xmlns:p14="http://schemas.microsoft.com/office/powerpoint/2010/main" val="27317339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 picture containing timeline&#10;&#10;Description automatically generated">
            <a:extLst>
              <a:ext uri="{FF2B5EF4-FFF2-40B4-BE49-F238E27FC236}">
                <a16:creationId xmlns:a16="http://schemas.microsoft.com/office/drawing/2014/main" id="{FFE567D0-37D4-A662-A0DD-FAC557DA094F}"/>
              </a:ext>
            </a:extLst>
          </p:cNvPr>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b="443"/>
          <a:stretch/>
        </p:blipFill>
        <p:spPr bwMode="auto">
          <a:xfrm>
            <a:off x="-457200" y="-257177"/>
            <a:ext cx="12852399" cy="7229477"/>
          </a:xfrm>
          <a:prstGeom prst="rect">
            <a:avLst/>
          </a:prstGeom>
          <a:solidFill>
            <a:srgbClr val="FFFFFF"/>
          </a:solidFill>
        </p:spPr>
      </p:pic>
      <p:sp>
        <p:nvSpPr>
          <p:cNvPr id="4" name="Slide Number Placeholder 3" hidden="1">
            <a:extLst>
              <a:ext uri="{FF2B5EF4-FFF2-40B4-BE49-F238E27FC236}">
                <a16:creationId xmlns:a16="http://schemas.microsoft.com/office/drawing/2014/main" id="{B0C6D907-18FC-5C54-B0FB-6BC2E0FF87AB}"/>
              </a:ext>
            </a:extLst>
          </p:cNvPr>
          <p:cNvSpPr>
            <a:spLocks noGrp="1"/>
          </p:cNvSpPr>
          <p:nvPr>
            <p:ph type="sldNum" sz="quarter" idx="4"/>
          </p:nvPr>
        </p:nvSpPr>
        <p:spPr/>
        <p:txBody>
          <a:bodyPr/>
          <a:lstStyle/>
          <a:p>
            <a:pPr>
              <a:spcAft>
                <a:spcPts val="600"/>
              </a:spcAft>
            </a:pPr>
            <a:fld id="{B3DCD73F-D2FC-42C9-AEFE-D7C4198EA148}" type="slidenum">
              <a:rPr lang="en-AU" smtClean="0"/>
              <a:pPr>
                <a:spcAft>
                  <a:spcPts val="600"/>
                </a:spcAft>
              </a:pPr>
              <a:t>2</a:t>
            </a:fld>
            <a:endParaRPr lang="en-AU"/>
          </a:p>
        </p:txBody>
      </p:sp>
    </p:spTree>
    <p:extLst>
      <p:ext uri="{BB962C8B-B14F-4D97-AF65-F5344CB8AC3E}">
        <p14:creationId xmlns:p14="http://schemas.microsoft.com/office/powerpoint/2010/main" val="21026117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torn brown paper with stars and a red ribbon&#10;&#10;AI-generated content may be incorrect.">
            <a:extLst>
              <a:ext uri="{FF2B5EF4-FFF2-40B4-BE49-F238E27FC236}">
                <a16:creationId xmlns:a16="http://schemas.microsoft.com/office/drawing/2014/main" id="{EE074FC0-7952-EB63-2046-ABB091087FD0}"/>
              </a:ext>
            </a:extLst>
          </p:cNvPr>
          <p:cNvPicPr>
            <a:picLocks noChangeAspect="1"/>
          </p:cNvPicPr>
          <p:nvPr/>
        </p:nvPicPr>
        <p:blipFill>
          <a:blip r:embed="rId4"/>
          <a:stretch>
            <a:fillRect/>
          </a:stretch>
        </p:blipFill>
        <p:spPr>
          <a:xfrm>
            <a:off x="0" y="0"/>
            <a:ext cx="12192000" cy="6858000"/>
          </a:xfrm>
          <a:prstGeom prst="rect">
            <a:avLst/>
          </a:prstGeom>
        </p:spPr>
      </p:pic>
      <p:pic>
        <p:nvPicPr>
          <p:cNvPr id="3" name="Online Media 1" title="The Salvos: Always There! Updated">
            <a:hlinkClick r:id="" action="ppaction://media"/>
            <a:extLst>
              <a:ext uri="{FF2B5EF4-FFF2-40B4-BE49-F238E27FC236}">
                <a16:creationId xmlns:a16="http://schemas.microsoft.com/office/drawing/2014/main" id="{E2B600DF-AC84-714F-5858-8500DF21B32F}"/>
              </a:ext>
            </a:extLst>
          </p:cNvPr>
          <p:cNvPicPr>
            <a:picLocks noRot="1" noChangeAspect="1"/>
          </p:cNvPicPr>
          <p:nvPr>
            <a:videoFile r:link="rId1"/>
          </p:nvPr>
        </p:nvPicPr>
        <p:blipFill>
          <a:blip r:embed="rId5"/>
          <a:stretch>
            <a:fillRect/>
          </a:stretch>
        </p:blipFill>
        <p:spPr>
          <a:xfrm>
            <a:off x="1725672" y="477264"/>
            <a:ext cx="8740655" cy="4938470"/>
          </a:xfrm>
          <a:prstGeom prst="rect">
            <a:avLst/>
          </a:prstGeom>
        </p:spPr>
      </p:pic>
    </p:spTree>
    <p:extLst>
      <p:ext uri="{BB962C8B-B14F-4D97-AF65-F5344CB8AC3E}">
        <p14:creationId xmlns:p14="http://schemas.microsoft.com/office/powerpoint/2010/main" val="3837677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fill="hold" display="0">
                  <p:stCondLst>
                    <p:cond delay="indefinite"/>
                  </p:stCondLst>
                </p:cTn>
                <p:tgtEl>
                  <p:spTgt spid="3"/>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E8537-93F0-B6B5-BC0F-965959B9F623}"/>
            </a:ext>
          </a:extLst>
        </p:cNvPr>
        <p:cNvGrpSpPr/>
        <p:nvPr/>
      </p:nvGrpSpPr>
      <p:grpSpPr>
        <a:xfrm>
          <a:off x="0" y="0"/>
          <a:ext cx="0" cy="0"/>
          <a:chOff x="0" y="0"/>
          <a:chExt cx="0" cy="0"/>
        </a:xfrm>
      </p:grpSpPr>
      <p:pic>
        <p:nvPicPr>
          <p:cNvPr id="4" name="Picture 3" descr="A torn brown paper with stars and a red ribbon&#10;&#10;AI-generated content may be incorrect.">
            <a:extLst>
              <a:ext uri="{FF2B5EF4-FFF2-40B4-BE49-F238E27FC236}">
                <a16:creationId xmlns:a16="http://schemas.microsoft.com/office/drawing/2014/main" id="{BBD3821B-4EB8-0BEA-C3AC-1D54B8CB4E9F}"/>
              </a:ext>
            </a:extLst>
          </p:cNvPr>
          <p:cNvPicPr>
            <a:picLocks noChangeAspect="1"/>
          </p:cNvPicPr>
          <p:nvPr/>
        </p:nvPicPr>
        <p:blipFill>
          <a:blip r:embed="rId3"/>
          <a:stretch>
            <a:fillRect/>
          </a:stretch>
        </p:blipFill>
        <p:spPr>
          <a:xfrm>
            <a:off x="0" y="0"/>
            <a:ext cx="12192000" cy="6858000"/>
          </a:xfrm>
          <a:prstGeom prst="rect">
            <a:avLst/>
          </a:prstGeom>
        </p:spPr>
      </p:pic>
      <p:pic>
        <p:nvPicPr>
          <p:cNvPr id="2" name="Picture 1">
            <a:extLst>
              <a:ext uri="{FF2B5EF4-FFF2-40B4-BE49-F238E27FC236}">
                <a16:creationId xmlns:a16="http://schemas.microsoft.com/office/drawing/2014/main" id="{B00A73CB-EE1B-72E2-74B4-1E71E7DF1129}"/>
              </a:ext>
            </a:extLst>
          </p:cNvPr>
          <p:cNvPicPr>
            <a:picLocks noChangeAspect="1"/>
          </p:cNvPicPr>
          <p:nvPr/>
        </p:nvPicPr>
        <p:blipFill rotWithShape="1">
          <a:blip r:embed="rId4"/>
          <a:srcRect l="3032" r="3" b="3"/>
          <a:stretch/>
        </p:blipFill>
        <p:spPr>
          <a:xfrm>
            <a:off x="878490" y="938475"/>
            <a:ext cx="6142944" cy="4228610"/>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
        <p:nvSpPr>
          <p:cNvPr id="6" name="Title 5">
            <a:extLst>
              <a:ext uri="{FF2B5EF4-FFF2-40B4-BE49-F238E27FC236}">
                <a16:creationId xmlns:a16="http://schemas.microsoft.com/office/drawing/2014/main" id="{F9A435F3-96E7-527B-8D96-7736538EE858}"/>
              </a:ext>
            </a:extLst>
          </p:cNvPr>
          <p:cNvSpPr>
            <a:spLocks noGrp="1"/>
          </p:cNvSpPr>
          <p:nvPr>
            <p:ph type="title"/>
          </p:nvPr>
        </p:nvSpPr>
        <p:spPr>
          <a:xfrm>
            <a:off x="7503687" y="1222758"/>
            <a:ext cx="4206059" cy="3320214"/>
          </a:xfrm>
        </p:spPr>
        <p:txBody>
          <a:bodyPr vert="horz" lIns="91440" tIns="45720" rIns="91440" bIns="45720" rtlCol="0" anchor="b">
            <a:noAutofit/>
          </a:bodyPr>
          <a:lstStyle/>
          <a:p>
            <a:pPr defTabSz="914400"/>
            <a:r>
              <a:rPr lang="en-US" sz="5000" b="1" dirty="0">
                <a:solidFill>
                  <a:srgbClr val="003452"/>
                </a:solidFill>
                <a:latin typeface="Tisa Offc Serif Pro"/>
                <a:cs typeface="Calibri"/>
              </a:rPr>
              <a:t>What did </a:t>
            </a:r>
            <a:r>
              <a:rPr lang="en-US" sz="5000" b="1" dirty="0" err="1">
                <a:solidFill>
                  <a:srgbClr val="003452"/>
                </a:solidFill>
                <a:latin typeface="Tisa Offc Serif Pro"/>
                <a:cs typeface="Calibri"/>
              </a:rPr>
              <a:t>Shieldy</a:t>
            </a:r>
            <a:r>
              <a:rPr lang="en-US" sz="5000" b="1" dirty="0">
                <a:solidFill>
                  <a:srgbClr val="003452"/>
                </a:solidFill>
                <a:latin typeface="Tisa Offc Serif Pro"/>
                <a:cs typeface="Calibri"/>
              </a:rPr>
              <a:t> </a:t>
            </a:r>
            <a:br>
              <a:rPr lang="en-US" sz="5000" b="1" dirty="0">
                <a:latin typeface="Tisa Offc Serif Pro"/>
                <a:cs typeface="+mj-cs"/>
              </a:rPr>
            </a:br>
            <a:r>
              <a:rPr lang="en-US" sz="5000" b="1" dirty="0">
                <a:solidFill>
                  <a:srgbClr val="003452"/>
                </a:solidFill>
                <a:latin typeface="Tisa Offc Serif Pro"/>
                <a:cs typeface="Calibri"/>
              </a:rPr>
              <a:t>say </a:t>
            </a:r>
            <a:r>
              <a:rPr lang="en-US" sz="5000" b="1" dirty="0">
                <a:solidFill>
                  <a:srgbClr val="003452"/>
                </a:solidFill>
                <a:latin typeface="Tisa Offc Serif Pro"/>
                <a:cs typeface="+mj-cs"/>
              </a:rPr>
              <a:t>about</a:t>
            </a:r>
            <a:r>
              <a:rPr lang="en-US" sz="5000" b="1" dirty="0">
                <a:solidFill>
                  <a:srgbClr val="003452"/>
                </a:solidFill>
                <a:latin typeface="Tisa Offc Serif Pro"/>
                <a:cs typeface="Calibri"/>
              </a:rPr>
              <a:t> </a:t>
            </a:r>
            <a:br>
              <a:rPr lang="en-US" sz="5000" b="1" dirty="0">
                <a:latin typeface="Tisa Offc Serif Pro"/>
                <a:cs typeface="+mj-cs"/>
              </a:rPr>
            </a:br>
            <a:r>
              <a:rPr lang="en-US" sz="5000" b="1" dirty="0">
                <a:solidFill>
                  <a:srgbClr val="003452"/>
                </a:solidFill>
                <a:latin typeface="Tisa Offc Serif Pro"/>
                <a:cs typeface="Calibri"/>
              </a:rPr>
              <a:t>The Salvos’?</a:t>
            </a:r>
          </a:p>
        </p:txBody>
      </p:sp>
    </p:spTree>
    <p:extLst>
      <p:ext uri="{BB962C8B-B14F-4D97-AF65-F5344CB8AC3E}">
        <p14:creationId xmlns:p14="http://schemas.microsoft.com/office/powerpoint/2010/main" val="10361604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88040-A0A0-ECC0-4C55-7ADF4DF62E9D}"/>
            </a:ext>
          </a:extLst>
        </p:cNvPr>
        <p:cNvGrpSpPr/>
        <p:nvPr/>
      </p:nvGrpSpPr>
      <p:grpSpPr>
        <a:xfrm>
          <a:off x="0" y="0"/>
          <a:ext cx="0" cy="0"/>
          <a:chOff x="0" y="0"/>
          <a:chExt cx="0" cy="0"/>
        </a:xfrm>
      </p:grpSpPr>
      <p:pic>
        <p:nvPicPr>
          <p:cNvPr id="4" name="Picture 3" descr="A torn brown paper with stars and a red ribbon&#10;&#10;AI-generated content may be incorrect.">
            <a:extLst>
              <a:ext uri="{FF2B5EF4-FFF2-40B4-BE49-F238E27FC236}">
                <a16:creationId xmlns:a16="http://schemas.microsoft.com/office/drawing/2014/main" id="{0249A8A8-D910-F4F3-7F5A-D3CF65625836}"/>
              </a:ext>
            </a:extLst>
          </p:cNvPr>
          <p:cNvPicPr>
            <a:picLocks noChangeAspect="1"/>
          </p:cNvPicPr>
          <p:nvPr/>
        </p:nvPicPr>
        <p:blipFill>
          <a:blip r:embed="rId3"/>
          <a:stretch>
            <a:fillRect/>
          </a:stretch>
        </p:blipFill>
        <p:spPr>
          <a:xfrm>
            <a:off x="0" y="0"/>
            <a:ext cx="12192000" cy="6858000"/>
          </a:xfrm>
          <a:prstGeom prst="rect">
            <a:avLst/>
          </a:prstGeom>
        </p:spPr>
      </p:pic>
      <p:pic>
        <p:nvPicPr>
          <p:cNvPr id="1030" name="Picture 6" descr="A close-up of a white background&#10;&#10;AI-generated content may be incorrect.">
            <a:extLst>
              <a:ext uri="{FF2B5EF4-FFF2-40B4-BE49-F238E27FC236}">
                <a16:creationId xmlns:a16="http://schemas.microsoft.com/office/drawing/2014/main" id="{FFD8CC0A-63D0-6F94-7619-6444415DB7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42635" y="492807"/>
            <a:ext cx="1819860" cy="1320144"/>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a:extLst>
              <a:ext uri="{FF2B5EF4-FFF2-40B4-BE49-F238E27FC236}">
                <a16:creationId xmlns:a16="http://schemas.microsoft.com/office/drawing/2014/main" id="{EB07CE8C-3441-85FB-D9AA-40C6399AF598}"/>
              </a:ext>
            </a:extLst>
          </p:cNvPr>
          <p:cNvGrpSpPr/>
          <p:nvPr/>
        </p:nvGrpSpPr>
        <p:grpSpPr>
          <a:xfrm>
            <a:off x="520546" y="174172"/>
            <a:ext cx="11150905" cy="5048029"/>
            <a:chOff x="645722" y="1305897"/>
            <a:chExt cx="15682672" cy="7289305"/>
          </a:xfrm>
        </p:grpSpPr>
        <p:grpSp>
          <p:nvGrpSpPr>
            <p:cNvPr id="8" name="Group 7">
              <a:extLst>
                <a:ext uri="{FF2B5EF4-FFF2-40B4-BE49-F238E27FC236}">
                  <a16:creationId xmlns:a16="http://schemas.microsoft.com/office/drawing/2014/main" id="{4AFBD168-FE93-F59A-7AE6-E7F3386E0D7F}"/>
                </a:ext>
              </a:extLst>
            </p:cNvPr>
            <p:cNvGrpSpPr/>
            <p:nvPr/>
          </p:nvGrpSpPr>
          <p:grpSpPr>
            <a:xfrm>
              <a:off x="755757" y="1305897"/>
              <a:ext cx="3011644" cy="3931561"/>
              <a:chOff x="526897" y="577345"/>
              <a:chExt cx="4015526" cy="5242080"/>
            </a:xfrm>
          </p:grpSpPr>
          <p:sp>
            <p:nvSpPr>
              <p:cNvPr id="54" name="Freeform 3">
                <a:extLst>
                  <a:ext uri="{FF2B5EF4-FFF2-40B4-BE49-F238E27FC236}">
                    <a16:creationId xmlns:a16="http://schemas.microsoft.com/office/drawing/2014/main" id="{018D97D2-56EA-E0DB-831C-B1AEE9BDDB40}"/>
                  </a:ext>
                </a:extLst>
              </p:cNvPr>
              <p:cNvSpPr/>
              <p:nvPr/>
            </p:nvSpPr>
            <p:spPr>
              <a:xfrm rot="9571685">
                <a:off x="546408" y="577345"/>
                <a:ext cx="3996015" cy="3846165"/>
              </a:xfrm>
              <a:custGeom>
                <a:avLst/>
                <a:gdLst/>
                <a:ahLst/>
                <a:cxnLst/>
                <a:rect l="l" t="t" r="r" b="b"/>
                <a:pathLst>
                  <a:path w="3996015" h="3846165">
                    <a:moveTo>
                      <a:pt x="0" y="0"/>
                    </a:moveTo>
                    <a:lnTo>
                      <a:pt x="3996015" y="0"/>
                    </a:lnTo>
                    <a:lnTo>
                      <a:pt x="3996015" y="3846164"/>
                    </a:lnTo>
                    <a:lnTo>
                      <a:pt x="0" y="38461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55" name="Freeform 4">
                <a:extLst>
                  <a:ext uri="{FF2B5EF4-FFF2-40B4-BE49-F238E27FC236}">
                    <a16:creationId xmlns:a16="http://schemas.microsoft.com/office/drawing/2014/main" id="{06718B5A-075D-5D5F-C96D-062FA15CC929}"/>
                  </a:ext>
                </a:extLst>
              </p:cNvPr>
              <p:cNvSpPr/>
              <p:nvPr/>
            </p:nvSpPr>
            <p:spPr>
              <a:xfrm>
                <a:off x="1176643" y="1411338"/>
                <a:ext cx="2735545" cy="2178178"/>
              </a:xfrm>
              <a:custGeom>
                <a:avLst/>
                <a:gdLst/>
                <a:ahLst/>
                <a:cxnLst/>
                <a:rect l="l" t="t" r="r" b="b"/>
                <a:pathLst>
                  <a:path w="2735545" h="2178178">
                    <a:moveTo>
                      <a:pt x="0" y="0"/>
                    </a:moveTo>
                    <a:lnTo>
                      <a:pt x="2735545" y="0"/>
                    </a:lnTo>
                    <a:lnTo>
                      <a:pt x="2735545" y="2178178"/>
                    </a:lnTo>
                    <a:lnTo>
                      <a:pt x="0" y="217817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56" name="Freeform 5">
                <a:extLst>
                  <a:ext uri="{FF2B5EF4-FFF2-40B4-BE49-F238E27FC236}">
                    <a16:creationId xmlns:a16="http://schemas.microsoft.com/office/drawing/2014/main" id="{3D7F82E6-8B55-98AE-0C1E-CAC3314465F0}"/>
                  </a:ext>
                </a:extLst>
              </p:cNvPr>
              <p:cNvSpPr/>
              <p:nvPr/>
            </p:nvSpPr>
            <p:spPr>
              <a:xfrm rot="-5467272">
                <a:off x="101797" y="4070957"/>
                <a:ext cx="1323270" cy="473069"/>
              </a:xfrm>
              <a:custGeom>
                <a:avLst/>
                <a:gdLst/>
                <a:ahLst/>
                <a:cxnLst/>
                <a:rect l="l" t="t" r="r" b="b"/>
                <a:pathLst>
                  <a:path w="1323270" h="473069">
                    <a:moveTo>
                      <a:pt x="0" y="0"/>
                    </a:moveTo>
                    <a:lnTo>
                      <a:pt x="1323270" y="0"/>
                    </a:lnTo>
                    <a:lnTo>
                      <a:pt x="1323270" y="473070"/>
                    </a:lnTo>
                    <a:lnTo>
                      <a:pt x="0" y="47307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57" name="TextBox 6">
                <a:extLst>
                  <a:ext uri="{FF2B5EF4-FFF2-40B4-BE49-F238E27FC236}">
                    <a16:creationId xmlns:a16="http://schemas.microsoft.com/office/drawing/2014/main" id="{50BD738C-46D1-2DB0-0CB9-9C779E911CFD}"/>
                  </a:ext>
                </a:extLst>
              </p:cNvPr>
              <p:cNvSpPr txBox="1"/>
              <p:nvPr/>
            </p:nvSpPr>
            <p:spPr>
              <a:xfrm>
                <a:off x="650732" y="4317017"/>
                <a:ext cx="3453752" cy="1502408"/>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3101"/>
                  </a:lnSpc>
                </a:pPr>
                <a:r>
                  <a:rPr lang="en-US" sz="2500" b="1" dirty="0">
                    <a:solidFill>
                      <a:srgbClr val="003450"/>
                    </a:solidFill>
                    <a:latin typeface="TT Commons Pro Bold"/>
                    <a:ea typeface="TT Commons Pro Bold"/>
                    <a:cs typeface="TT Commons Pro Bold"/>
                    <a:sym typeface="TT Commons Pro Bold"/>
                  </a:rPr>
                  <a:t>Emergency Relief</a:t>
                </a:r>
              </a:p>
            </p:txBody>
          </p:sp>
        </p:grpSp>
        <p:grpSp>
          <p:nvGrpSpPr>
            <p:cNvPr id="9" name="Group 8">
              <a:extLst>
                <a:ext uri="{FF2B5EF4-FFF2-40B4-BE49-F238E27FC236}">
                  <a16:creationId xmlns:a16="http://schemas.microsoft.com/office/drawing/2014/main" id="{43010405-163B-A7D0-164A-266E67F48075}"/>
                </a:ext>
              </a:extLst>
            </p:cNvPr>
            <p:cNvGrpSpPr/>
            <p:nvPr/>
          </p:nvGrpSpPr>
          <p:grpSpPr>
            <a:xfrm>
              <a:off x="3968630" y="1371239"/>
              <a:ext cx="2918942" cy="2809481"/>
              <a:chOff x="0" y="0"/>
              <a:chExt cx="3891922" cy="3745975"/>
            </a:xfrm>
          </p:grpSpPr>
          <p:sp>
            <p:nvSpPr>
              <p:cNvPr id="52" name="Freeform 8">
                <a:extLst>
                  <a:ext uri="{FF2B5EF4-FFF2-40B4-BE49-F238E27FC236}">
                    <a16:creationId xmlns:a16="http://schemas.microsoft.com/office/drawing/2014/main" id="{46F30E34-DC1C-385C-BC9B-3E6CEAEA22A2}"/>
                  </a:ext>
                </a:extLst>
              </p:cNvPr>
              <p:cNvSpPr/>
              <p:nvPr/>
            </p:nvSpPr>
            <p:spPr>
              <a:xfrm>
                <a:off x="0" y="0"/>
                <a:ext cx="3891922" cy="3745975"/>
              </a:xfrm>
              <a:custGeom>
                <a:avLst/>
                <a:gdLst/>
                <a:ahLst/>
                <a:cxnLst/>
                <a:rect l="l" t="t" r="r" b="b"/>
                <a:pathLst>
                  <a:path w="3891922" h="3745975">
                    <a:moveTo>
                      <a:pt x="0" y="0"/>
                    </a:moveTo>
                    <a:lnTo>
                      <a:pt x="3891922" y="0"/>
                    </a:lnTo>
                    <a:lnTo>
                      <a:pt x="3891922" y="3745975"/>
                    </a:lnTo>
                    <a:lnTo>
                      <a:pt x="0" y="3745975"/>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53" name="Freeform 9">
                <a:extLst>
                  <a:ext uri="{FF2B5EF4-FFF2-40B4-BE49-F238E27FC236}">
                    <a16:creationId xmlns:a16="http://schemas.microsoft.com/office/drawing/2014/main" id="{DB6C3E4F-5A5A-D511-F5FE-734F374E840A}"/>
                  </a:ext>
                </a:extLst>
              </p:cNvPr>
              <p:cNvSpPr/>
              <p:nvPr/>
            </p:nvSpPr>
            <p:spPr>
              <a:xfrm>
                <a:off x="826870" y="579779"/>
                <a:ext cx="2238183" cy="2358239"/>
              </a:xfrm>
              <a:custGeom>
                <a:avLst/>
                <a:gdLst/>
                <a:ahLst/>
                <a:cxnLst/>
                <a:rect l="l" t="t" r="r" b="b"/>
                <a:pathLst>
                  <a:path w="2238183" h="2358239">
                    <a:moveTo>
                      <a:pt x="0" y="0"/>
                    </a:moveTo>
                    <a:lnTo>
                      <a:pt x="2238182" y="0"/>
                    </a:lnTo>
                    <a:lnTo>
                      <a:pt x="2238182" y="2358239"/>
                    </a:lnTo>
                    <a:lnTo>
                      <a:pt x="0" y="2358239"/>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grpSp>
        <p:grpSp>
          <p:nvGrpSpPr>
            <p:cNvPr id="10" name="Group 9">
              <a:extLst>
                <a:ext uri="{FF2B5EF4-FFF2-40B4-BE49-F238E27FC236}">
                  <a16:creationId xmlns:a16="http://schemas.microsoft.com/office/drawing/2014/main" id="{8D7CEE26-6D3A-A5E2-BF65-0582F07D07BB}"/>
                </a:ext>
              </a:extLst>
            </p:cNvPr>
            <p:cNvGrpSpPr/>
            <p:nvPr/>
          </p:nvGrpSpPr>
          <p:grpSpPr>
            <a:xfrm>
              <a:off x="645722" y="5178099"/>
              <a:ext cx="2996138" cy="3417103"/>
              <a:chOff x="55009" y="0"/>
              <a:chExt cx="3994851" cy="4556138"/>
            </a:xfrm>
          </p:grpSpPr>
          <p:sp>
            <p:nvSpPr>
              <p:cNvPr id="48" name="Freeform 11">
                <a:extLst>
                  <a:ext uri="{FF2B5EF4-FFF2-40B4-BE49-F238E27FC236}">
                    <a16:creationId xmlns:a16="http://schemas.microsoft.com/office/drawing/2014/main" id="{B4C0D533-B731-39F2-A065-9B652DEF69AB}"/>
                  </a:ext>
                </a:extLst>
              </p:cNvPr>
              <p:cNvSpPr/>
              <p:nvPr/>
            </p:nvSpPr>
            <p:spPr>
              <a:xfrm>
                <a:off x="55009" y="0"/>
                <a:ext cx="3994851" cy="3845045"/>
              </a:xfrm>
              <a:custGeom>
                <a:avLst/>
                <a:gdLst/>
                <a:ahLst/>
                <a:cxnLst/>
                <a:rect l="l" t="t" r="r" b="b"/>
                <a:pathLst>
                  <a:path w="3994851" h="3845045">
                    <a:moveTo>
                      <a:pt x="0" y="0"/>
                    </a:moveTo>
                    <a:lnTo>
                      <a:pt x="3994852" y="0"/>
                    </a:lnTo>
                    <a:lnTo>
                      <a:pt x="3994852" y="3845045"/>
                    </a:lnTo>
                    <a:lnTo>
                      <a:pt x="0" y="3845045"/>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49" name="Freeform 12">
                <a:extLst>
                  <a:ext uri="{FF2B5EF4-FFF2-40B4-BE49-F238E27FC236}">
                    <a16:creationId xmlns:a16="http://schemas.microsoft.com/office/drawing/2014/main" id="{77BBF7CB-7243-3D51-FFF8-BA6E6558FCDD}"/>
                  </a:ext>
                </a:extLst>
              </p:cNvPr>
              <p:cNvSpPr/>
              <p:nvPr/>
            </p:nvSpPr>
            <p:spPr>
              <a:xfrm>
                <a:off x="1361668" y="683478"/>
                <a:ext cx="1381535" cy="2478089"/>
              </a:xfrm>
              <a:custGeom>
                <a:avLst/>
                <a:gdLst/>
                <a:ahLst/>
                <a:cxnLst/>
                <a:rect l="l" t="t" r="r" b="b"/>
                <a:pathLst>
                  <a:path w="1381535" h="2478089">
                    <a:moveTo>
                      <a:pt x="0" y="0"/>
                    </a:moveTo>
                    <a:lnTo>
                      <a:pt x="1381534" y="0"/>
                    </a:lnTo>
                    <a:lnTo>
                      <a:pt x="1381534" y="2478089"/>
                    </a:lnTo>
                    <a:lnTo>
                      <a:pt x="0" y="2478089"/>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50" name="Freeform 13">
                <a:extLst>
                  <a:ext uri="{FF2B5EF4-FFF2-40B4-BE49-F238E27FC236}">
                    <a16:creationId xmlns:a16="http://schemas.microsoft.com/office/drawing/2014/main" id="{AB48B6DB-DD82-4859-43BD-D13060BDED33}"/>
                  </a:ext>
                </a:extLst>
              </p:cNvPr>
              <p:cNvSpPr/>
              <p:nvPr/>
            </p:nvSpPr>
            <p:spPr>
              <a:xfrm rot="-6562803">
                <a:off x="-200440" y="3323734"/>
                <a:ext cx="1211397" cy="433074"/>
              </a:xfrm>
              <a:custGeom>
                <a:avLst/>
                <a:gdLst/>
                <a:ahLst/>
                <a:cxnLst/>
                <a:rect l="l" t="t" r="r" b="b"/>
                <a:pathLst>
                  <a:path w="1211397" h="433074">
                    <a:moveTo>
                      <a:pt x="0" y="0"/>
                    </a:moveTo>
                    <a:lnTo>
                      <a:pt x="1211397" y="0"/>
                    </a:lnTo>
                    <a:lnTo>
                      <a:pt x="1211397" y="433075"/>
                    </a:lnTo>
                    <a:lnTo>
                      <a:pt x="0" y="433075"/>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51" name="TextBox 14">
                <a:extLst>
                  <a:ext uri="{FF2B5EF4-FFF2-40B4-BE49-F238E27FC236}">
                    <a16:creationId xmlns:a16="http://schemas.microsoft.com/office/drawing/2014/main" id="{458F3E99-B7FB-FC4B-FDC4-DB6E0C691BA8}"/>
                  </a:ext>
                </a:extLst>
              </p:cNvPr>
              <p:cNvSpPr txBox="1"/>
              <p:nvPr/>
            </p:nvSpPr>
            <p:spPr>
              <a:xfrm>
                <a:off x="306480" y="3911720"/>
                <a:ext cx="3453751" cy="644418"/>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575"/>
                  </a:lnSpc>
                </a:pPr>
                <a:r>
                  <a:rPr lang="en-US" sz="2500" b="1" dirty="0">
                    <a:solidFill>
                      <a:srgbClr val="003450"/>
                    </a:solidFill>
                    <a:latin typeface="TT Commons Pro Bold"/>
                    <a:ea typeface="TT Commons Pro Bold"/>
                    <a:cs typeface="TT Commons Pro Bold"/>
                    <a:sym typeface="TT Commons Pro Bold"/>
                  </a:rPr>
                  <a:t>Aged Care</a:t>
                </a:r>
              </a:p>
            </p:txBody>
          </p:sp>
        </p:grpSp>
        <p:grpSp>
          <p:nvGrpSpPr>
            <p:cNvPr id="11" name="Group 10">
              <a:extLst>
                <a:ext uri="{FF2B5EF4-FFF2-40B4-BE49-F238E27FC236}">
                  <a16:creationId xmlns:a16="http://schemas.microsoft.com/office/drawing/2014/main" id="{C05965E8-70E4-13A2-B5DB-58F0B6E122BC}"/>
                </a:ext>
              </a:extLst>
            </p:cNvPr>
            <p:cNvGrpSpPr/>
            <p:nvPr/>
          </p:nvGrpSpPr>
          <p:grpSpPr>
            <a:xfrm>
              <a:off x="3694233" y="5255458"/>
              <a:ext cx="3309916" cy="3296131"/>
              <a:chOff x="62249" y="460861"/>
              <a:chExt cx="4413223" cy="4394842"/>
            </a:xfrm>
          </p:grpSpPr>
          <p:sp>
            <p:nvSpPr>
              <p:cNvPr id="44" name="Freeform 16">
                <a:extLst>
                  <a:ext uri="{FF2B5EF4-FFF2-40B4-BE49-F238E27FC236}">
                    <a16:creationId xmlns:a16="http://schemas.microsoft.com/office/drawing/2014/main" id="{A0BADB9F-342B-AFE7-3FD1-3AAD2C66555C}"/>
                  </a:ext>
                </a:extLst>
              </p:cNvPr>
              <p:cNvSpPr/>
              <p:nvPr/>
            </p:nvSpPr>
            <p:spPr>
              <a:xfrm rot="9843508">
                <a:off x="438090" y="460861"/>
                <a:ext cx="3878635" cy="3733186"/>
              </a:xfrm>
              <a:custGeom>
                <a:avLst/>
                <a:gdLst/>
                <a:ahLst/>
                <a:cxnLst/>
                <a:rect l="l" t="t" r="r" b="b"/>
                <a:pathLst>
                  <a:path w="3878635" h="3733186">
                    <a:moveTo>
                      <a:pt x="0" y="0"/>
                    </a:moveTo>
                    <a:lnTo>
                      <a:pt x="3878635" y="0"/>
                    </a:lnTo>
                    <a:lnTo>
                      <a:pt x="3878635" y="3733186"/>
                    </a:lnTo>
                    <a:lnTo>
                      <a:pt x="0" y="3733186"/>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45" name="Freeform 17">
                <a:extLst>
                  <a:ext uri="{FF2B5EF4-FFF2-40B4-BE49-F238E27FC236}">
                    <a16:creationId xmlns:a16="http://schemas.microsoft.com/office/drawing/2014/main" id="{D40290F5-AF4E-F0B7-3C94-10B1D8A332A3}"/>
                  </a:ext>
                </a:extLst>
              </p:cNvPr>
              <p:cNvSpPr/>
              <p:nvPr/>
            </p:nvSpPr>
            <p:spPr>
              <a:xfrm>
                <a:off x="1244929" y="1102639"/>
                <a:ext cx="2401716" cy="2317656"/>
              </a:xfrm>
              <a:custGeom>
                <a:avLst/>
                <a:gdLst/>
                <a:ahLst/>
                <a:cxnLst/>
                <a:rect l="l" t="t" r="r" b="b"/>
                <a:pathLst>
                  <a:path w="2401716" h="2317656">
                    <a:moveTo>
                      <a:pt x="0" y="0"/>
                    </a:moveTo>
                    <a:lnTo>
                      <a:pt x="2401716" y="0"/>
                    </a:lnTo>
                    <a:lnTo>
                      <a:pt x="2401716" y="2317657"/>
                    </a:lnTo>
                    <a:lnTo>
                      <a:pt x="0" y="2317657"/>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46" name="TextBox 18">
                <a:extLst>
                  <a:ext uri="{FF2B5EF4-FFF2-40B4-BE49-F238E27FC236}">
                    <a16:creationId xmlns:a16="http://schemas.microsoft.com/office/drawing/2014/main" id="{1E986B5D-6601-ACD7-AD22-BB06261FF494}"/>
                  </a:ext>
                </a:extLst>
              </p:cNvPr>
              <p:cNvSpPr txBox="1"/>
              <p:nvPr/>
            </p:nvSpPr>
            <p:spPr>
              <a:xfrm>
                <a:off x="62249" y="4211285"/>
                <a:ext cx="4290182" cy="644418"/>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575"/>
                  </a:lnSpc>
                </a:pPr>
                <a:r>
                  <a:rPr lang="en-US" sz="2500" b="1" dirty="0">
                    <a:solidFill>
                      <a:srgbClr val="003450"/>
                    </a:solidFill>
                    <a:latin typeface="TT Commons Pro Bold"/>
                    <a:ea typeface="TT Commons Pro Bold"/>
                    <a:cs typeface="TT Commons Pro Bold"/>
                    <a:sym typeface="TT Commons Pro Bold"/>
                  </a:rPr>
                  <a:t>Disaster Relief</a:t>
                </a:r>
              </a:p>
            </p:txBody>
          </p:sp>
          <p:sp>
            <p:nvSpPr>
              <p:cNvPr id="47" name="Freeform 19">
                <a:extLst>
                  <a:ext uri="{FF2B5EF4-FFF2-40B4-BE49-F238E27FC236}">
                    <a16:creationId xmlns:a16="http://schemas.microsoft.com/office/drawing/2014/main" id="{5ACD6337-7A32-7534-5973-340C88EDE983}"/>
                  </a:ext>
                </a:extLst>
              </p:cNvPr>
              <p:cNvSpPr/>
              <p:nvPr/>
            </p:nvSpPr>
            <p:spPr>
              <a:xfrm rot="-5400000" flipV="1">
                <a:off x="3571329" y="3690876"/>
                <a:ext cx="1332071" cy="476215"/>
              </a:xfrm>
              <a:custGeom>
                <a:avLst/>
                <a:gdLst/>
                <a:ahLst/>
                <a:cxnLst/>
                <a:rect l="l" t="t" r="r" b="b"/>
                <a:pathLst>
                  <a:path w="1332071" h="476215">
                    <a:moveTo>
                      <a:pt x="0" y="476215"/>
                    </a:moveTo>
                    <a:lnTo>
                      <a:pt x="1332071" y="476215"/>
                    </a:lnTo>
                    <a:lnTo>
                      <a:pt x="1332071" y="0"/>
                    </a:lnTo>
                    <a:lnTo>
                      <a:pt x="0" y="0"/>
                    </a:lnTo>
                    <a:lnTo>
                      <a:pt x="0" y="476215"/>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grpSp>
        <p:sp>
          <p:nvSpPr>
            <p:cNvPr id="12" name="TextBox 20">
              <a:extLst>
                <a:ext uri="{FF2B5EF4-FFF2-40B4-BE49-F238E27FC236}">
                  <a16:creationId xmlns:a16="http://schemas.microsoft.com/office/drawing/2014/main" id="{1915E223-F81B-0965-8901-A02B88BA65FF}"/>
                </a:ext>
              </a:extLst>
            </p:cNvPr>
            <p:cNvSpPr txBox="1"/>
            <p:nvPr/>
          </p:nvSpPr>
          <p:spPr>
            <a:xfrm>
              <a:off x="3647546" y="4263222"/>
              <a:ext cx="3361467" cy="899964"/>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384"/>
                </a:lnSpc>
              </a:pPr>
              <a:r>
                <a:rPr lang="en-US" sz="2500" b="1" dirty="0">
                  <a:solidFill>
                    <a:srgbClr val="003450"/>
                  </a:solidFill>
                  <a:latin typeface="TT Commons Pro Bold"/>
                  <a:ea typeface="TT Commons Pro Bold"/>
                  <a:cs typeface="TT Commons Pro Bold"/>
                  <a:sym typeface="TT Commons Pro Bold"/>
                </a:rPr>
                <a:t>Housing &amp; Homelessness</a:t>
              </a:r>
            </a:p>
          </p:txBody>
        </p:sp>
        <p:sp>
          <p:nvSpPr>
            <p:cNvPr id="13" name="Freeform 21">
              <a:extLst>
                <a:ext uri="{FF2B5EF4-FFF2-40B4-BE49-F238E27FC236}">
                  <a16:creationId xmlns:a16="http://schemas.microsoft.com/office/drawing/2014/main" id="{D171863C-237A-4F6B-F123-70371D580E29}"/>
                </a:ext>
              </a:extLst>
            </p:cNvPr>
            <p:cNvSpPr/>
            <p:nvPr/>
          </p:nvSpPr>
          <p:spPr>
            <a:xfrm rot="-5604513" flipV="1">
              <a:off x="5926905" y="3727634"/>
              <a:ext cx="1086114" cy="388286"/>
            </a:xfrm>
            <a:custGeom>
              <a:avLst/>
              <a:gdLst/>
              <a:ahLst/>
              <a:cxnLst/>
              <a:rect l="l" t="t" r="r" b="b"/>
              <a:pathLst>
                <a:path w="1086114" h="388286">
                  <a:moveTo>
                    <a:pt x="0" y="388286"/>
                  </a:moveTo>
                  <a:lnTo>
                    <a:pt x="1086114" y="388286"/>
                  </a:lnTo>
                  <a:lnTo>
                    <a:pt x="1086114" y="0"/>
                  </a:lnTo>
                  <a:lnTo>
                    <a:pt x="0" y="0"/>
                  </a:lnTo>
                  <a:lnTo>
                    <a:pt x="0" y="388286"/>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grpSp>
          <p:nvGrpSpPr>
            <p:cNvPr id="14" name="Group 13">
              <a:extLst>
                <a:ext uri="{FF2B5EF4-FFF2-40B4-BE49-F238E27FC236}">
                  <a16:creationId xmlns:a16="http://schemas.microsoft.com/office/drawing/2014/main" id="{091F9A86-FB16-5F0C-6811-0DFE75B0454C}"/>
                </a:ext>
              </a:extLst>
            </p:cNvPr>
            <p:cNvGrpSpPr/>
            <p:nvPr/>
          </p:nvGrpSpPr>
          <p:grpSpPr>
            <a:xfrm>
              <a:off x="6812653" y="1355703"/>
              <a:ext cx="3536006" cy="3706635"/>
              <a:chOff x="328818" y="814433"/>
              <a:chExt cx="4714674" cy="4942179"/>
            </a:xfrm>
          </p:grpSpPr>
          <p:sp>
            <p:nvSpPr>
              <p:cNvPr id="40" name="Freeform 23">
                <a:extLst>
                  <a:ext uri="{FF2B5EF4-FFF2-40B4-BE49-F238E27FC236}">
                    <a16:creationId xmlns:a16="http://schemas.microsoft.com/office/drawing/2014/main" id="{270DCA58-1E02-E113-037F-424C99A24681}"/>
                  </a:ext>
                </a:extLst>
              </p:cNvPr>
              <p:cNvSpPr/>
              <p:nvPr/>
            </p:nvSpPr>
            <p:spPr>
              <a:xfrm rot="8329268">
                <a:off x="748623" y="814433"/>
                <a:ext cx="3875068" cy="3729753"/>
              </a:xfrm>
              <a:custGeom>
                <a:avLst/>
                <a:gdLst/>
                <a:ahLst/>
                <a:cxnLst/>
                <a:rect l="l" t="t" r="r" b="b"/>
                <a:pathLst>
                  <a:path w="3875068" h="3729753">
                    <a:moveTo>
                      <a:pt x="0" y="0"/>
                    </a:moveTo>
                    <a:lnTo>
                      <a:pt x="3875069" y="0"/>
                    </a:lnTo>
                    <a:lnTo>
                      <a:pt x="3875069" y="3729753"/>
                    </a:lnTo>
                    <a:lnTo>
                      <a:pt x="0" y="3729753"/>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41" name="Freeform 24">
                <a:extLst>
                  <a:ext uri="{FF2B5EF4-FFF2-40B4-BE49-F238E27FC236}">
                    <a16:creationId xmlns:a16="http://schemas.microsoft.com/office/drawing/2014/main" id="{A3FADD9C-7E27-A226-F6EF-EB7589DE5292}"/>
                  </a:ext>
                </a:extLst>
              </p:cNvPr>
              <p:cNvSpPr/>
              <p:nvPr/>
            </p:nvSpPr>
            <p:spPr>
              <a:xfrm>
                <a:off x="1550279" y="1738153"/>
                <a:ext cx="2271757" cy="1882313"/>
              </a:xfrm>
              <a:custGeom>
                <a:avLst/>
                <a:gdLst/>
                <a:ahLst/>
                <a:cxnLst/>
                <a:rect l="l" t="t" r="r" b="b"/>
                <a:pathLst>
                  <a:path w="2271757" h="1882313">
                    <a:moveTo>
                      <a:pt x="0" y="0"/>
                    </a:moveTo>
                    <a:lnTo>
                      <a:pt x="2271757" y="0"/>
                    </a:lnTo>
                    <a:lnTo>
                      <a:pt x="2271757" y="1882313"/>
                    </a:lnTo>
                    <a:lnTo>
                      <a:pt x="0" y="1882313"/>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42" name="TextBox 25">
                <a:extLst>
                  <a:ext uri="{FF2B5EF4-FFF2-40B4-BE49-F238E27FC236}">
                    <a16:creationId xmlns:a16="http://schemas.microsoft.com/office/drawing/2014/main" id="{AE559C01-4951-61F8-7C09-8E1A9C3E3EF8}"/>
                  </a:ext>
                </a:extLst>
              </p:cNvPr>
              <p:cNvSpPr txBox="1"/>
              <p:nvPr/>
            </p:nvSpPr>
            <p:spPr>
              <a:xfrm>
                <a:off x="328818" y="4522095"/>
                <a:ext cx="4714674" cy="1234517"/>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490"/>
                  </a:lnSpc>
                </a:pPr>
                <a:r>
                  <a:rPr lang="en-US" sz="2300" b="1" dirty="0">
                    <a:solidFill>
                      <a:srgbClr val="003450"/>
                    </a:solidFill>
                    <a:latin typeface="TT Commons Pro Bold"/>
                    <a:ea typeface="TT Commons Pro Bold"/>
                    <a:cs typeface="TT Commons Pro Bold"/>
                    <a:sym typeface="TT Commons Pro Bold"/>
                  </a:rPr>
                  <a:t>Family &amp; </a:t>
                </a:r>
              </a:p>
              <a:p>
                <a:pPr algn="ctr">
                  <a:lnSpc>
                    <a:spcPts val="2490"/>
                  </a:lnSpc>
                </a:pPr>
                <a:r>
                  <a:rPr lang="en-US" sz="2300" b="1" dirty="0">
                    <a:solidFill>
                      <a:srgbClr val="003450"/>
                    </a:solidFill>
                    <a:latin typeface="TT Commons Pro Bold"/>
                    <a:ea typeface="TT Commons Pro Bold"/>
                    <a:cs typeface="TT Commons Pro Bold"/>
                    <a:sym typeface="TT Commons Pro Bold"/>
                  </a:rPr>
                  <a:t>Domestic Violence</a:t>
                </a:r>
              </a:p>
            </p:txBody>
          </p:sp>
          <p:sp>
            <p:nvSpPr>
              <p:cNvPr id="43" name="Freeform 26">
                <a:extLst>
                  <a:ext uri="{FF2B5EF4-FFF2-40B4-BE49-F238E27FC236}">
                    <a16:creationId xmlns:a16="http://schemas.microsoft.com/office/drawing/2014/main" id="{FF1D738F-0808-E7F9-24AD-86F0A4157029}"/>
                  </a:ext>
                </a:extLst>
              </p:cNvPr>
              <p:cNvSpPr/>
              <p:nvPr/>
            </p:nvSpPr>
            <p:spPr>
              <a:xfrm rot="-4934766" flipV="1">
                <a:off x="3425376" y="3817397"/>
                <a:ext cx="1441723" cy="515416"/>
              </a:xfrm>
              <a:custGeom>
                <a:avLst/>
                <a:gdLst/>
                <a:ahLst/>
                <a:cxnLst/>
                <a:rect l="l" t="t" r="r" b="b"/>
                <a:pathLst>
                  <a:path w="1441723" h="515416">
                    <a:moveTo>
                      <a:pt x="0" y="515416"/>
                    </a:moveTo>
                    <a:lnTo>
                      <a:pt x="1441723" y="515416"/>
                    </a:lnTo>
                    <a:lnTo>
                      <a:pt x="1441723" y="0"/>
                    </a:lnTo>
                    <a:lnTo>
                      <a:pt x="0" y="0"/>
                    </a:lnTo>
                    <a:lnTo>
                      <a:pt x="0" y="515416"/>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grpSp>
        <p:grpSp>
          <p:nvGrpSpPr>
            <p:cNvPr id="15" name="Group 14">
              <a:extLst>
                <a:ext uri="{FF2B5EF4-FFF2-40B4-BE49-F238E27FC236}">
                  <a16:creationId xmlns:a16="http://schemas.microsoft.com/office/drawing/2014/main" id="{B0F47B5F-8EB3-8E4F-3A9D-E03E7715CCE1}"/>
                </a:ext>
              </a:extLst>
            </p:cNvPr>
            <p:cNvGrpSpPr/>
            <p:nvPr/>
          </p:nvGrpSpPr>
          <p:grpSpPr>
            <a:xfrm>
              <a:off x="7163119" y="5265821"/>
              <a:ext cx="2885969" cy="3257820"/>
              <a:chOff x="709261" y="764720"/>
              <a:chExt cx="3847958" cy="4343760"/>
            </a:xfrm>
          </p:grpSpPr>
          <p:sp>
            <p:nvSpPr>
              <p:cNvPr id="36" name="Freeform 28">
                <a:extLst>
                  <a:ext uri="{FF2B5EF4-FFF2-40B4-BE49-F238E27FC236}">
                    <a16:creationId xmlns:a16="http://schemas.microsoft.com/office/drawing/2014/main" id="{BF09BEFA-1D35-13D6-3985-DC33C7BB06B3}"/>
                  </a:ext>
                </a:extLst>
              </p:cNvPr>
              <p:cNvSpPr/>
              <p:nvPr/>
            </p:nvSpPr>
            <p:spPr>
              <a:xfrm rot="8630909">
                <a:off x="709261" y="764720"/>
                <a:ext cx="3780102" cy="3638348"/>
              </a:xfrm>
              <a:custGeom>
                <a:avLst/>
                <a:gdLst/>
                <a:ahLst/>
                <a:cxnLst/>
                <a:rect l="l" t="t" r="r" b="b"/>
                <a:pathLst>
                  <a:path w="3780102" h="3638348">
                    <a:moveTo>
                      <a:pt x="0" y="0"/>
                    </a:moveTo>
                    <a:lnTo>
                      <a:pt x="3780102" y="0"/>
                    </a:lnTo>
                    <a:lnTo>
                      <a:pt x="3780102" y="3638348"/>
                    </a:lnTo>
                    <a:lnTo>
                      <a:pt x="0" y="3638348"/>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37" name="Freeform 29">
                <a:extLst>
                  <a:ext uri="{FF2B5EF4-FFF2-40B4-BE49-F238E27FC236}">
                    <a16:creationId xmlns:a16="http://schemas.microsoft.com/office/drawing/2014/main" id="{5B05CC5A-654F-3A03-60EC-7601EB464EFF}"/>
                  </a:ext>
                </a:extLst>
              </p:cNvPr>
              <p:cNvSpPr/>
              <p:nvPr/>
            </p:nvSpPr>
            <p:spPr>
              <a:xfrm>
                <a:off x="1525549" y="1310244"/>
                <a:ext cx="2276723" cy="2327504"/>
              </a:xfrm>
              <a:custGeom>
                <a:avLst/>
                <a:gdLst/>
                <a:ahLst/>
                <a:cxnLst/>
                <a:rect l="l" t="t" r="r" b="b"/>
                <a:pathLst>
                  <a:path w="2276723" h="2327504">
                    <a:moveTo>
                      <a:pt x="0" y="0"/>
                    </a:moveTo>
                    <a:lnTo>
                      <a:pt x="2276723" y="0"/>
                    </a:lnTo>
                    <a:lnTo>
                      <a:pt x="2276723" y="2327505"/>
                    </a:lnTo>
                    <a:lnTo>
                      <a:pt x="0" y="2327505"/>
                    </a:lnTo>
                    <a:lnTo>
                      <a:pt x="0" y="0"/>
                    </a:lnTo>
                    <a:close/>
                  </a:path>
                </a:pathLst>
              </a:custGeom>
              <a:blipFill>
                <a:blip r:embed="rId29">
                  <a:extLst>
                    <a:ext uri="{96DAC541-7B7A-43D3-8B79-37D633B846F1}">
                      <asvg:svgBlip xmlns:asvg="http://schemas.microsoft.com/office/drawing/2016/SVG/main" r:embed="rId30"/>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38" name="TextBox 30">
                <a:extLst>
                  <a:ext uri="{FF2B5EF4-FFF2-40B4-BE49-F238E27FC236}">
                    <a16:creationId xmlns:a16="http://schemas.microsoft.com/office/drawing/2014/main" id="{C20B7EEE-8740-EDA9-07E1-F395F5665760}"/>
                  </a:ext>
                </a:extLst>
              </p:cNvPr>
              <p:cNvSpPr txBox="1"/>
              <p:nvPr/>
            </p:nvSpPr>
            <p:spPr>
              <a:xfrm>
                <a:off x="872436" y="4464062"/>
                <a:ext cx="3453753" cy="644418"/>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575"/>
                  </a:lnSpc>
                </a:pPr>
                <a:r>
                  <a:rPr lang="en-US" sz="2500" b="1" dirty="0">
                    <a:solidFill>
                      <a:srgbClr val="003450"/>
                    </a:solidFill>
                    <a:latin typeface="TT Commons Pro Bold"/>
                    <a:ea typeface="TT Commons Pro Bold"/>
                    <a:cs typeface="TT Commons Pro Bold"/>
                    <a:sym typeface="TT Commons Pro Bold"/>
                  </a:rPr>
                  <a:t>Salvos Stores</a:t>
                </a:r>
              </a:p>
            </p:txBody>
          </p:sp>
          <p:sp>
            <p:nvSpPr>
              <p:cNvPr id="39" name="Freeform 31">
                <a:extLst>
                  <a:ext uri="{FF2B5EF4-FFF2-40B4-BE49-F238E27FC236}">
                    <a16:creationId xmlns:a16="http://schemas.microsoft.com/office/drawing/2014/main" id="{2C672696-B31E-BDAF-A384-27FE2860289A}"/>
                  </a:ext>
                </a:extLst>
              </p:cNvPr>
              <p:cNvSpPr/>
              <p:nvPr/>
            </p:nvSpPr>
            <p:spPr>
              <a:xfrm rot="-6003417" flipV="1">
                <a:off x="3792856" y="3998782"/>
                <a:ext cx="1126133" cy="402593"/>
              </a:xfrm>
              <a:custGeom>
                <a:avLst/>
                <a:gdLst/>
                <a:ahLst/>
                <a:cxnLst/>
                <a:rect l="l" t="t" r="r" b="b"/>
                <a:pathLst>
                  <a:path w="1126133" h="402593">
                    <a:moveTo>
                      <a:pt x="0" y="402592"/>
                    </a:moveTo>
                    <a:lnTo>
                      <a:pt x="1126133" y="402592"/>
                    </a:lnTo>
                    <a:lnTo>
                      <a:pt x="1126133" y="0"/>
                    </a:lnTo>
                    <a:lnTo>
                      <a:pt x="0" y="0"/>
                    </a:lnTo>
                    <a:lnTo>
                      <a:pt x="0" y="402592"/>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grpSp>
        <p:grpSp>
          <p:nvGrpSpPr>
            <p:cNvPr id="16" name="Group 15">
              <a:extLst>
                <a:ext uri="{FF2B5EF4-FFF2-40B4-BE49-F238E27FC236}">
                  <a16:creationId xmlns:a16="http://schemas.microsoft.com/office/drawing/2014/main" id="{DA2110F1-716C-2FAA-57FA-DC3D83F39AD8}"/>
                </a:ext>
              </a:extLst>
            </p:cNvPr>
            <p:cNvGrpSpPr/>
            <p:nvPr/>
          </p:nvGrpSpPr>
          <p:grpSpPr>
            <a:xfrm>
              <a:off x="10308807" y="1371239"/>
              <a:ext cx="2845111" cy="3698579"/>
              <a:chOff x="0" y="0"/>
              <a:chExt cx="3793481" cy="4931439"/>
            </a:xfrm>
          </p:grpSpPr>
          <p:sp>
            <p:nvSpPr>
              <p:cNvPr id="32" name="TextBox 33">
                <a:extLst>
                  <a:ext uri="{FF2B5EF4-FFF2-40B4-BE49-F238E27FC236}">
                    <a16:creationId xmlns:a16="http://schemas.microsoft.com/office/drawing/2014/main" id="{EFD514EC-7A6A-7225-6BD8-FB973D1E86BA}"/>
                  </a:ext>
                </a:extLst>
              </p:cNvPr>
              <p:cNvSpPr txBox="1"/>
              <p:nvPr/>
            </p:nvSpPr>
            <p:spPr>
              <a:xfrm>
                <a:off x="381957" y="3645071"/>
                <a:ext cx="2785030" cy="1286368"/>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598"/>
                  </a:lnSpc>
                </a:pPr>
                <a:r>
                  <a:rPr lang="en-US" sz="2500" b="1" dirty="0">
                    <a:solidFill>
                      <a:srgbClr val="003450"/>
                    </a:solidFill>
                    <a:latin typeface="TT Commons Pro Bold"/>
                    <a:ea typeface="TT Commons Pro Bold"/>
                    <a:cs typeface="TT Commons Pro Bold"/>
                    <a:sym typeface="TT Commons Pro Bold"/>
                  </a:rPr>
                  <a:t>Addiction Recovery</a:t>
                </a:r>
              </a:p>
            </p:txBody>
          </p:sp>
          <p:sp>
            <p:nvSpPr>
              <p:cNvPr id="33" name="Freeform 34">
                <a:extLst>
                  <a:ext uri="{FF2B5EF4-FFF2-40B4-BE49-F238E27FC236}">
                    <a16:creationId xmlns:a16="http://schemas.microsoft.com/office/drawing/2014/main" id="{FC9AAB26-08EA-F826-FD14-27ED53997EC0}"/>
                  </a:ext>
                </a:extLst>
              </p:cNvPr>
              <p:cNvSpPr/>
              <p:nvPr/>
            </p:nvSpPr>
            <p:spPr>
              <a:xfrm>
                <a:off x="0" y="0"/>
                <a:ext cx="3793481" cy="3651226"/>
              </a:xfrm>
              <a:custGeom>
                <a:avLst/>
                <a:gdLst/>
                <a:ahLst/>
                <a:cxnLst/>
                <a:rect l="l" t="t" r="r" b="b"/>
                <a:pathLst>
                  <a:path w="3793481" h="3651226">
                    <a:moveTo>
                      <a:pt x="0" y="0"/>
                    </a:moveTo>
                    <a:lnTo>
                      <a:pt x="3793481" y="0"/>
                    </a:lnTo>
                    <a:lnTo>
                      <a:pt x="3793481" y="3651226"/>
                    </a:lnTo>
                    <a:lnTo>
                      <a:pt x="0" y="3651226"/>
                    </a:lnTo>
                    <a:lnTo>
                      <a:pt x="0" y="0"/>
                    </a:lnTo>
                    <a:close/>
                  </a:path>
                </a:pathLst>
              </a:custGeom>
              <a:blipFill>
                <a:blip r:embed="rId31">
                  <a:extLst>
                    <a:ext uri="{96DAC541-7B7A-43D3-8B79-37D633B846F1}">
                      <asvg:svgBlip xmlns:asvg="http://schemas.microsoft.com/office/drawing/2016/SVG/main" r:embed="rId32"/>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34" name="Freeform 35">
                <a:extLst>
                  <a:ext uri="{FF2B5EF4-FFF2-40B4-BE49-F238E27FC236}">
                    <a16:creationId xmlns:a16="http://schemas.microsoft.com/office/drawing/2014/main" id="{4E5A93C8-6C5F-0EF2-64AD-37E96A3CBF91}"/>
                  </a:ext>
                </a:extLst>
              </p:cNvPr>
              <p:cNvSpPr/>
              <p:nvPr/>
            </p:nvSpPr>
            <p:spPr>
              <a:xfrm>
                <a:off x="388279" y="861067"/>
                <a:ext cx="2783273" cy="2209223"/>
              </a:xfrm>
              <a:custGeom>
                <a:avLst/>
                <a:gdLst/>
                <a:ahLst/>
                <a:cxnLst/>
                <a:rect l="l" t="t" r="r" b="b"/>
                <a:pathLst>
                  <a:path w="2783273" h="2209223">
                    <a:moveTo>
                      <a:pt x="0" y="0"/>
                    </a:moveTo>
                    <a:lnTo>
                      <a:pt x="2783274" y="0"/>
                    </a:lnTo>
                    <a:lnTo>
                      <a:pt x="2783274" y="2209223"/>
                    </a:lnTo>
                    <a:lnTo>
                      <a:pt x="0" y="2209223"/>
                    </a:lnTo>
                    <a:lnTo>
                      <a:pt x="0" y="0"/>
                    </a:lnTo>
                    <a:close/>
                  </a:path>
                </a:pathLst>
              </a:custGeom>
              <a:blipFill>
                <a:blip r:embed="rId33">
                  <a:extLst>
                    <a:ext uri="{96DAC541-7B7A-43D3-8B79-37D633B846F1}">
                      <asvg:svgBlip xmlns:asvg="http://schemas.microsoft.com/office/drawing/2016/SVG/main" r:embed="rId34"/>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35" name="Freeform 36">
                <a:extLst>
                  <a:ext uri="{FF2B5EF4-FFF2-40B4-BE49-F238E27FC236}">
                    <a16:creationId xmlns:a16="http://schemas.microsoft.com/office/drawing/2014/main" id="{F0C5AEAD-3AED-0C84-8905-221D2309AC51}"/>
                  </a:ext>
                </a:extLst>
              </p:cNvPr>
              <p:cNvSpPr/>
              <p:nvPr/>
            </p:nvSpPr>
            <p:spPr>
              <a:xfrm rot="-5749776">
                <a:off x="-357240" y="3343100"/>
                <a:ext cx="1316338" cy="470591"/>
              </a:xfrm>
              <a:custGeom>
                <a:avLst/>
                <a:gdLst/>
                <a:ahLst/>
                <a:cxnLst/>
                <a:rect l="l" t="t" r="r" b="b"/>
                <a:pathLst>
                  <a:path w="1316338" h="470591">
                    <a:moveTo>
                      <a:pt x="0" y="0"/>
                    </a:moveTo>
                    <a:lnTo>
                      <a:pt x="1316338" y="0"/>
                    </a:lnTo>
                    <a:lnTo>
                      <a:pt x="1316338" y="470591"/>
                    </a:lnTo>
                    <a:lnTo>
                      <a:pt x="0" y="47059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grpSp>
        <p:grpSp>
          <p:nvGrpSpPr>
            <p:cNvPr id="17" name="Group 16">
              <a:extLst>
                <a:ext uri="{FF2B5EF4-FFF2-40B4-BE49-F238E27FC236}">
                  <a16:creationId xmlns:a16="http://schemas.microsoft.com/office/drawing/2014/main" id="{E47E0ABA-4C6C-2227-BC11-7847E07824D0}"/>
                </a:ext>
              </a:extLst>
            </p:cNvPr>
            <p:cNvGrpSpPr/>
            <p:nvPr/>
          </p:nvGrpSpPr>
          <p:grpSpPr>
            <a:xfrm>
              <a:off x="13214113" y="1507305"/>
              <a:ext cx="3114281" cy="3288927"/>
              <a:chOff x="471317" y="814433"/>
              <a:chExt cx="4152374" cy="4385236"/>
            </a:xfrm>
          </p:grpSpPr>
          <p:sp>
            <p:nvSpPr>
              <p:cNvPr id="28" name="Freeform 38">
                <a:extLst>
                  <a:ext uri="{FF2B5EF4-FFF2-40B4-BE49-F238E27FC236}">
                    <a16:creationId xmlns:a16="http://schemas.microsoft.com/office/drawing/2014/main" id="{7A1B42F2-3776-6DB4-42DF-B484057A5840}"/>
                  </a:ext>
                </a:extLst>
              </p:cNvPr>
              <p:cNvSpPr/>
              <p:nvPr/>
            </p:nvSpPr>
            <p:spPr>
              <a:xfrm rot="8329268">
                <a:off x="748623" y="814433"/>
                <a:ext cx="3875068" cy="3729753"/>
              </a:xfrm>
              <a:custGeom>
                <a:avLst/>
                <a:gdLst/>
                <a:ahLst/>
                <a:cxnLst/>
                <a:rect l="l" t="t" r="r" b="b"/>
                <a:pathLst>
                  <a:path w="3875068" h="3729753">
                    <a:moveTo>
                      <a:pt x="0" y="0"/>
                    </a:moveTo>
                    <a:lnTo>
                      <a:pt x="3875069" y="0"/>
                    </a:lnTo>
                    <a:lnTo>
                      <a:pt x="3875069" y="3729753"/>
                    </a:lnTo>
                    <a:lnTo>
                      <a:pt x="0" y="3729753"/>
                    </a:lnTo>
                    <a:lnTo>
                      <a:pt x="0" y="0"/>
                    </a:lnTo>
                    <a:close/>
                  </a:path>
                </a:pathLst>
              </a:custGeom>
              <a:blipFill>
                <a:blip r:embed="rId35">
                  <a:extLst>
                    <a:ext uri="{96DAC541-7B7A-43D3-8B79-37D633B846F1}">
                      <asvg:svgBlip xmlns:asvg="http://schemas.microsoft.com/office/drawing/2016/SVG/main" r:embed="rId36"/>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29" name="TextBox 39">
                <a:extLst>
                  <a:ext uri="{FF2B5EF4-FFF2-40B4-BE49-F238E27FC236}">
                    <a16:creationId xmlns:a16="http://schemas.microsoft.com/office/drawing/2014/main" id="{59DA094D-477B-1920-1B26-29F8D03AEC9A}"/>
                  </a:ext>
                </a:extLst>
              </p:cNvPr>
              <p:cNvSpPr txBox="1"/>
              <p:nvPr/>
            </p:nvSpPr>
            <p:spPr>
              <a:xfrm>
                <a:off x="471317" y="4534632"/>
                <a:ext cx="3648169" cy="665037"/>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619"/>
                  </a:lnSpc>
                </a:pPr>
                <a:r>
                  <a:rPr lang="en-US" sz="2500" b="1" dirty="0">
                    <a:solidFill>
                      <a:srgbClr val="003450"/>
                    </a:solidFill>
                    <a:latin typeface="TT Commons Pro Bold"/>
                    <a:ea typeface="TT Commons Pro Bold"/>
                    <a:cs typeface="TT Commons Pro Bold"/>
                    <a:sym typeface="TT Commons Pro Bold"/>
                  </a:rPr>
                  <a:t>Employment</a:t>
                </a:r>
              </a:p>
            </p:txBody>
          </p:sp>
          <p:sp>
            <p:nvSpPr>
              <p:cNvPr id="30" name="Freeform 40">
                <a:extLst>
                  <a:ext uri="{FF2B5EF4-FFF2-40B4-BE49-F238E27FC236}">
                    <a16:creationId xmlns:a16="http://schemas.microsoft.com/office/drawing/2014/main" id="{2B07F042-95C3-D209-E07D-90C93448A6A5}"/>
                  </a:ext>
                </a:extLst>
              </p:cNvPr>
              <p:cNvSpPr/>
              <p:nvPr/>
            </p:nvSpPr>
            <p:spPr>
              <a:xfrm rot="-4149408" flipV="1">
                <a:off x="3774163" y="4151275"/>
                <a:ext cx="1126133" cy="402593"/>
              </a:xfrm>
              <a:custGeom>
                <a:avLst/>
                <a:gdLst/>
                <a:ahLst/>
                <a:cxnLst/>
                <a:rect l="l" t="t" r="r" b="b"/>
                <a:pathLst>
                  <a:path w="1126133" h="402593">
                    <a:moveTo>
                      <a:pt x="0" y="402592"/>
                    </a:moveTo>
                    <a:lnTo>
                      <a:pt x="1126133" y="402592"/>
                    </a:lnTo>
                    <a:lnTo>
                      <a:pt x="1126133" y="0"/>
                    </a:lnTo>
                    <a:lnTo>
                      <a:pt x="0" y="0"/>
                    </a:lnTo>
                    <a:lnTo>
                      <a:pt x="0" y="402592"/>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31" name="Freeform 41">
                <a:extLst>
                  <a:ext uri="{FF2B5EF4-FFF2-40B4-BE49-F238E27FC236}">
                    <a16:creationId xmlns:a16="http://schemas.microsoft.com/office/drawing/2014/main" id="{C1A109F9-29A3-BF55-9A10-BCF61109E6FD}"/>
                  </a:ext>
                </a:extLst>
              </p:cNvPr>
              <p:cNvSpPr/>
              <p:nvPr/>
            </p:nvSpPr>
            <p:spPr>
              <a:xfrm>
                <a:off x="1764436" y="1463975"/>
                <a:ext cx="1943157" cy="2527683"/>
              </a:xfrm>
              <a:custGeom>
                <a:avLst/>
                <a:gdLst/>
                <a:ahLst/>
                <a:cxnLst/>
                <a:rect l="l" t="t" r="r" b="b"/>
                <a:pathLst>
                  <a:path w="1943157" h="2527683">
                    <a:moveTo>
                      <a:pt x="0" y="0"/>
                    </a:moveTo>
                    <a:lnTo>
                      <a:pt x="1943156" y="0"/>
                    </a:lnTo>
                    <a:lnTo>
                      <a:pt x="1943156" y="2527683"/>
                    </a:lnTo>
                    <a:lnTo>
                      <a:pt x="0" y="2527683"/>
                    </a:lnTo>
                    <a:lnTo>
                      <a:pt x="0" y="0"/>
                    </a:lnTo>
                    <a:close/>
                  </a:path>
                </a:pathLst>
              </a:custGeom>
              <a:blipFill>
                <a:blip r:embed="rId37">
                  <a:extLst>
                    <a:ext uri="{96DAC541-7B7A-43D3-8B79-37D633B846F1}">
                      <asvg:svgBlip xmlns:asvg="http://schemas.microsoft.com/office/drawing/2016/SVG/main" r:embed="rId38"/>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grpSp>
        <p:grpSp>
          <p:nvGrpSpPr>
            <p:cNvPr id="18" name="Group 17">
              <a:extLst>
                <a:ext uri="{FF2B5EF4-FFF2-40B4-BE49-F238E27FC236}">
                  <a16:creationId xmlns:a16="http://schemas.microsoft.com/office/drawing/2014/main" id="{746DAE94-A9E6-BF55-5B85-41196D034CE5}"/>
                </a:ext>
              </a:extLst>
            </p:cNvPr>
            <p:cNvGrpSpPr/>
            <p:nvPr/>
          </p:nvGrpSpPr>
          <p:grpSpPr>
            <a:xfrm>
              <a:off x="13359925" y="5291022"/>
              <a:ext cx="2875166" cy="3054031"/>
              <a:chOff x="665733" y="764720"/>
              <a:chExt cx="3833554" cy="4072041"/>
            </a:xfrm>
          </p:grpSpPr>
          <p:sp>
            <p:nvSpPr>
              <p:cNvPr id="24" name="Freeform 43">
                <a:extLst>
                  <a:ext uri="{FF2B5EF4-FFF2-40B4-BE49-F238E27FC236}">
                    <a16:creationId xmlns:a16="http://schemas.microsoft.com/office/drawing/2014/main" id="{A0EDB0E5-7BA4-E4AA-E2EF-AA9E57E24B29}"/>
                  </a:ext>
                </a:extLst>
              </p:cNvPr>
              <p:cNvSpPr/>
              <p:nvPr/>
            </p:nvSpPr>
            <p:spPr>
              <a:xfrm rot="8630909">
                <a:off x="709261" y="764720"/>
                <a:ext cx="3780102" cy="3638348"/>
              </a:xfrm>
              <a:custGeom>
                <a:avLst/>
                <a:gdLst/>
                <a:ahLst/>
                <a:cxnLst/>
                <a:rect l="l" t="t" r="r" b="b"/>
                <a:pathLst>
                  <a:path w="3780102" h="3638348">
                    <a:moveTo>
                      <a:pt x="0" y="0"/>
                    </a:moveTo>
                    <a:lnTo>
                      <a:pt x="3780102" y="0"/>
                    </a:lnTo>
                    <a:lnTo>
                      <a:pt x="3780102" y="3638348"/>
                    </a:lnTo>
                    <a:lnTo>
                      <a:pt x="0" y="3638348"/>
                    </a:lnTo>
                    <a:lnTo>
                      <a:pt x="0" y="0"/>
                    </a:lnTo>
                    <a:close/>
                  </a:path>
                </a:pathLst>
              </a:custGeom>
              <a:blipFill>
                <a:blip r:embed="rId39">
                  <a:extLst>
                    <a:ext uri="{96DAC541-7B7A-43D3-8B79-37D633B846F1}">
                      <asvg:svgBlip xmlns:asvg="http://schemas.microsoft.com/office/drawing/2016/SVG/main" r:embed="rId40"/>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25" name="TextBox 44">
                <a:extLst>
                  <a:ext uri="{FF2B5EF4-FFF2-40B4-BE49-F238E27FC236}">
                    <a16:creationId xmlns:a16="http://schemas.microsoft.com/office/drawing/2014/main" id="{3E5FC23D-D114-B5FA-D4A6-DB30686E7439}"/>
                  </a:ext>
                </a:extLst>
              </p:cNvPr>
              <p:cNvSpPr txBox="1"/>
              <p:nvPr/>
            </p:nvSpPr>
            <p:spPr>
              <a:xfrm>
                <a:off x="665733" y="4352533"/>
                <a:ext cx="3453752" cy="484228"/>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619"/>
                  </a:lnSpc>
                </a:pPr>
                <a:r>
                  <a:rPr lang="en-US" sz="2817" b="1">
                    <a:solidFill>
                      <a:srgbClr val="003450"/>
                    </a:solidFill>
                    <a:latin typeface="TT Commons Pro Bold"/>
                    <a:ea typeface="TT Commons Pro Bold"/>
                    <a:cs typeface="TT Commons Pro Bold"/>
                    <a:sym typeface="TT Commons Pro Bold"/>
                  </a:rPr>
                  <a:t>Community</a:t>
                </a:r>
              </a:p>
            </p:txBody>
          </p:sp>
          <p:sp>
            <p:nvSpPr>
              <p:cNvPr id="26" name="Freeform 45">
                <a:extLst>
                  <a:ext uri="{FF2B5EF4-FFF2-40B4-BE49-F238E27FC236}">
                    <a16:creationId xmlns:a16="http://schemas.microsoft.com/office/drawing/2014/main" id="{7578FED7-7F7D-048A-92DE-DE0418F3A421}"/>
                  </a:ext>
                </a:extLst>
              </p:cNvPr>
              <p:cNvSpPr/>
              <p:nvPr/>
            </p:nvSpPr>
            <p:spPr>
              <a:xfrm rot="-4149408" flipV="1">
                <a:off x="3734924" y="3660062"/>
                <a:ext cx="1126133" cy="402593"/>
              </a:xfrm>
              <a:custGeom>
                <a:avLst/>
                <a:gdLst/>
                <a:ahLst/>
                <a:cxnLst/>
                <a:rect l="l" t="t" r="r" b="b"/>
                <a:pathLst>
                  <a:path w="1126133" h="402593">
                    <a:moveTo>
                      <a:pt x="0" y="402593"/>
                    </a:moveTo>
                    <a:lnTo>
                      <a:pt x="1126133" y="402593"/>
                    </a:lnTo>
                    <a:lnTo>
                      <a:pt x="1126133" y="0"/>
                    </a:lnTo>
                    <a:lnTo>
                      <a:pt x="0" y="0"/>
                    </a:lnTo>
                    <a:lnTo>
                      <a:pt x="0" y="402593"/>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27" name="Freeform 46">
                <a:extLst>
                  <a:ext uri="{FF2B5EF4-FFF2-40B4-BE49-F238E27FC236}">
                    <a16:creationId xmlns:a16="http://schemas.microsoft.com/office/drawing/2014/main" id="{C0961B61-E10F-21C8-433B-71384A655F73}"/>
                  </a:ext>
                </a:extLst>
              </p:cNvPr>
              <p:cNvSpPr/>
              <p:nvPr/>
            </p:nvSpPr>
            <p:spPr>
              <a:xfrm>
                <a:off x="1483166" y="1449834"/>
                <a:ext cx="2327504" cy="2327504"/>
              </a:xfrm>
              <a:custGeom>
                <a:avLst/>
                <a:gdLst/>
                <a:ahLst/>
                <a:cxnLst/>
                <a:rect l="l" t="t" r="r" b="b"/>
                <a:pathLst>
                  <a:path w="2327504" h="2327504">
                    <a:moveTo>
                      <a:pt x="0" y="0"/>
                    </a:moveTo>
                    <a:lnTo>
                      <a:pt x="2327504" y="0"/>
                    </a:lnTo>
                    <a:lnTo>
                      <a:pt x="2327504" y="2327504"/>
                    </a:lnTo>
                    <a:lnTo>
                      <a:pt x="0" y="2327504"/>
                    </a:lnTo>
                    <a:lnTo>
                      <a:pt x="0" y="0"/>
                    </a:lnTo>
                    <a:close/>
                  </a:path>
                </a:pathLst>
              </a:custGeom>
              <a:blipFill>
                <a:blip r:embed="rId41">
                  <a:extLst>
                    <a:ext uri="{96DAC541-7B7A-43D3-8B79-37D633B846F1}">
                      <asvg:svgBlip xmlns:asvg="http://schemas.microsoft.com/office/drawing/2016/SVG/main" r:embed="rId42"/>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grpSp>
        <p:grpSp>
          <p:nvGrpSpPr>
            <p:cNvPr id="19" name="Group 18">
              <a:extLst>
                <a:ext uri="{FF2B5EF4-FFF2-40B4-BE49-F238E27FC236}">
                  <a16:creationId xmlns:a16="http://schemas.microsoft.com/office/drawing/2014/main" id="{E3BB5725-F787-4C5D-97D7-14CF11E8E459}"/>
                </a:ext>
              </a:extLst>
            </p:cNvPr>
            <p:cNvGrpSpPr/>
            <p:nvPr/>
          </p:nvGrpSpPr>
          <p:grpSpPr>
            <a:xfrm>
              <a:off x="10360309" y="5258377"/>
              <a:ext cx="2793609" cy="3109170"/>
              <a:chOff x="0" y="0"/>
              <a:chExt cx="3724813" cy="4145560"/>
            </a:xfrm>
          </p:grpSpPr>
          <p:sp>
            <p:nvSpPr>
              <p:cNvPr id="20" name="Freeform 48">
                <a:extLst>
                  <a:ext uri="{FF2B5EF4-FFF2-40B4-BE49-F238E27FC236}">
                    <a16:creationId xmlns:a16="http://schemas.microsoft.com/office/drawing/2014/main" id="{16F953A8-701B-8618-6C96-366D4606FACA}"/>
                  </a:ext>
                </a:extLst>
              </p:cNvPr>
              <p:cNvSpPr/>
              <p:nvPr/>
            </p:nvSpPr>
            <p:spPr>
              <a:xfrm>
                <a:off x="0" y="0"/>
                <a:ext cx="3724813" cy="3585132"/>
              </a:xfrm>
              <a:custGeom>
                <a:avLst/>
                <a:gdLst/>
                <a:ahLst/>
                <a:cxnLst/>
                <a:rect l="l" t="t" r="r" b="b"/>
                <a:pathLst>
                  <a:path w="3724813" h="3585132">
                    <a:moveTo>
                      <a:pt x="0" y="0"/>
                    </a:moveTo>
                    <a:lnTo>
                      <a:pt x="3724813" y="0"/>
                    </a:lnTo>
                    <a:lnTo>
                      <a:pt x="3724813" y="3585132"/>
                    </a:lnTo>
                    <a:lnTo>
                      <a:pt x="0" y="3585132"/>
                    </a:lnTo>
                    <a:lnTo>
                      <a:pt x="0" y="0"/>
                    </a:lnTo>
                    <a:close/>
                  </a:path>
                </a:pathLst>
              </a:custGeom>
              <a:blipFill>
                <a:blip r:embed="rId43">
                  <a:extLst>
                    <a:ext uri="{96DAC541-7B7A-43D3-8B79-37D633B846F1}">
                      <asvg:svgBlip xmlns:asvg="http://schemas.microsoft.com/office/drawing/2016/SVG/main" r:embed="rId44"/>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21" name="Freeform 49">
                <a:extLst>
                  <a:ext uri="{FF2B5EF4-FFF2-40B4-BE49-F238E27FC236}">
                    <a16:creationId xmlns:a16="http://schemas.microsoft.com/office/drawing/2014/main" id="{F855E599-0529-9BFA-80F5-6625756398EB}"/>
                  </a:ext>
                </a:extLst>
              </p:cNvPr>
              <p:cNvSpPr/>
              <p:nvPr/>
            </p:nvSpPr>
            <p:spPr>
              <a:xfrm>
                <a:off x="610671" y="552674"/>
                <a:ext cx="2503471" cy="2503471"/>
              </a:xfrm>
              <a:custGeom>
                <a:avLst/>
                <a:gdLst/>
                <a:ahLst/>
                <a:cxnLst/>
                <a:rect l="l" t="t" r="r" b="b"/>
                <a:pathLst>
                  <a:path w="2503471" h="2503471">
                    <a:moveTo>
                      <a:pt x="0" y="0"/>
                    </a:moveTo>
                    <a:lnTo>
                      <a:pt x="2503471" y="0"/>
                    </a:lnTo>
                    <a:lnTo>
                      <a:pt x="2503471" y="2503471"/>
                    </a:lnTo>
                    <a:lnTo>
                      <a:pt x="0" y="2503471"/>
                    </a:lnTo>
                    <a:lnTo>
                      <a:pt x="0" y="0"/>
                    </a:lnTo>
                    <a:close/>
                  </a:path>
                </a:pathLst>
              </a:custGeom>
              <a:blipFill>
                <a:blip r:embed="rId45">
                  <a:extLst>
                    <a:ext uri="{96DAC541-7B7A-43D3-8B79-37D633B846F1}">
                      <asvg:svgBlip xmlns:asvg="http://schemas.microsoft.com/office/drawing/2016/SVG/main" r:embed="rId46"/>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22" name="Freeform 50">
                <a:extLst>
                  <a:ext uri="{FF2B5EF4-FFF2-40B4-BE49-F238E27FC236}">
                    <a16:creationId xmlns:a16="http://schemas.microsoft.com/office/drawing/2014/main" id="{8D79B812-B306-4AE1-846E-BEFAA70C4F35}"/>
                  </a:ext>
                </a:extLst>
              </p:cNvPr>
              <p:cNvSpPr/>
              <p:nvPr/>
            </p:nvSpPr>
            <p:spPr>
              <a:xfrm rot="-7257415">
                <a:off x="38792" y="3259068"/>
                <a:ext cx="1126133" cy="402593"/>
              </a:xfrm>
              <a:custGeom>
                <a:avLst/>
                <a:gdLst/>
                <a:ahLst/>
                <a:cxnLst/>
                <a:rect l="l" t="t" r="r" b="b"/>
                <a:pathLst>
                  <a:path w="1126133" h="402593">
                    <a:moveTo>
                      <a:pt x="0" y="0"/>
                    </a:moveTo>
                    <a:lnTo>
                      <a:pt x="1126133" y="0"/>
                    </a:lnTo>
                    <a:lnTo>
                      <a:pt x="1126133" y="402593"/>
                    </a:lnTo>
                    <a:lnTo>
                      <a:pt x="0" y="40259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AU"/>
              </a:p>
            </p:txBody>
          </p:sp>
          <p:sp>
            <p:nvSpPr>
              <p:cNvPr id="23" name="TextBox 51">
                <a:extLst>
                  <a:ext uri="{FF2B5EF4-FFF2-40B4-BE49-F238E27FC236}">
                    <a16:creationId xmlns:a16="http://schemas.microsoft.com/office/drawing/2014/main" id="{0128BEDD-4063-41FF-78EA-ED0A61997928}"/>
                  </a:ext>
                </a:extLst>
              </p:cNvPr>
              <p:cNvSpPr txBox="1"/>
              <p:nvPr/>
            </p:nvSpPr>
            <p:spPr>
              <a:xfrm>
                <a:off x="198292" y="3661332"/>
                <a:ext cx="3453752" cy="484228"/>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619"/>
                  </a:lnSpc>
                </a:pPr>
                <a:r>
                  <a:rPr lang="en-US" sz="2817" b="1" dirty="0">
                    <a:solidFill>
                      <a:srgbClr val="003450"/>
                    </a:solidFill>
                    <a:latin typeface="TT Commons Pro Bold"/>
                    <a:ea typeface="TT Commons Pro Bold"/>
                    <a:cs typeface="TT Commons Pro Bold"/>
                    <a:sym typeface="TT Commons Pro Bold"/>
                  </a:rPr>
                  <a:t>Faith </a:t>
                </a:r>
              </a:p>
            </p:txBody>
          </p:sp>
        </p:grpSp>
      </p:grpSp>
    </p:spTree>
    <p:extLst>
      <p:ext uri="{BB962C8B-B14F-4D97-AF65-F5344CB8AC3E}">
        <p14:creationId xmlns:p14="http://schemas.microsoft.com/office/powerpoint/2010/main" val="32763462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9A1D32-9B87-4D1A-B591-AE27B1F7C003}"/>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0549325B-71E6-3EA1-7199-786A460D44C7}"/>
              </a:ext>
            </a:extLst>
          </p:cNvPr>
          <p:cNvPicPr>
            <a:picLocks noChangeAspect="1"/>
          </p:cNvPicPr>
          <p:nvPr/>
        </p:nvPicPr>
        <p:blipFill>
          <a:blip r:embed="rId3"/>
          <a:stretch>
            <a:fillRect/>
          </a:stretch>
        </p:blipFill>
        <p:spPr>
          <a:xfrm>
            <a:off x="0" y="0"/>
            <a:ext cx="24748444" cy="6912284"/>
          </a:xfrm>
          <a:prstGeom prst="rect">
            <a:avLst/>
          </a:prstGeom>
        </p:spPr>
      </p:pic>
      <p:pic>
        <p:nvPicPr>
          <p:cNvPr id="5" name="Picture 4" descr="A pine tree branch with pine cones and a black background&#10;&#10;AI-generated content may be incorrect.">
            <a:extLst>
              <a:ext uri="{FF2B5EF4-FFF2-40B4-BE49-F238E27FC236}">
                <a16:creationId xmlns:a16="http://schemas.microsoft.com/office/drawing/2014/main" id="{2C36D6CF-9C43-BA58-2771-4F5A185AAA5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123591"/>
            <a:ext cx="9866667" cy="6571429"/>
          </a:xfrm>
          <a:prstGeom prst="rect">
            <a:avLst/>
          </a:prstGeom>
        </p:spPr>
      </p:pic>
      <p:pic>
        <p:nvPicPr>
          <p:cNvPr id="4" name="Picture 3" descr="A gold star on a black background&#10;&#10;AI-generated content may be incorrect.">
            <a:extLst>
              <a:ext uri="{FF2B5EF4-FFF2-40B4-BE49-F238E27FC236}">
                <a16:creationId xmlns:a16="http://schemas.microsoft.com/office/drawing/2014/main" id="{18AF6C32-B5BF-D9A8-73E2-0BBA853B0AE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694833" y="410162"/>
            <a:ext cx="3392715" cy="2261810"/>
          </a:xfrm>
          <a:prstGeom prst="rect">
            <a:avLst/>
          </a:prstGeom>
        </p:spPr>
      </p:pic>
      <p:pic>
        <p:nvPicPr>
          <p:cNvPr id="6" name="Picture 5">
            <a:extLst>
              <a:ext uri="{FF2B5EF4-FFF2-40B4-BE49-F238E27FC236}">
                <a16:creationId xmlns:a16="http://schemas.microsoft.com/office/drawing/2014/main" id="{A4E564E1-17DE-4F28-66CC-AA56DBA31704}"/>
              </a:ext>
            </a:extLst>
          </p:cNvPr>
          <p:cNvPicPr>
            <a:picLocks noChangeAspect="1"/>
          </p:cNvPicPr>
          <p:nvPr/>
        </p:nvPicPr>
        <p:blipFill>
          <a:blip r:embed="rId6"/>
          <a:stretch>
            <a:fillRect/>
          </a:stretch>
        </p:blipFill>
        <p:spPr>
          <a:xfrm>
            <a:off x="2907750" y="3789542"/>
            <a:ext cx="3028492" cy="3068458"/>
          </a:xfrm>
          <a:prstGeom prst="rect">
            <a:avLst/>
          </a:prstGeom>
        </p:spPr>
      </p:pic>
      <p:pic>
        <p:nvPicPr>
          <p:cNvPr id="7" name="Picture 6">
            <a:extLst>
              <a:ext uri="{FF2B5EF4-FFF2-40B4-BE49-F238E27FC236}">
                <a16:creationId xmlns:a16="http://schemas.microsoft.com/office/drawing/2014/main" id="{717AB016-2B1C-EB1D-3CDF-F12400CB6287}"/>
              </a:ext>
            </a:extLst>
          </p:cNvPr>
          <p:cNvPicPr>
            <a:picLocks noChangeAspect="1"/>
          </p:cNvPicPr>
          <p:nvPr/>
        </p:nvPicPr>
        <p:blipFill>
          <a:blip r:embed="rId7"/>
          <a:stretch>
            <a:fillRect/>
          </a:stretch>
        </p:blipFill>
        <p:spPr>
          <a:xfrm>
            <a:off x="5992973" y="3870269"/>
            <a:ext cx="1917374" cy="2987731"/>
          </a:xfrm>
          <a:prstGeom prst="rect">
            <a:avLst/>
          </a:prstGeom>
        </p:spPr>
      </p:pic>
      <p:pic>
        <p:nvPicPr>
          <p:cNvPr id="8" name="Picture 7">
            <a:extLst>
              <a:ext uri="{FF2B5EF4-FFF2-40B4-BE49-F238E27FC236}">
                <a16:creationId xmlns:a16="http://schemas.microsoft.com/office/drawing/2014/main" id="{5A474F04-3894-AD73-2986-0715DD983C50}"/>
              </a:ext>
            </a:extLst>
          </p:cNvPr>
          <p:cNvPicPr>
            <a:picLocks noChangeAspect="1"/>
          </p:cNvPicPr>
          <p:nvPr/>
        </p:nvPicPr>
        <p:blipFill>
          <a:blip r:embed="rId8"/>
          <a:stretch>
            <a:fillRect/>
          </a:stretch>
        </p:blipFill>
        <p:spPr>
          <a:xfrm>
            <a:off x="1942713" y="3870268"/>
            <a:ext cx="908306" cy="2987731"/>
          </a:xfrm>
          <a:prstGeom prst="rect">
            <a:avLst/>
          </a:prstGeom>
        </p:spPr>
      </p:pic>
      <p:sp>
        <p:nvSpPr>
          <p:cNvPr id="9" name="Title 5">
            <a:extLst>
              <a:ext uri="{FF2B5EF4-FFF2-40B4-BE49-F238E27FC236}">
                <a16:creationId xmlns:a16="http://schemas.microsoft.com/office/drawing/2014/main" id="{6CA9BF54-60DD-10AD-4D1A-E58C9643F571}"/>
              </a:ext>
            </a:extLst>
          </p:cNvPr>
          <p:cNvSpPr txBox="1">
            <a:spLocks/>
          </p:cNvSpPr>
          <p:nvPr/>
        </p:nvSpPr>
        <p:spPr>
          <a:xfrm>
            <a:off x="5890594" y="2026253"/>
            <a:ext cx="5947908" cy="162247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sz="3600" b="1" dirty="0">
                <a:solidFill>
                  <a:srgbClr val="003452"/>
                </a:solidFill>
                <a:latin typeface="Tisa Offc Serif Pro"/>
                <a:cs typeface="Arial"/>
              </a:rPr>
              <a:t>Last year, The Salvos provided over </a:t>
            </a:r>
            <a:r>
              <a:rPr lang="en-AU" sz="3600" b="1" dirty="0">
                <a:solidFill>
                  <a:srgbClr val="E53241"/>
                </a:solidFill>
                <a:latin typeface="Tisa Offc Serif Pro"/>
                <a:cs typeface="Arial"/>
              </a:rPr>
              <a:t>1.76 million </a:t>
            </a:r>
            <a:r>
              <a:rPr lang="en-AU" sz="3600" b="1" dirty="0">
                <a:solidFill>
                  <a:srgbClr val="003452"/>
                </a:solidFill>
                <a:latin typeface="Tisa Offc Serif Pro"/>
                <a:cs typeface="Arial"/>
              </a:rPr>
              <a:t>instances of support in Australia. </a:t>
            </a:r>
            <a:endParaRPr lang="en-US" sz="3600" b="1" dirty="0">
              <a:solidFill>
                <a:srgbClr val="003452"/>
              </a:solidFill>
              <a:latin typeface="Tisa Offc Serif Pro"/>
            </a:endParaRPr>
          </a:p>
        </p:txBody>
      </p:sp>
    </p:spTree>
    <p:extLst>
      <p:ext uri="{BB962C8B-B14F-4D97-AF65-F5344CB8AC3E}">
        <p14:creationId xmlns:p14="http://schemas.microsoft.com/office/powerpoint/2010/main" val="24523492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2D863A-07C7-0F10-AE65-5EF46C98990A}"/>
            </a:ext>
          </a:extLst>
        </p:cNvPr>
        <p:cNvGrpSpPr/>
        <p:nvPr/>
      </p:nvGrpSpPr>
      <p:grpSpPr>
        <a:xfrm>
          <a:off x="0" y="0"/>
          <a:ext cx="0" cy="0"/>
          <a:chOff x="0" y="0"/>
          <a:chExt cx="0" cy="0"/>
        </a:xfrm>
      </p:grpSpPr>
      <p:pic>
        <p:nvPicPr>
          <p:cNvPr id="3" name="Picture 2" descr="A white background with red logo&#10;&#10;AI-generated content may be incorrect.">
            <a:extLst>
              <a:ext uri="{FF2B5EF4-FFF2-40B4-BE49-F238E27FC236}">
                <a16:creationId xmlns:a16="http://schemas.microsoft.com/office/drawing/2014/main" id="{4D3A969B-626E-4C1D-622F-3959F9D8A63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itle 5">
            <a:extLst>
              <a:ext uri="{FF2B5EF4-FFF2-40B4-BE49-F238E27FC236}">
                <a16:creationId xmlns:a16="http://schemas.microsoft.com/office/drawing/2014/main" id="{C0AEAA2C-591A-30FE-CA0C-E59DA02C5920}"/>
              </a:ext>
            </a:extLst>
          </p:cNvPr>
          <p:cNvSpPr txBox="1">
            <a:spLocks/>
          </p:cNvSpPr>
          <p:nvPr/>
        </p:nvSpPr>
        <p:spPr>
          <a:xfrm>
            <a:off x="2203610" y="755157"/>
            <a:ext cx="7784780" cy="382954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dirty="0">
                <a:solidFill>
                  <a:srgbClr val="003452"/>
                </a:solidFill>
                <a:latin typeface="Tisa Offc Serif Pro"/>
                <a:cs typeface="Arial"/>
              </a:rPr>
              <a:t>How does the Salvos help our local community?</a:t>
            </a:r>
            <a:endParaRPr lang="en-US" dirty="0">
              <a:solidFill>
                <a:srgbClr val="003452"/>
              </a:solidFill>
              <a:latin typeface="Tisa Offc Serif Pro"/>
              <a:cs typeface="Arial"/>
            </a:endParaRPr>
          </a:p>
        </p:txBody>
      </p:sp>
    </p:spTree>
    <p:extLst>
      <p:ext uri="{BB962C8B-B14F-4D97-AF65-F5344CB8AC3E}">
        <p14:creationId xmlns:p14="http://schemas.microsoft.com/office/powerpoint/2010/main" val="955772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E2E942-BFFB-48C3-DDF9-E95F990E05AF}"/>
            </a:ext>
          </a:extLst>
        </p:cNvPr>
        <p:cNvGrpSpPr/>
        <p:nvPr/>
      </p:nvGrpSpPr>
      <p:grpSpPr>
        <a:xfrm>
          <a:off x="0" y="0"/>
          <a:ext cx="0" cy="0"/>
          <a:chOff x="0" y="0"/>
          <a:chExt cx="0" cy="0"/>
        </a:xfrm>
      </p:grpSpPr>
      <p:pic>
        <p:nvPicPr>
          <p:cNvPr id="4" name="Picture 3" descr="A torn brown paper with stars and a red ribbon&#10;&#10;AI-generated content may be incorrect.">
            <a:extLst>
              <a:ext uri="{FF2B5EF4-FFF2-40B4-BE49-F238E27FC236}">
                <a16:creationId xmlns:a16="http://schemas.microsoft.com/office/drawing/2014/main" id="{01F64B3F-BFB2-61F9-85B1-3F9CB0FEF1CC}"/>
              </a:ext>
            </a:extLst>
          </p:cNvPr>
          <p:cNvPicPr>
            <a:picLocks noChangeAspect="1"/>
          </p:cNvPicPr>
          <p:nvPr/>
        </p:nvPicPr>
        <p:blipFill>
          <a:blip r:embed="rId3"/>
          <a:stretch>
            <a:fillRect/>
          </a:stretch>
        </p:blipFill>
        <p:spPr>
          <a:xfrm>
            <a:off x="0" y="0"/>
            <a:ext cx="12192000" cy="6858000"/>
          </a:xfrm>
          <a:prstGeom prst="rect">
            <a:avLst/>
          </a:prstGeom>
        </p:spPr>
      </p:pic>
      <p:pic>
        <p:nvPicPr>
          <p:cNvPr id="7" name="Content Placeholder 3">
            <a:extLst>
              <a:ext uri="{FF2B5EF4-FFF2-40B4-BE49-F238E27FC236}">
                <a16:creationId xmlns:a16="http://schemas.microsoft.com/office/drawing/2014/main" id="{6F4BF0FA-6F55-80D1-E4F3-BEB84F66669D}"/>
              </a:ext>
            </a:extLst>
          </p:cNvPr>
          <p:cNvPicPr>
            <a:picLocks noGrp="1" noChangeAspect="1"/>
          </p:cNvPicPr>
          <p:nvPr>
            <p:ph idx="1"/>
          </p:nvPr>
        </p:nvPicPr>
        <p:blipFill rotWithShape="1">
          <a:blip r:embed="rId4"/>
          <a:srcRect r="-58098" b="2"/>
          <a:stretch/>
        </p:blipFill>
        <p:spPr>
          <a:xfrm>
            <a:off x="1216900" y="1573213"/>
            <a:ext cx="4879100" cy="2987671"/>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
        <p:nvSpPr>
          <p:cNvPr id="8" name="Title 5">
            <a:extLst>
              <a:ext uri="{FF2B5EF4-FFF2-40B4-BE49-F238E27FC236}">
                <a16:creationId xmlns:a16="http://schemas.microsoft.com/office/drawing/2014/main" id="{055C6505-6F8A-1922-FACD-94559AA71EC4}"/>
              </a:ext>
            </a:extLst>
          </p:cNvPr>
          <p:cNvSpPr txBox="1">
            <a:spLocks/>
          </p:cNvSpPr>
          <p:nvPr/>
        </p:nvSpPr>
        <p:spPr>
          <a:xfrm>
            <a:off x="4718941" y="1320800"/>
            <a:ext cx="7017124" cy="349249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500" dirty="0">
                <a:latin typeface="Tisa Offc Serif Pro"/>
                <a:cs typeface="Arial"/>
              </a:rPr>
              <a:t>2025 has been a tough year for many Australians</a:t>
            </a:r>
            <a:r>
              <a:rPr lang="en-US" sz="3500" dirty="0">
                <a:latin typeface="Arial"/>
                <a:cs typeface="Arial"/>
              </a:rPr>
              <a:t>.    </a:t>
            </a:r>
            <a:br>
              <a:rPr lang="en-US" sz="3500" dirty="0">
                <a:latin typeface="Arial"/>
                <a:cs typeface="Arial"/>
              </a:rPr>
            </a:br>
            <a:r>
              <a:rPr lang="en-US" sz="3500" dirty="0">
                <a:latin typeface="Avenir Next LT Pro"/>
                <a:cs typeface="Arial"/>
              </a:rPr>
              <a:t>Costs such as groceries, petrol and housing have increased, and it means many people are struggling to make ends meet.</a:t>
            </a:r>
            <a:br>
              <a:rPr lang="en-US" sz="3500" dirty="0">
                <a:latin typeface="Avenir Next LT Pro"/>
              </a:rPr>
            </a:br>
            <a:r>
              <a:rPr lang="en-US" sz="3500" dirty="0">
                <a:latin typeface="Avenir Next LT Pro"/>
                <a:cs typeface="Arial"/>
              </a:rPr>
              <a:t>This Christmas, the Salvos need to help more people than ever before</a:t>
            </a:r>
          </a:p>
        </p:txBody>
      </p:sp>
    </p:spTree>
    <p:extLst>
      <p:ext uri="{BB962C8B-B14F-4D97-AF65-F5344CB8AC3E}">
        <p14:creationId xmlns:p14="http://schemas.microsoft.com/office/powerpoint/2010/main" val="1687445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39B9ED-DAA9-4E34-59E0-70839BB5371E}"/>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152CF434-AA68-E333-3E85-0B631C20631D}"/>
              </a:ext>
            </a:extLst>
          </p:cNvPr>
          <p:cNvPicPr>
            <a:picLocks noChangeAspect="1"/>
          </p:cNvPicPr>
          <p:nvPr/>
        </p:nvPicPr>
        <p:blipFill>
          <a:blip r:embed="rId3"/>
          <a:stretch>
            <a:fillRect/>
          </a:stretch>
        </p:blipFill>
        <p:spPr>
          <a:xfrm>
            <a:off x="0" y="0"/>
            <a:ext cx="24748444" cy="6912284"/>
          </a:xfrm>
          <a:prstGeom prst="rect">
            <a:avLst/>
          </a:prstGeom>
        </p:spPr>
      </p:pic>
      <p:pic>
        <p:nvPicPr>
          <p:cNvPr id="7" name="Picture 6" descr="A pine tree branch with pine cones and a black background&#10;&#10;AI-generated content may be incorrect.">
            <a:extLst>
              <a:ext uri="{FF2B5EF4-FFF2-40B4-BE49-F238E27FC236}">
                <a16:creationId xmlns:a16="http://schemas.microsoft.com/office/drawing/2014/main" id="{35482D95-8602-1CDB-9405-C4F3B25F434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10800000">
            <a:off x="2503133" y="795969"/>
            <a:ext cx="9866667" cy="6571429"/>
          </a:xfrm>
          <a:prstGeom prst="rect">
            <a:avLst/>
          </a:prstGeom>
        </p:spPr>
      </p:pic>
      <p:pic>
        <p:nvPicPr>
          <p:cNvPr id="4" name="Picture 3" descr="A gift wrapped in brown paper with a red ribbon&#10;&#10;AI-generated content may be incorrect.">
            <a:extLst>
              <a:ext uri="{FF2B5EF4-FFF2-40B4-BE49-F238E27FC236}">
                <a16:creationId xmlns:a16="http://schemas.microsoft.com/office/drawing/2014/main" id="{04557159-BABC-9CF2-97FB-C3E689A55F5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394699" y="2815917"/>
            <a:ext cx="3797301" cy="2531534"/>
          </a:xfrm>
          <a:prstGeom prst="rect">
            <a:avLst/>
          </a:prstGeom>
        </p:spPr>
      </p:pic>
      <p:sp>
        <p:nvSpPr>
          <p:cNvPr id="5" name="Content Placeholder 6">
            <a:extLst>
              <a:ext uri="{FF2B5EF4-FFF2-40B4-BE49-F238E27FC236}">
                <a16:creationId xmlns:a16="http://schemas.microsoft.com/office/drawing/2014/main" id="{D4847319-CE8A-881E-FBC2-78DAF2E0166C}"/>
              </a:ext>
            </a:extLst>
          </p:cNvPr>
          <p:cNvSpPr txBox="1">
            <a:spLocks/>
          </p:cNvSpPr>
          <p:nvPr/>
        </p:nvSpPr>
        <p:spPr>
          <a:xfrm>
            <a:off x="241300" y="267826"/>
            <a:ext cx="8719280" cy="4842181"/>
          </a:xfrm>
          <a:prstGeom prst="rect">
            <a:avLst/>
          </a:prstGeom>
        </p:spPr>
        <p:txBody>
          <a:bodyPr lIns="91440" tIns="45720" rIns="91440" bIns="45720" anchor="t">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nSpc>
                <a:spcPct val="100000"/>
              </a:lnSpc>
              <a:buNone/>
            </a:pPr>
            <a:r>
              <a:rPr lang="en-AU" sz="3700" dirty="0">
                <a:solidFill>
                  <a:srgbClr val="FF0000"/>
                </a:solidFill>
                <a:latin typeface="Tisa Offc Serif Pro"/>
                <a:cs typeface="Arial"/>
              </a:rPr>
              <a:t>Christmas Appeal</a:t>
            </a:r>
          </a:p>
          <a:p>
            <a:pPr marL="0" indent="0">
              <a:lnSpc>
                <a:spcPct val="100000"/>
              </a:lnSpc>
              <a:buNone/>
            </a:pPr>
            <a:r>
              <a:rPr lang="en-AU" sz="3700" dirty="0">
                <a:solidFill>
                  <a:srgbClr val="003452"/>
                </a:solidFill>
                <a:latin typeface="Tisa Offc Serif Pro"/>
                <a:cs typeface="Arial"/>
              </a:rPr>
              <a:t>We need your help to ensure nobody struggles alone this Christmas. </a:t>
            </a:r>
            <a:br>
              <a:rPr lang="en-AU" sz="3700" dirty="0">
                <a:latin typeface="Avenir Next LT Pro"/>
              </a:rPr>
            </a:br>
            <a:r>
              <a:rPr lang="en-AU" sz="3700" b="0" dirty="0">
                <a:solidFill>
                  <a:srgbClr val="003452"/>
                </a:solidFill>
                <a:latin typeface="Avenir Next LT Pro"/>
                <a:cs typeface="Arial"/>
              </a:rPr>
              <a:t>Everyone deserves to experience the magic of the holidays or sit down to a nice meal. Please help us as we support those in need in our community. </a:t>
            </a:r>
            <a:endParaRPr lang="en-AU" sz="3700" b="0" dirty="0">
              <a:solidFill>
                <a:srgbClr val="003452"/>
              </a:solidFill>
              <a:highlight>
                <a:srgbClr val="FFFF00"/>
              </a:highlight>
              <a:latin typeface="Avenir Next LT Pro"/>
            </a:endParaRPr>
          </a:p>
          <a:p>
            <a:pPr marL="0" indent="0">
              <a:lnSpc>
                <a:spcPct val="100000"/>
              </a:lnSpc>
              <a:buNone/>
            </a:pPr>
            <a:endParaRPr lang="en-AU" sz="3700" dirty="0">
              <a:solidFill>
                <a:srgbClr val="003452"/>
              </a:solidFill>
              <a:latin typeface="Avenir Next LT Pro"/>
            </a:endParaRPr>
          </a:p>
          <a:p>
            <a:pPr marL="0" indent="0">
              <a:lnSpc>
                <a:spcPct val="100000"/>
              </a:lnSpc>
              <a:buNone/>
            </a:pPr>
            <a:endParaRPr lang="en-AU" sz="3700" dirty="0">
              <a:solidFill>
                <a:srgbClr val="003452"/>
              </a:solidFill>
              <a:latin typeface="Avenir Next LT Pro"/>
            </a:endParaRPr>
          </a:p>
        </p:txBody>
      </p:sp>
    </p:spTree>
    <p:extLst>
      <p:ext uri="{BB962C8B-B14F-4D97-AF65-F5344CB8AC3E}">
        <p14:creationId xmlns:p14="http://schemas.microsoft.com/office/powerpoint/2010/main" val="39274414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elebrate Christmas With Salvation Army">
            <a:extLst>
              <a:ext uri="{FF2B5EF4-FFF2-40B4-BE49-F238E27FC236}">
                <a16:creationId xmlns:a16="http://schemas.microsoft.com/office/drawing/2014/main" id="{D5E52582-BA1F-4F7A-B97B-8CDBFA2DBED7}"/>
              </a:ext>
            </a:extLst>
          </p:cNvPr>
          <p:cNvPicPr>
            <a:picLocks noChangeAspect="1" noChangeArrowheads="1"/>
          </p:cNvPicPr>
          <p:nvPr/>
        </p:nvPicPr>
        <p:blipFill rotWithShape="1">
          <a:blip r:embed="rId3">
            <a:alphaModFix amt="50000"/>
            <a:extLst>
              <a:ext uri="{28A0092B-C50C-407E-A947-70E740481C1C}">
                <a14:useLocalDpi xmlns:a14="http://schemas.microsoft.com/office/drawing/2010/main" val="0"/>
              </a:ext>
            </a:extLst>
          </a:blip>
          <a:srcRect/>
          <a:stretch/>
        </p:blipFill>
        <p:spPr bwMode="auto">
          <a:xfrm>
            <a:off x="27" y="13"/>
            <a:ext cx="12191973" cy="685798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DEE7119-8220-498D-8BBC-F5E092604B79}"/>
              </a:ext>
            </a:extLst>
          </p:cNvPr>
          <p:cNvSpPr>
            <a:spLocks noGrp="1"/>
          </p:cNvSpPr>
          <p:nvPr>
            <p:ph type="title"/>
          </p:nvPr>
        </p:nvSpPr>
        <p:spPr>
          <a:xfrm>
            <a:off x="1524000" y="1122362"/>
            <a:ext cx="9144000" cy="2900519"/>
          </a:xfrm>
        </p:spPr>
        <p:txBody>
          <a:bodyPr vert="horz" lIns="121920" tIns="60960" rIns="121920" bIns="60960" rtlCol="0" anchor="b">
            <a:normAutofit/>
          </a:bodyPr>
          <a:lstStyle/>
          <a:p>
            <a:pPr algn="ctr" defTabSz="1219170"/>
            <a:r>
              <a:rPr lang="en-US" sz="8000" b="1" dirty="0">
                <a:solidFill>
                  <a:srgbClr val="FFFFFF"/>
                </a:solidFill>
                <a:latin typeface="Tisa Offc Serif Pro"/>
                <a:cs typeface="Calibri"/>
              </a:rPr>
              <a:t>What to </a:t>
            </a:r>
            <a:r>
              <a:rPr lang="en-US" sz="8000" b="1" dirty="0">
                <a:solidFill>
                  <a:srgbClr val="FFFFFF"/>
                </a:solidFill>
                <a:latin typeface="Tisa Offc Serif Pro"/>
              </a:rPr>
              <a:t>donate</a:t>
            </a:r>
            <a:r>
              <a:rPr lang="en-US" sz="8000" b="1" dirty="0">
                <a:solidFill>
                  <a:srgbClr val="FFFFFF"/>
                </a:solidFill>
                <a:latin typeface="Calibri"/>
                <a:cs typeface="Calibri"/>
              </a:rPr>
              <a:t>?</a:t>
            </a:r>
          </a:p>
        </p:txBody>
      </p:sp>
    </p:spTree>
    <p:extLst>
      <p:ext uri="{BB962C8B-B14F-4D97-AF65-F5344CB8AC3E}">
        <p14:creationId xmlns:p14="http://schemas.microsoft.com/office/powerpoint/2010/main" val="30569591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C7947D-6884-4A8F-B621-D9E3E46DDE32}"/>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88B4CBFB-8450-25EA-5D2B-EDC26F3F6204}"/>
              </a:ext>
            </a:extLst>
          </p:cNvPr>
          <p:cNvPicPr>
            <a:picLocks noChangeAspect="1"/>
          </p:cNvPicPr>
          <p:nvPr/>
        </p:nvPicPr>
        <p:blipFill>
          <a:blip r:embed="rId3"/>
          <a:stretch>
            <a:fillRect/>
          </a:stretch>
        </p:blipFill>
        <p:spPr>
          <a:xfrm>
            <a:off x="-79744" y="-26581"/>
            <a:ext cx="24748444" cy="6912284"/>
          </a:xfrm>
          <a:prstGeom prst="rect">
            <a:avLst/>
          </a:prstGeom>
        </p:spPr>
      </p:pic>
      <p:pic>
        <p:nvPicPr>
          <p:cNvPr id="10" name="Picture 9" descr="Presents wrapped presents and pine cones&#10;&#10;AI-generated content may be incorrect.">
            <a:extLst>
              <a:ext uri="{FF2B5EF4-FFF2-40B4-BE49-F238E27FC236}">
                <a16:creationId xmlns:a16="http://schemas.microsoft.com/office/drawing/2014/main" id="{07C891FF-058A-4A84-6DBA-466F8063613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200744" y="0"/>
            <a:ext cx="8422912" cy="6858000"/>
          </a:xfrm>
          <a:prstGeom prst="rect">
            <a:avLst/>
          </a:prstGeom>
        </p:spPr>
      </p:pic>
      <p:sp>
        <p:nvSpPr>
          <p:cNvPr id="5" name="TextBox 4">
            <a:extLst>
              <a:ext uri="{FF2B5EF4-FFF2-40B4-BE49-F238E27FC236}">
                <a16:creationId xmlns:a16="http://schemas.microsoft.com/office/drawing/2014/main" id="{6470A0AC-6552-5BF0-140F-33A88ECAF0C4}"/>
              </a:ext>
            </a:extLst>
          </p:cNvPr>
          <p:cNvSpPr txBox="1"/>
          <p:nvPr/>
        </p:nvSpPr>
        <p:spPr>
          <a:xfrm>
            <a:off x="74389" y="1583744"/>
            <a:ext cx="8422912" cy="2631490"/>
          </a:xfrm>
          <a:prstGeom prst="rect">
            <a:avLst/>
          </a:prstGeom>
          <a:noFill/>
        </p:spPr>
        <p:txBody>
          <a:bodyPr wrap="square" lIns="91440" tIns="45720" rIns="91440" bIns="45720" anchor="t">
            <a:spAutoFit/>
          </a:bodyPr>
          <a:lstStyle/>
          <a:p>
            <a:r>
              <a:rPr lang="en-AU" sz="4500" b="1" dirty="0">
                <a:solidFill>
                  <a:srgbClr val="003452"/>
                </a:solidFill>
                <a:latin typeface="Avenir Next LT Pro"/>
                <a:cs typeface="Arial"/>
              </a:rPr>
              <a:t>Be the hope this Christmas. </a:t>
            </a:r>
          </a:p>
          <a:p>
            <a:pPr marL="0" indent="0">
              <a:lnSpc>
                <a:spcPct val="100000"/>
              </a:lnSpc>
              <a:buNone/>
            </a:pPr>
            <a:r>
              <a:rPr lang="en-AU" sz="4000" dirty="0">
                <a:solidFill>
                  <a:srgbClr val="003452"/>
                </a:solidFill>
                <a:latin typeface="Avenir Next LT Pro"/>
                <a:cs typeface="Arial"/>
              </a:rPr>
              <a:t>Your gift really does make a difference.</a:t>
            </a:r>
            <a:br>
              <a:rPr lang="en-AU" sz="4000" b="1" dirty="0">
                <a:latin typeface="Avenir Next LT Pro"/>
              </a:rPr>
            </a:br>
            <a:r>
              <a:rPr lang="en-AU" sz="4000" dirty="0">
                <a:solidFill>
                  <a:srgbClr val="003452"/>
                </a:solidFill>
                <a:latin typeface="Avenir Next LT Pro"/>
                <a:cs typeface="Arial"/>
              </a:rPr>
              <a:t>Thank you for your generosity.</a:t>
            </a:r>
            <a:endParaRPr lang="en-AU" sz="4000" b="1" dirty="0">
              <a:solidFill>
                <a:srgbClr val="000000"/>
              </a:solidFill>
              <a:latin typeface="Avenir Next LT Pro"/>
              <a:cs typeface="Arial"/>
            </a:endParaRPr>
          </a:p>
        </p:txBody>
      </p:sp>
      <p:pic>
        <p:nvPicPr>
          <p:cNvPr id="7" name="Picture 6" descr="A red and white sign with blue text&#10;&#10;AI-generated content may be incorrect.">
            <a:extLst>
              <a:ext uri="{FF2B5EF4-FFF2-40B4-BE49-F238E27FC236}">
                <a16:creationId xmlns:a16="http://schemas.microsoft.com/office/drawing/2014/main" id="{02CF1F5D-D8E5-8F8C-02DB-2ED86E4614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59975" y="4427645"/>
            <a:ext cx="3688809" cy="1472019"/>
          </a:xfrm>
          <a:prstGeom prst="rect">
            <a:avLst/>
          </a:prstGeom>
        </p:spPr>
      </p:pic>
    </p:spTree>
    <p:extLst>
      <p:ext uri="{BB962C8B-B14F-4D97-AF65-F5344CB8AC3E}">
        <p14:creationId xmlns:p14="http://schemas.microsoft.com/office/powerpoint/2010/main" val="37903516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0ae45af-d71d-4679-92d5-4fec4615e5b6" xsi:nil="true"/>
    <lcf76f155ced4ddcb4097134ff3c332f xmlns="dc96693d-cbea-4f16-9a2c-d7a5ec5ec35d">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22328A8380A854596803DCA8432F888" ma:contentTypeVersion="16" ma:contentTypeDescription="Create a new document." ma:contentTypeScope="" ma:versionID="d7b091c66b55ab81d67cbb7f77650157">
  <xsd:schema xmlns:xsd="http://www.w3.org/2001/XMLSchema" xmlns:xs="http://www.w3.org/2001/XMLSchema" xmlns:p="http://schemas.microsoft.com/office/2006/metadata/properties" xmlns:ns2="dc96693d-cbea-4f16-9a2c-d7a5ec5ec35d" xmlns:ns3="70ae45af-d71d-4679-92d5-4fec4615e5b6" targetNamespace="http://schemas.microsoft.com/office/2006/metadata/properties" ma:root="true" ma:fieldsID="86a18e3d80340e83a05352819fd4b5ee" ns2:_="" ns3:_="">
    <xsd:import namespace="dc96693d-cbea-4f16-9a2c-d7a5ec5ec35d"/>
    <xsd:import namespace="70ae45af-d71d-4679-92d5-4fec4615e5b6"/>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LengthInSeconds" minOccurs="0"/>
                <xsd:element ref="ns2:MediaServiceObjectDetectorVersions" minOccurs="0"/>
                <xsd:element ref="ns2:MediaServiceSearchPropertie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96693d-cbea-4f16-9a2c-d7a5ec5ec35d"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ffce97cd-2d5e-4a4f-b576-145932377dd1"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0ae45af-d71d-4679-92d5-4fec4615e5b6"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a70c3896-8f97-4656-8cd3-ce39945ad247}" ma:internalName="TaxCatchAll" ma:showField="CatchAllData" ma:web="70ae45af-d71d-4679-92d5-4fec4615e5b6">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61D447B-77BF-49D3-8D2D-B8AD8507AEFC}">
  <ds:schemaRefs>
    <ds:schemaRef ds:uri="http://schemas.microsoft.com/office/2006/metadata/properties"/>
    <ds:schemaRef ds:uri="http://schemas.openxmlformats.org/package/2006/metadata/core-properties"/>
    <ds:schemaRef ds:uri="http://purl.org/dc/terms/"/>
    <ds:schemaRef ds:uri="http://purl.org/dc/elements/1.1/"/>
    <ds:schemaRef ds:uri="70ae45af-d71d-4679-92d5-4fec4615e5b6"/>
    <ds:schemaRef ds:uri="http://purl.org/dc/dcmitype/"/>
    <ds:schemaRef ds:uri="http://schemas.microsoft.com/office/2006/documentManagement/types"/>
    <ds:schemaRef ds:uri="http://schemas.microsoft.com/office/infopath/2007/PartnerControls"/>
    <ds:schemaRef ds:uri="dc96693d-cbea-4f16-9a2c-d7a5ec5ec35d"/>
    <ds:schemaRef ds:uri="http://www.w3.org/XML/1998/namespace"/>
  </ds:schemaRefs>
</ds:datastoreItem>
</file>

<file path=customXml/itemProps2.xml><?xml version="1.0" encoding="utf-8"?>
<ds:datastoreItem xmlns:ds="http://schemas.openxmlformats.org/officeDocument/2006/customXml" ds:itemID="{541B205E-EF1B-4956-8A80-048D1C90EA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96693d-cbea-4f16-9a2c-d7a5ec5ec35d"/>
    <ds:schemaRef ds:uri="70ae45af-d71d-4679-92d5-4fec4615e5b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BDB0554-6C44-4774-9279-417BBDAE340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99</TotalTime>
  <Words>794</Words>
  <Application>Microsoft Office PowerPoint</Application>
  <PresentationFormat>Widescreen</PresentationFormat>
  <Paragraphs>81</Paragraphs>
  <Slides>11</Slides>
  <Notes>11</Notes>
  <HiddenSlides>0</HiddenSlides>
  <MMClips>1</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PowerPoint Presentation</vt:lpstr>
      <vt:lpstr>What did Shieldy  say about  The Salvos’?</vt:lpstr>
      <vt:lpstr>PowerPoint Presentation</vt:lpstr>
      <vt:lpstr>PowerPoint Presentation</vt:lpstr>
      <vt:lpstr>PowerPoint Presentation</vt:lpstr>
      <vt:lpstr>PowerPoint Presentation</vt:lpstr>
      <vt:lpstr>PowerPoint Presentation</vt:lpstr>
      <vt:lpstr>What to donate?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Alia Wong</cp:lastModifiedBy>
  <cp:revision>36</cp:revision>
  <dcterms:created xsi:type="dcterms:W3CDTF">2025-09-29T02:41:24Z</dcterms:created>
  <dcterms:modified xsi:type="dcterms:W3CDTF">2025-09-29T05:49:47Z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0x010100022328A8380A854596803DCA8432F888</vt:lpwstr>
  </property>
  <property fmtid="{D5CDD505-2E9C-101B-9397-08002B2CF9AE}" pid="3" name="MediaServiceImageTags">
    <vt:lpwstr/>
  </property>
</Properties>
</file>