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6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7" r:id="rId5"/>
    <p:sldMasterId id="2147483681" r:id="rId6"/>
    <p:sldMasterId id="2147483691" r:id="rId7"/>
    <p:sldMasterId id="2147483701" r:id="rId8"/>
    <p:sldMasterId id="2147483711" r:id="rId9"/>
    <p:sldMasterId id="2147483721" r:id="rId10"/>
  </p:sldMasterIdLst>
  <p:notesMasterIdLst>
    <p:notesMasterId r:id="rId28"/>
  </p:notesMasterIdLst>
  <p:handoutMasterIdLst>
    <p:handoutMasterId r:id="rId29"/>
  </p:handoutMasterIdLst>
  <p:sldIdLst>
    <p:sldId id="276" r:id="rId11"/>
    <p:sldId id="296" r:id="rId12"/>
    <p:sldId id="256" r:id="rId13"/>
    <p:sldId id="297" r:id="rId14"/>
    <p:sldId id="298" r:id="rId15"/>
    <p:sldId id="295" r:id="rId16"/>
    <p:sldId id="266" r:id="rId17"/>
    <p:sldId id="280" r:id="rId18"/>
    <p:sldId id="288" r:id="rId19"/>
    <p:sldId id="261" r:id="rId20"/>
    <p:sldId id="284" r:id="rId21"/>
    <p:sldId id="289" r:id="rId22"/>
    <p:sldId id="282" r:id="rId23"/>
    <p:sldId id="283" r:id="rId24"/>
    <p:sldId id="285" r:id="rId25"/>
    <p:sldId id="287" r:id="rId26"/>
    <p:sldId id="286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3279"/>
    <a:srgbClr val="003450"/>
    <a:srgbClr val="007C88"/>
    <a:srgbClr val="E6DA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52" autoAdjust="0"/>
    <p:restoredTop sz="94726"/>
  </p:normalViewPr>
  <p:slideViewPr>
    <p:cSldViewPr snapToGrid="0">
      <p:cViewPr varScale="1">
        <p:scale>
          <a:sx n="113" d="100"/>
          <a:sy n="113" d="100"/>
        </p:scale>
        <p:origin x="8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5" d="100"/>
          <a:sy n="95" d="100"/>
        </p:scale>
        <p:origin x="400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notesMaster" Target="notesMasters/notesMaster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presProps" Target="presProps.xml"/><Relationship Id="rId8" Type="http://schemas.openxmlformats.org/officeDocument/2006/relationships/slideMaster" Target="slideMasters/slideMaster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9CCCF64-5FEB-2027-7A19-40CAA8C037C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EF4250-B869-962D-D736-7847157F7DE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EF529E-274A-644C-9F32-BF38FB4D56E6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1688B2-5792-9AF7-1113-34263A68CC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422BB5-9DCD-A099-D02A-C9B13B893F2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B17067-2204-F448-BF8A-E5B51438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0014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00B282-C2A0-FA4F-956E-1713AA208CA8}" type="datetimeFigureOut">
              <a:t>12/23/2025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3166F4-872C-294A-B782-20D29B52745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759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8FA66D-528B-3C8A-97A7-09F48B2DD1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AEB350-1791-794E-FB21-8C3BAE23F5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A0E42F-E940-4415-CC96-3ED36B79B2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3DEA32-5EBC-0B39-3425-DD0FA7E5E3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166F4-872C-294A-B782-20D29B52745B}" type="slidenum"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625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15BC9-D460-5EE9-4694-8609911EB0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CBE303-E6EA-F801-B9B1-A9E4D94381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DF3DDE-17E6-F9D0-48EA-8E826B7BFC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6E51B2-4512-45E7-9207-038E1B9542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166F4-872C-294A-B782-20D29B52745B}" type="slidenum"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097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BB2D77BC-2FBC-750D-57F1-F9956CC2C7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7E3771-F342-D9C0-7730-91C2A5EA64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06199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642BD9-381A-16DF-FDE2-24A5F321E7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642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27575E-CEA4-287E-2046-5951790435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294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9208"/>
            <a:ext cx="9144000" cy="70220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856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2"/>
            <a:ext cx="9829800" cy="109696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5400" i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4005264"/>
          </a:xfrm>
        </p:spPr>
        <p:txBody>
          <a:bodyPr/>
          <a:lstStyle>
            <a:lvl1pPr>
              <a:lnSpc>
                <a:spcPct val="100000"/>
              </a:lnSpc>
              <a:spcAft>
                <a:spcPts val="600"/>
              </a:spcAft>
              <a:defRPr/>
            </a:lvl1pPr>
            <a:lvl2pPr>
              <a:lnSpc>
                <a:spcPct val="100000"/>
              </a:lnSpc>
              <a:spcAft>
                <a:spcPts val="600"/>
              </a:spcAft>
              <a:defRPr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8801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6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676531"/>
            <a:ext cx="9829800" cy="289546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4572000"/>
            <a:ext cx="9829800" cy="152265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3329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81100" y="1825625"/>
            <a:ext cx="4905374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7924" y="1825625"/>
            <a:ext cx="4752976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4291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81101" y="2505075"/>
            <a:ext cx="4807744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3156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3156" y="2505075"/>
            <a:ext cx="4807744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1360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7624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883" y="728662"/>
            <a:ext cx="3948112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1607" y="728663"/>
            <a:ext cx="5553075" cy="51323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4883" y="2057400"/>
            <a:ext cx="394811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463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642BD9-381A-16DF-FDE2-24A5F321E7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988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8A5E0739-A569-0D73-15FD-C815CC1AFD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353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27575E-CEA4-287E-2046-5951790435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2980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Playfair Display Roman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9208"/>
            <a:ext cx="9144000" cy="70220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9211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2"/>
            <a:ext cx="9829800" cy="109696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5400" i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4005264"/>
          </a:xfrm>
        </p:spPr>
        <p:txBody>
          <a:bodyPr/>
          <a:lstStyle>
            <a:lvl1pPr>
              <a:lnSpc>
                <a:spcPct val="100000"/>
              </a:lnSpc>
              <a:spcAft>
                <a:spcPts val="600"/>
              </a:spcAft>
              <a:defRPr/>
            </a:lvl1pPr>
            <a:lvl2pPr>
              <a:lnSpc>
                <a:spcPct val="100000"/>
              </a:lnSpc>
              <a:spcAft>
                <a:spcPts val="600"/>
              </a:spcAft>
              <a:defRPr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2002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676531"/>
            <a:ext cx="9829800" cy="289546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4572000"/>
            <a:ext cx="9829800" cy="152265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923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81100" y="1825625"/>
            <a:ext cx="4905374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7924" y="1825625"/>
            <a:ext cx="4752976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2830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81101" y="2505075"/>
            <a:ext cx="4807744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3156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3156" y="2505075"/>
            <a:ext cx="4807744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5566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8018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883" y="728662"/>
            <a:ext cx="3948112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1607" y="728663"/>
            <a:ext cx="5553075" cy="51323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4883" y="2057400"/>
            <a:ext cx="394811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1587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642BD9-381A-16DF-FDE2-24A5F321E7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193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27575E-CEA4-287E-2046-5951790435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469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E7E8C5C8-D4D8-F710-B23C-ECCEFCD35D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78817"/>
            <a:ext cx="9144000" cy="70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5542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Playfair Display Roman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9208"/>
            <a:ext cx="9144000" cy="70220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0342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2"/>
            <a:ext cx="9829800" cy="109696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5400" i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4005264"/>
          </a:xfrm>
        </p:spPr>
        <p:txBody>
          <a:bodyPr/>
          <a:lstStyle>
            <a:lvl1pPr>
              <a:lnSpc>
                <a:spcPct val="100000"/>
              </a:lnSpc>
              <a:spcAft>
                <a:spcPts val="600"/>
              </a:spcAft>
              <a:defRPr/>
            </a:lvl1pPr>
            <a:lvl2pPr>
              <a:lnSpc>
                <a:spcPct val="100000"/>
              </a:lnSpc>
              <a:spcAft>
                <a:spcPts val="600"/>
              </a:spcAft>
              <a:defRPr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411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676531"/>
            <a:ext cx="9829800" cy="2895469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4572000"/>
            <a:ext cx="9829800" cy="152265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6834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81100" y="1825625"/>
            <a:ext cx="4905374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7924" y="1825625"/>
            <a:ext cx="4752976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6468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81101" y="2505075"/>
            <a:ext cx="4807744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3156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3156" y="2505075"/>
            <a:ext cx="4807744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6957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887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883" y="728662"/>
            <a:ext cx="3948112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1607" y="728663"/>
            <a:ext cx="5553075" cy="51323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4883" y="2057400"/>
            <a:ext cx="394811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7501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642BD9-381A-16DF-FDE2-24A5F321E7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64683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27575E-CEA4-287E-2046-5951790435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52911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Playfair Display Roman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9208"/>
            <a:ext cx="9144000" cy="70220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78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107156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39909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20923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2"/>
            <a:ext cx="9829800" cy="109696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5400" i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4005264"/>
          </a:xfrm>
        </p:spPr>
        <p:txBody>
          <a:bodyPr/>
          <a:lstStyle>
            <a:lvl1pPr>
              <a:lnSpc>
                <a:spcPct val="100000"/>
              </a:lnSpc>
              <a:spcAft>
                <a:spcPts val="600"/>
              </a:spcAft>
              <a:defRPr/>
            </a:lvl1pPr>
            <a:lvl2pPr>
              <a:lnSpc>
                <a:spcPct val="100000"/>
              </a:lnSpc>
              <a:spcAft>
                <a:spcPts val="600"/>
              </a:spcAft>
              <a:defRPr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9801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676531"/>
            <a:ext cx="9829800" cy="289546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4572000"/>
            <a:ext cx="9829800" cy="152265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1187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81100" y="1825625"/>
            <a:ext cx="4905374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7924" y="1825625"/>
            <a:ext cx="4752976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16363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81101" y="2505075"/>
            <a:ext cx="4807744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3156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3156" y="2505075"/>
            <a:ext cx="4807744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98203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69064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883" y="728662"/>
            <a:ext cx="3948112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1607" y="728663"/>
            <a:ext cx="5553075" cy="51323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4883" y="2057400"/>
            <a:ext cx="394811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78515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642BD9-381A-16DF-FDE2-24A5F321E7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98394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27575E-CEA4-287E-2046-5951790435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14039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Playfair Display Roman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9208"/>
            <a:ext cx="9144000" cy="70220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75215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2"/>
            <a:ext cx="9829800" cy="109696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5400" i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4005264"/>
          </a:xfrm>
        </p:spPr>
        <p:txBody>
          <a:bodyPr/>
          <a:lstStyle>
            <a:lvl1pPr>
              <a:lnSpc>
                <a:spcPct val="100000"/>
              </a:lnSpc>
              <a:spcAft>
                <a:spcPts val="600"/>
              </a:spcAft>
              <a:defRPr/>
            </a:lvl1pPr>
            <a:lvl2pPr>
              <a:lnSpc>
                <a:spcPct val="100000"/>
              </a:lnSpc>
              <a:spcAft>
                <a:spcPts val="600"/>
              </a:spcAft>
              <a:defRPr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1513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1785206"/>
            <a:ext cx="9901237" cy="2815369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5382" y="4629150"/>
            <a:ext cx="9901237" cy="14805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73062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676531"/>
            <a:ext cx="9829800" cy="2895469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4572000"/>
            <a:ext cx="9829800" cy="152265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64121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81100" y="1825625"/>
            <a:ext cx="4905374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7924" y="1825625"/>
            <a:ext cx="4752976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45027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81101" y="2505075"/>
            <a:ext cx="4807744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3156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3156" y="2505075"/>
            <a:ext cx="4807744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13829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16463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883" y="728662"/>
            <a:ext cx="3948112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1607" y="728663"/>
            <a:ext cx="5553075" cy="51323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4883" y="2057400"/>
            <a:ext cx="394811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1221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642BD9-381A-16DF-FDE2-24A5F321E7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7200">
                <a:latin typeface="Avenir Next LT Pro" panose="020B0504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6121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27575E-CEA4-287E-2046-5951790435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4800">
                <a:latin typeface="Avenir Next LT Pro" panose="020B0504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39360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Playfair Display Roman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9208"/>
            <a:ext cx="9144000" cy="70220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08311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2"/>
            <a:ext cx="9829800" cy="109696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5400" i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4005264"/>
          </a:xfrm>
        </p:spPr>
        <p:txBody>
          <a:bodyPr/>
          <a:lstStyle>
            <a:lvl1pPr>
              <a:lnSpc>
                <a:spcPct val="100000"/>
              </a:lnSpc>
              <a:spcAft>
                <a:spcPts val="600"/>
              </a:spcAft>
              <a:defRPr/>
            </a:lvl1pPr>
            <a:lvl2pPr>
              <a:lnSpc>
                <a:spcPct val="100000"/>
              </a:lnSpc>
              <a:spcAft>
                <a:spcPts val="600"/>
              </a:spcAft>
              <a:defRPr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713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676531"/>
            <a:ext cx="9829800" cy="2895469"/>
          </a:xfrm>
        </p:spPr>
        <p:txBody>
          <a:bodyPr anchor="b"/>
          <a:lstStyle>
            <a:lvl1pPr>
              <a:defRPr sz="6000">
                <a:latin typeface="Avenir Next LT Pro" panose="020B0504020202020204" pitchFamily="34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4572000"/>
            <a:ext cx="9829800" cy="152265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244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728663"/>
            <a:ext cx="9901237" cy="9620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5382" y="1825625"/>
            <a:ext cx="4927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5069" y="1825625"/>
            <a:ext cx="47815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36942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81100" y="1825625"/>
            <a:ext cx="4905374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7924" y="1825625"/>
            <a:ext cx="4752976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36161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81101" y="2505075"/>
            <a:ext cx="4807744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3156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3156" y="2505075"/>
            <a:ext cx="4807744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94557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90332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883" y="728662"/>
            <a:ext cx="3948112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1607" y="728663"/>
            <a:ext cx="5553075" cy="51323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4883" y="2057400"/>
            <a:ext cx="394811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970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728663"/>
            <a:ext cx="9901237" cy="9620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4787" y="1681163"/>
            <a:ext cx="4899024" cy="82391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2232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4787" y="2505075"/>
            <a:ext cx="4899024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4785" y="1681163"/>
            <a:ext cx="4821238" cy="82391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2232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4785" y="2505075"/>
            <a:ext cx="482123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617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804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582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4.jpg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image" Target="../media/image5.jpg"/><Relationship Id="rId5" Type="http://schemas.openxmlformats.org/officeDocument/2006/relationships/slideLayout" Target="../slideLayouts/slideLayout32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image" Target="../media/image6.jpg"/><Relationship Id="rId5" Type="http://schemas.openxmlformats.org/officeDocument/2006/relationships/slideLayout" Target="../slideLayouts/slideLayout41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image" Target="../media/image7.jpg"/><Relationship Id="rId5" Type="http://schemas.openxmlformats.org/officeDocument/2006/relationships/slideLayout" Target="../slideLayouts/slideLayout50.xml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59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F034F4-FD6F-7A5B-BA0A-F5F9F22C2ED7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0" y="0"/>
            <a:ext cx="12180231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1" y="692151"/>
            <a:ext cx="9829799" cy="9985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825625"/>
            <a:ext cx="9829799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8813" y="6356350"/>
            <a:ext cx="2922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7D0E45-94DA-E541-8EE8-BC763F1F7F5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922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406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7" r:id="rId2"/>
    <p:sldLayoutId id="2147483665" r:id="rId3"/>
    <p:sldLayoutId id="2147483650" r:id="rId4"/>
    <p:sldLayoutId id="2147483651" r:id="rId5"/>
    <p:sldLayoutId id="2147483652" r:id="rId6"/>
    <p:sldLayoutId id="2147483653" r:id="rId7"/>
    <p:sldLayoutId id="2147483655" r:id="rId8"/>
    <p:sldLayoutId id="2147483656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rgbClr val="223279"/>
          </a:solidFill>
          <a:latin typeface="Playfair Display Black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436" userDrawn="1">
          <p15:clr>
            <a:srgbClr val="F26B43"/>
          </p15:clr>
        </p15:guide>
        <p15:guide id="4" orient="horz" pos="3680" userDrawn="1">
          <p15:clr>
            <a:srgbClr val="F26B43"/>
          </p15:clr>
        </p15:guide>
        <p15:guide id="5" pos="438" userDrawn="1">
          <p15:clr>
            <a:srgbClr val="F26B43"/>
          </p15:clr>
        </p15:guide>
        <p15:guide id="6" pos="663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17AD0D-87F8-B10C-D86D-D7D690A59A31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0" y="0"/>
            <a:ext cx="12191999" cy="6864626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1825625"/>
            <a:ext cx="9829800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325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159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8" r:id="rId2"/>
    <p:sldLayoutId id="2147483666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chemeClr val="bg1"/>
          </a:solidFill>
          <a:latin typeface="Playfair Display Black" pitchFamily="2" charset="77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38" userDrawn="1">
          <p15:clr>
            <a:srgbClr val="F26B43"/>
          </p15:clr>
        </p15:guide>
        <p15:guide id="4" pos="6630" userDrawn="1">
          <p15:clr>
            <a:srgbClr val="F26B43"/>
          </p15:clr>
        </p15:guide>
        <p15:guide id="5" orient="horz" pos="459" userDrawn="1">
          <p15:clr>
            <a:srgbClr val="F26B43"/>
          </p15:clr>
        </p15:guide>
        <p15:guide id="6" orient="horz" pos="368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17AD0D-87F8-B10C-D86D-D7D690A59A3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6462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1825625"/>
            <a:ext cx="9829800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325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08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chemeClr val="bg1"/>
          </a:solidFill>
          <a:latin typeface="Playfair Display Black" panose="00000A00000000000000" pitchFamily="2" charset="0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38">
          <p15:clr>
            <a:srgbClr val="F26B43"/>
          </p15:clr>
        </p15:guide>
        <p15:guide id="4" pos="6630">
          <p15:clr>
            <a:srgbClr val="F26B43"/>
          </p15:clr>
        </p15:guide>
        <p15:guide id="5" orient="horz" pos="459">
          <p15:clr>
            <a:srgbClr val="F26B43"/>
          </p15:clr>
        </p15:guide>
        <p15:guide id="6" orient="horz" pos="368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17AD0D-87F8-B10C-D86D-D7D690A59A3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6462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1825625"/>
            <a:ext cx="9829800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325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120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chemeClr val="bg1"/>
          </a:solidFill>
          <a:latin typeface="Playfair Display Black" panose="00000A00000000000000" pitchFamily="2" charset="0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38">
          <p15:clr>
            <a:srgbClr val="F26B43"/>
          </p15:clr>
        </p15:guide>
        <p15:guide id="4" pos="6630">
          <p15:clr>
            <a:srgbClr val="F26B43"/>
          </p15:clr>
        </p15:guide>
        <p15:guide id="5" orient="horz" pos="459">
          <p15:clr>
            <a:srgbClr val="F26B43"/>
          </p15:clr>
        </p15:guide>
        <p15:guide id="6" orient="horz" pos="368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17AD0D-87F8-B10C-D86D-D7D690A59A3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6462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1825625"/>
            <a:ext cx="9829800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325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596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chemeClr val="bg1"/>
          </a:solidFill>
          <a:latin typeface="Playfair Display Black" panose="00000A00000000000000" pitchFamily="2" charset="0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38">
          <p15:clr>
            <a:srgbClr val="F26B43"/>
          </p15:clr>
        </p15:guide>
        <p15:guide id="4" pos="6630">
          <p15:clr>
            <a:srgbClr val="F26B43"/>
          </p15:clr>
        </p15:guide>
        <p15:guide id="5" orient="horz" pos="459">
          <p15:clr>
            <a:srgbClr val="F26B43"/>
          </p15:clr>
        </p15:guide>
        <p15:guide id="6" orient="horz" pos="368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17AD0D-87F8-B10C-D86D-D7D690A59A3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6462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1825625"/>
            <a:ext cx="9829800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325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909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chemeClr val="bg1"/>
          </a:solidFill>
          <a:latin typeface="Playfair Display Black" panose="00000A00000000000000" pitchFamily="2" charset="0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38">
          <p15:clr>
            <a:srgbClr val="F26B43"/>
          </p15:clr>
        </p15:guide>
        <p15:guide id="4" pos="6630">
          <p15:clr>
            <a:srgbClr val="F26B43"/>
          </p15:clr>
        </p15:guide>
        <p15:guide id="5" orient="horz" pos="459">
          <p15:clr>
            <a:srgbClr val="F26B43"/>
          </p15:clr>
        </p15:guide>
        <p15:guide id="6" orient="horz" pos="368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17AD0D-87F8-B10C-D86D-D7D690A59A3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6462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1825625"/>
            <a:ext cx="9829800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325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754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chemeClr val="bg1"/>
          </a:solidFill>
          <a:latin typeface="Playfair Display Black" panose="00000A00000000000000" pitchFamily="2" charset="0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38">
          <p15:clr>
            <a:srgbClr val="F26B43"/>
          </p15:clr>
        </p15:guide>
        <p15:guide id="4" pos="6630">
          <p15:clr>
            <a:srgbClr val="F26B43"/>
          </p15:clr>
        </p15:guide>
        <p15:guide id="5" orient="horz" pos="459">
          <p15:clr>
            <a:srgbClr val="F26B43"/>
          </p15:clr>
        </p15:guide>
        <p15:guide id="6" orient="horz" pos="36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33975C-6ED5-1175-F715-A76FC2A78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230F1B75-D128-F3E6-A89B-1765D75CC6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5339" y="169412"/>
            <a:ext cx="5961321" cy="5961321"/>
          </a:xfrm>
          <a:prstGeom prst="rect">
            <a:avLst/>
          </a:prstGeom>
        </p:spPr>
      </p:pic>
      <p:pic>
        <p:nvPicPr>
          <p:cNvPr id="4" name="Picture 3" descr="A red shield with white text&#10;&#10;AI-generated content may be incorrect.">
            <a:extLst>
              <a:ext uri="{FF2B5EF4-FFF2-40B4-BE49-F238E27FC236}">
                <a16:creationId xmlns:a16="http://schemas.microsoft.com/office/drawing/2014/main" id="{92F37EAE-69E3-D2A3-6304-7CFAA533E66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3705"/>
          <a:stretch>
            <a:fillRect/>
          </a:stretch>
        </p:blipFill>
        <p:spPr>
          <a:xfrm>
            <a:off x="5230921" y="5163506"/>
            <a:ext cx="1730158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9599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C6FE42-2189-9177-480A-D6E84329D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23E297F-02A4-2A0A-EBED-1579E04969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7146" b="7988"/>
          <a:stretch>
            <a:fillRect/>
          </a:stretch>
        </p:blipFill>
        <p:spPr>
          <a:xfrm>
            <a:off x="722489" y="742597"/>
            <a:ext cx="10747021" cy="5372806"/>
          </a:xfrm>
          <a:prstGeom prst="roundRect">
            <a:avLst>
              <a:gd name="adj" fmla="val 6372"/>
            </a:avLst>
          </a:prstGeom>
          <a:noFill/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894319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138E7-E06C-B35D-C876-83F431ED1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AU" dirty="0"/>
              <a:t>Prayer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72E626-1D5E-06B5-280A-9D1312A9884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algn="l">
              <a:lnSpc>
                <a:spcPct val="120000"/>
              </a:lnSpc>
            </a:pPr>
            <a:r>
              <a:rPr lang="en-US" dirty="0"/>
              <a:t>Prayer is a dynamic, grace-filled relationship with God, Father, Son, and Holy Spirit, through which we speak, listen, and are continually formed. </a:t>
            </a:r>
          </a:p>
          <a:p>
            <a:pPr algn="l">
              <a:lnSpc>
                <a:spcPct val="120000"/>
              </a:lnSpc>
            </a:pPr>
            <a:r>
              <a:rPr lang="en-US" dirty="0"/>
              <a:t>It is a vital practice for all believers, both personal and communal, that nurtures holiness, deepens trust, and aligns us with God’s will. </a:t>
            </a:r>
          </a:p>
          <a:p>
            <a:pPr algn="l">
              <a:lnSpc>
                <a:spcPct val="120000"/>
              </a:lnSpc>
            </a:pPr>
            <a:r>
              <a:rPr lang="en-US" dirty="0"/>
              <a:t>Through prayer, we invite God into our lives, respond to His presence, and grow in intimacy as we lift our hopes, struggles, and thankfulness to Him.  </a:t>
            </a:r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27863D-6EC3-965E-FD88-3D01CBB1190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662" r="16662"/>
          <a:stretch/>
        </p:blipFill>
        <p:spPr>
          <a:xfrm>
            <a:off x="6096000" y="742597"/>
            <a:ext cx="5373510" cy="5372806"/>
          </a:xfrm>
          <a:prstGeom prst="roundRect">
            <a:avLst>
              <a:gd name="adj" fmla="val 6372"/>
            </a:avLst>
          </a:prstGeom>
          <a:noFill/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745032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AC9833-86F4-593D-263C-21BAB618A0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DB30F5C-F1C5-A612-992B-9974B8F9421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115339" y="169412"/>
            <a:ext cx="5961321" cy="5961321"/>
          </a:xfrm>
          <a:prstGeom prst="rect">
            <a:avLst/>
          </a:prstGeom>
        </p:spPr>
      </p:pic>
      <p:pic>
        <p:nvPicPr>
          <p:cNvPr id="5" name="Picture 4" descr="A red shield with white text&#10;&#10;AI-generated content may be incorrect.">
            <a:extLst>
              <a:ext uri="{FF2B5EF4-FFF2-40B4-BE49-F238E27FC236}">
                <a16:creationId xmlns:a16="http://schemas.microsoft.com/office/drawing/2014/main" id="{F4FC5284-B78E-A58A-DD06-D498061F724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3705"/>
          <a:stretch>
            <a:fillRect/>
          </a:stretch>
        </p:blipFill>
        <p:spPr>
          <a:xfrm>
            <a:off x="5230921" y="5163506"/>
            <a:ext cx="1730158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8967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1CA26-4049-C910-1685-6CD5D18F80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366BFBF-8DC1-6731-BFE9-9BF4AAFA5BC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1999" cy="6864625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6506243-E9C4-54E0-5B4F-B1AC5452FE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65175"/>
            <a:ext cx="9144000" cy="3084938"/>
          </a:xfrm>
        </p:spPr>
        <p:txBody>
          <a:bodyPr anchor="b"/>
          <a:lstStyle/>
          <a:p>
            <a:r>
              <a:rPr lang="en-AU" i="1" dirty="0"/>
              <a:t>“Jesus answered, ‘I am the way and the truth and the life’”</a:t>
            </a:r>
            <a:endParaRPr lang="en-AU" sz="3200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7C82232-E396-8C64-1CD6-21BFB7A2C933}"/>
              </a:ext>
            </a:extLst>
          </p:cNvPr>
          <p:cNvSpPr txBox="1">
            <a:spLocks/>
          </p:cNvSpPr>
          <p:nvPr/>
        </p:nvSpPr>
        <p:spPr>
          <a:xfrm>
            <a:off x="1524000" y="4136823"/>
            <a:ext cx="9144000" cy="95693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kern="1200">
                <a:solidFill>
                  <a:schemeClr val="bg1"/>
                </a:solidFill>
                <a:latin typeface="Playfair Display Roman" pitchFamily="2" charset="77"/>
                <a:ea typeface="+mj-ea"/>
                <a:cs typeface="+mj-cs"/>
              </a:defRPr>
            </a:lvl1pPr>
          </a:lstStyle>
          <a:p>
            <a:r>
              <a:rPr lang="en-AU" sz="3200" dirty="0">
                <a:solidFill>
                  <a:srgbClr val="223279"/>
                </a:solidFill>
              </a:rPr>
              <a:t>John 14:6a, NIV</a:t>
            </a:r>
          </a:p>
        </p:txBody>
      </p:sp>
    </p:spTree>
    <p:extLst>
      <p:ext uri="{BB962C8B-B14F-4D97-AF65-F5344CB8AC3E}">
        <p14:creationId xmlns:p14="http://schemas.microsoft.com/office/powerpoint/2010/main" val="41765611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D9AE23-421C-D7F7-6351-C6C103AB2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E136F-2222-76B3-8419-8E27537CC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/>
              <a:t>Discipleship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7D6DCC-889D-BF84-8411-2A36BE1BBD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en-US"/>
              <a:t>Discipleship is a grace-empowered, lifelong journey of following Jesus and being formed into his likeness in heart, mind and action. </a:t>
            </a:r>
          </a:p>
          <a:p>
            <a:pPr>
              <a:lnSpc>
                <a:spcPct val="120000"/>
              </a:lnSpc>
            </a:pPr>
            <a:r>
              <a:rPr lang="en-US"/>
              <a:t>It involves intentional practices that nurture personal holiness, missional living and love for others. </a:t>
            </a:r>
          </a:p>
          <a:p>
            <a:pPr>
              <a:lnSpc>
                <a:spcPct val="120000"/>
              </a:lnSpc>
            </a:pPr>
            <a:r>
              <a:rPr lang="en-US"/>
              <a:t>Disciples grow through community — through shared wisdom, encouragement and example. </a:t>
            </a:r>
          </a:p>
          <a:p>
            <a:pPr>
              <a:lnSpc>
                <a:spcPct val="120000"/>
              </a:lnSpc>
            </a:pPr>
            <a:r>
              <a:rPr lang="en-US"/>
              <a:t>Discipleship is not just about learning but about living out the way of Jesus in everyday life.  </a:t>
            </a:r>
          </a:p>
        </p:txBody>
      </p:sp>
    </p:spTree>
    <p:extLst>
      <p:ext uri="{BB962C8B-B14F-4D97-AF65-F5344CB8AC3E}">
        <p14:creationId xmlns:p14="http://schemas.microsoft.com/office/powerpoint/2010/main" val="3626267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72B353-4C13-8C6B-C896-F8CE98E04D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77C21E0-4B1E-96FA-D1AB-123B35874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250"/>
                    </a14:imgEffect>
                    <a14:imgEffect>
                      <a14:brightnessContrast bright="-90000" contrast="-50000"/>
                    </a14:imgEffect>
                  </a14:imgLayer>
                </a14:imgProps>
              </a:ext>
            </a:extLst>
          </a:blip>
          <a:srcRect t="12505" b="12505"/>
          <a:stretch/>
        </p:blipFill>
        <p:spPr>
          <a:xfrm>
            <a:off x="722489" y="742597"/>
            <a:ext cx="10747021" cy="5372806"/>
          </a:xfrm>
          <a:prstGeom prst="roundRect">
            <a:avLst>
              <a:gd name="adj" fmla="val 6372"/>
            </a:avLst>
          </a:prstGeom>
          <a:noFill/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</p:spPr>
      </p:pic>
      <p:sp>
        <p:nvSpPr>
          <p:cNvPr id="7" name="Title 4">
            <a:extLst>
              <a:ext uri="{FF2B5EF4-FFF2-40B4-BE49-F238E27FC236}">
                <a16:creationId xmlns:a16="http://schemas.microsoft.com/office/drawing/2014/main" id="{693A517A-53C5-5A18-309E-8312471B82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3111" y="1108075"/>
            <a:ext cx="8105775" cy="3084938"/>
          </a:xfrm>
        </p:spPr>
        <p:txBody>
          <a:bodyPr anchor="b"/>
          <a:lstStyle/>
          <a:p>
            <a:r>
              <a:rPr lang="en-US">
                <a:solidFill>
                  <a:schemeClr val="bg1"/>
                </a:solidFill>
              </a:rPr>
              <a:t>“The Lord is near to all </a:t>
            </a:r>
            <a:br>
              <a:rPr lang="en-US">
                <a:solidFill>
                  <a:schemeClr val="bg1"/>
                </a:solidFill>
              </a:rPr>
            </a:br>
            <a:r>
              <a:rPr lang="en-US">
                <a:solidFill>
                  <a:schemeClr val="bg1"/>
                </a:solidFill>
              </a:rPr>
              <a:t>who call on him, to all who call on him in truth.”</a:t>
            </a:r>
            <a:endParaRPr lang="en-AU" sz="3200" dirty="0">
              <a:solidFill>
                <a:schemeClr val="bg1"/>
              </a:solidFill>
            </a:endParaRPr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C341D8D1-5C19-D08B-B32C-32B0125F89DB}"/>
              </a:ext>
            </a:extLst>
          </p:cNvPr>
          <p:cNvSpPr txBox="1">
            <a:spLocks/>
          </p:cNvSpPr>
          <p:nvPr/>
        </p:nvSpPr>
        <p:spPr>
          <a:xfrm>
            <a:off x="1524000" y="4479723"/>
            <a:ext cx="9144000" cy="95693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kern="1200">
                <a:solidFill>
                  <a:schemeClr val="bg1"/>
                </a:solidFill>
                <a:latin typeface="Playfair Display Roman" pitchFamily="2" charset="77"/>
                <a:ea typeface="+mj-ea"/>
                <a:cs typeface="+mj-cs"/>
              </a:defRPr>
            </a:lvl1pPr>
          </a:lstStyle>
          <a:p>
            <a:r>
              <a:rPr lang="en-US" sz="3200"/>
              <a:t>Psalm 145:18 (NIV) </a:t>
            </a:r>
            <a:endParaRPr lang="en-AU" sz="3200" dirty="0"/>
          </a:p>
        </p:txBody>
      </p:sp>
    </p:spTree>
    <p:extLst>
      <p:ext uri="{BB962C8B-B14F-4D97-AF65-F5344CB8AC3E}">
        <p14:creationId xmlns:p14="http://schemas.microsoft.com/office/powerpoint/2010/main" val="18947570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1C4099-661C-74CE-6AAA-0F02A4601B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105036A-2EBA-B641-F8D9-C21E3DE513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7146" b="7988"/>
          <a:stretch>
            <a:fillRect/>
          </a:stretch>
        </p:blipFill>
        <p:spPr>
          <a:xfrm>
            <a:off x="722489" y="742597"/>
            <a:ext cx="10747021" cy="5372806"/>
          </a:xfrm>
          <a:prstGeom prst="roundRect">
            <a:avLst>
              <a:gd name="adj" fmla="val 6372"/>
            </a:avLst>
          </a:prstGeom>
          <a:noFill/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570430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8C4B7E-E6C0-94A1-D108-CF1C9A9C03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86D98C-320A-82E2-42AD-473176782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AU"/>
              <a:t>Prayer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548618-20B6-86D1-7E2E-CDE7CF94E2B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/>
              <a:t>Prayer is a dynamic, grace-filled relationship with God, Father, Son, and Holy Spirit, through which we speak, listen, and are continually formed. </a:t>
            </a:r>
          </a:p>
          <a:p>
            <a:pPr>
              <a:lnSpc>
                <a:spcPct val="120000"/>
              </a:lnSpc>
            </a:pPr>
            <a:r>
              <a:rPr lang="en-US"/>
              <a:t>It is a vital practice for all believers, both personal and communal, that nurtures holiness, deepens trust, and aligns us with God’s will. </a:t>
            </a:r>
          </a:p>
          <a:p>
            <a:pPr>
              <a:lnSpc>
                <a:spcPct val="120000"/>
              </a:lnSpc>
            </a:pPr>
            <a:r>
              <a:rPr lang="en-US"/>
              <a:t>Through prayer, we invite God into our lives, respond to His presence, and grow in intimacy as we lift our hopes, struggles, and thankfulness to Him.  </a:t>
            </a:r>
            <a:endParaRPr lang="en-US" sz="20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D3F4F6-5B6C-022C-CE6D-CDB6701494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662" r="16662"/>
          <a:stretch/>
        </p:blipFill>
        <p:spPr>
          <a:xfrm>
            <a:off x="6096000" y="742597"/>
            <a:ext cx="5373510" cy="5372806"/>
          </a:xfrm>
          <a:prstGeom prst="roundRect">
            <a:avLst>
              <a:gd name="adj" fmla="val 6372"/>
            </a:avLst>
          </a:prstGeom>
          <a:noFill/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57149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45224"/>
            <a:ext cx="9144000" cy="2320844"/>
          </a:xfrm>
        </p:spPr>
        <p:txBody>
          <a:bodyPr>
            <a:normAutofit/>
          </a:bodyPr>
          <a:lstStyle/>
          <a:p>
            <a:r>
              <a:rPr lang="en-US" sz="7200" b="1" dirty="0">
                <a:latin typeface="Playfair Display" panose="00000500000000000000" pitchFamily="2" charset="0"/>
              </a:rPr>
              <a:t>Evangelism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F3A7E42-277A-5E03-C15D-ABE13D65BAD1}"/>
              </a:ext>
            </a:extLst>
          </p:cNvPr>
          <p:cNvSpPr>
            <a:spLocks noGrp="1"/>
          </p:cNvSpPr>
          <p:nvPr/>
        </p:nvSpPr>
        <p:spPr>
          <a:xfrm>
            <a:off x="1524000" y="3816772"/>
            <a:ext cx="9144000" cy="85740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bg1"/>
                </a:solidFill>
                <a:latin typeface="Avenir Next LT Pro" panose="020B0504020202020204" pitchFamily="34" charset="0"/>
              </a:rPr>
              <a:t>The Way | Jesus-</a:t>
            </a:r>
            <a:r>
              <a:rPr lang="en-US" sz="32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centred</a:t>
            </a:r>
            <a:r>
              <a:rPr lang="en-US" sz="3200" dirty="0">
                <a:solidFill>
                  <a:schemeClr val="bg1"/>
                </a:solidFill>
                <a:latin typeface="Avenir Next LT Pro" panose="020B0504020202020204" pitchFamily="34" charset="0"/>
              </a:rPr>
              <a:t>, Spirit-led, hope revealed</a:t>
            </a:r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854B1B2C-90CF-ED05-06C2-AFB4A7A938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5368" y="0"/>
            <a:ext cx="2601259" cy="2601259"/>
          </a:xfrm>
          <a:prstGeom prst="rect">
            <a:avLst/>
          </a:prstGeom>
        </p:spPr>
      </p:pic>
      <p:pic>
        <p:nvPicPr>
          <p:cNvPr id="5" name="Picture 4" descr="A red shield with white text&#10;&#10;AI-generated content may be incorrect.">
            <a:extLst>
              <a:ext uri="{FF2B5EF4-FFF2-40B4-BE49-F238E27FC236}">
                <a16:creationId xmlns:a16="http://schemas.microsoft.com/office/drawing/2014/main" id="{D64259ED-1A42-4ABD-F737-6AFA39A464D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3705"/>
          <a:stretch>
            <a:fillRect/>
          </a:stretch>
        </p:blipFill>
        <p:spPr>
          <a:xfrm>
            <a:off x="5230921" y="5137283"/>
            <a:ext cx="1730158" cy="997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743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51984"/>
            <a:ext cx="9144000" cy="2387600"/>
          </a:xfrm>
        </p:spPr>
        <p:txBody>
          <a:bodyPr>
            <a:normAutofit/>
          </a:bodyPr>
          <a:lstStyle/>
          <a:p>
            <a:r>
              <a:rPr lang="en-AU" sz="7200" b="1" dirty="0">
                <a:latin typeface="Playfair Display" panose="00000500000000000000" pitchFamily="2" charset="0"/>
              </a:rPr>
              <a:t>Discipleship</a:t>
            </a:r>
            <a:endParaRPr lang="en-AU" sz="7200" b="1" noProof="0" dirty="0">
              <a:latin typeface="Playfair Display" panose="000005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865094"/>
            <a:ext cx="9144000" cy="702205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AU" sz="3000" noProof="0" dirty="0"/>
              <a:t>The Way | Jesus-centred, Spirit-led, hope revealed</a:t>
            </a:r>
          </a:p>
        </p:txBody>
      </p:sp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6C406074-98D6-0EF6-A83D-43FDF6A5CA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5368" y="0"/>
            <a:ext cx="2601259" cy="2601259"/>
          </a:xfrm>
          <a:prstGeom prst="rect">
            <a:avLst/>
          </a:prstGeom>
        </p:spPr>
      </p:pic>
      <p:pic>
        <p:nvPicPr>
          <p:cNvPr id="5" name="Picture 4" descr="A red shield with white text&#10;&#10;AI-generated content may be incorrect.">
            <a:extLst>
              <a:ext uri="{FF2B5EF4-FFF2-40B4-BE49-F238E27FC236}">
                <a16:creationId xmlns:a16="http://schemas.microsoft.com/office/drawing/2014/main" id="{4CAE80B0-1C76-0C8A-BD52-0309E6A5018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3705"/>
          <a:stretch>
            <a:fillRect/>
          </a:stretch>
        </p:blipFill>
        <p:spPr>
          <a:xfrm>
            <a:off x="5230921" y="5163506"/>
            <a:ext cx="1730158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81479"/>
            <a:ext cx="9144000" cy="2387600"/>
          </a:xfrm>
        </p:spPr>
        <p:txBody>
          <a:bodyPr>
            <a:normAutofit/>
          </a:bodyPr>
          <a:lstStyle/>
          <a:p>
            <a:r>
              <a:rPr lang="en-AU" sz="7200" b="1" noProof="0" dirty="0">
                <a:latin typeface="Playfair Display" panose="00000500000000000000" pitchFamily="2" charset="0"/>
              </a:rPr>
              <a:t>Prayer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83379"/>
            <a:ext cx="9144000" cy="702205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en-AU" sz="3200" noProof="0" dirty="0"/>
              <a:t>The Way | Jesus-centred, Spirit-led, hope revealed</a:t>
            </a:r>
          </a:p>
        </p:txBody>
      </p:sp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C028E0A8-EAEC-1565-5374-1D68FBBCE7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5368" y="0"/>
            <a:ext cx="2601259" cy="2601259"/>
          </a:xfrm>
          <a:prstGeom prst="rect">
            <a:avLst/>
          </a:prstGeom>
        </p:spPr>
      </p:pic>
      <p:pic>
        <p:nvPicPr>
          <p:cNvPr id="5" name="Picture 4" descr="A red shield with white text&#10;&#10;AI-generated content may be incorrect.">
            <a:extLst>
              <a:ext uri="{FF2B5EF4-FFF2-40B4-BE49-F238E27FC236}">
                <a16:creationId xmlns:a16="http://schemas.microsoft.com/office/drawing/2014/main" id="{7B9E1DE6-B68E-4001-CA34-6C69CADFBD6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3705"/>
          <a:stretch>
            <a:fillRect/>
          </a:stretch>
        </p:blipFill>
        <p:spPr>
          <a:xfrm>
            <a:off x="5230921" y="5163506"/>
            <a:ext cx="1730158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173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81479"/>
            <a:ext cx="9144000" cy="2387600"/>
          </a:xfrm>
        </p:spPr>
        <p:txBody>
          <a:bodyPr>
            <a:normAutofit/>
          </a:bodyPr>
          <a:lstStyle/>
          <a:p>
            <a:r>
              <a:rPr lang="en-AU" sz="7200" b="1" dirty="0">
                <a:latin typeface="Playfair Display" panose="00000500000000000000" pitchFamily="2" charset="0"/>
              </a:rPr>
              <a:t>Mission</a:t>
            </a:r>
            <a:endParaRPr lang="en-AU" sz="7200" b="1" noProof="0" dirty="0">
              <a:latin typeface="Playfair Display" panose="000005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83379"/>
            <a:ext cx="9144000" cy="702205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en-AU" sz="3200" noProof="0" dirty="0"/>
              <a:t>The Way | Jesus-centred, Spirit-led, hope revealed</a:t>
            </a:r>
          </a:p>
        </p:txBody>
      </p:sp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C028E0A8-EAEC-1565-5374-1D68FBBCE7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5368" y="0"/>
            <a:ext cx="2601259" cy="2601259"/>
          </a:xfrm>
          <a:prstGeom prst="rect">
            <a:avLst/>
          </a:prstGeom>
        </p:spPr>
      </p:pic>
      <p:pic>
        <p:nvPicPr>
          <p:cNvPr id="5" name="Picture 4" descr="A red shield with white text&#10;&#10;AI-generated content may be incorrect.">
            <a:extLst>
              <a:ext uri="{FF2B5EF4-FFF2-40B4-BE49-F238E27FC236}">
                <a16:creationId xmlns:a16="http://schemas.microsoft.com/office/drawing/2014/main" id="{7B9E1DE6-B68E-4001-CA34-6C69CADFBD6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3705"/>
          <a:stretch>
            <a:fillRect/>
          </a:stretch>
        </p:blipFill>
        <p:spPr>
          <a:xfrm>
            <a:off x="5230921" y="5163506"/>
            <a:ext cx="1730158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840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51984"/>
            <a:ext cx="9144000" cy="2387600"/>
          </a:xfrm>
        </p:spPr>
        <p:txBody>
          <a:bodyPr>
            <a:normAutofit/>
          </a:bodyPr>
          <a:lstStyle/>
          <a:p>
            <a:r>
              <a:rPr lang="en-AU" sz="7200" b="1" dirty="0">
                <a:latin typeface="Playfair Display" panose="00000500000000000000" pitchFamily="2" charset="0"/>
              </a:rPr>
              <a:t>Spiritual Warfare</a:t>
            </a:r>
            <a:endParaRPr lang="en-AU" sz="7200" b="1" noProof="0" dirty="0">
              <a:latin typeface="Playfair Display" panose="000005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865094"/>
            <a:ext cx="9144000" cy="702205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AU" sz="3000" noProof="0" dirty="0"/>
              <a:t>The Way | Jesus-centred, Spirit-led, hope revealed</a:t>
            </a:r>
          </a:p>
        </p:txBody>
      </p:sp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6C406074-98D6-0EF6-A83D-43FDF6A5CA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5368" y="0"/>
            <a:ext cx="2601259" cy="2601259"/>
          </a:xfrm>
          <a:prstGeom prst="rect">
            <a:avLst/>
          </a:prstGeom>
        </p:spPr>
      </p:pic>
      <p:pic>
        <p:nvPicPr>
          <p:cNvPr id="5" name="Picture 4" descr="A red shield with white text&#10;&#10;AI-generated content may be incorrect.">
            <a:extLst>
              <a:ext uri="{FF2B5EF4-FFF2-40B4-BE49-F238E27FC236}">
                <a16:creationId xmlns:a16="http://schemas.microsoft.com/office/drawing/2014/main" id="{4CAE80B0-1C76-0C8A-BD52-0309E6A5018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3705"/>
          <a:stretch>
            <a:fillRect/>
          </a:stretch>
        </p:blipFill>
        <p:spPr>
          <a:xfrm>
            <a:off x="5230921" y="5163506"/>
            <a:ext cx="1730158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461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C6FE42-2189-9177-480A-D6E84329D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00E1076-D6C4-5C66-01C8-0B32B8AB84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1999" cy="6864626"/>
          </a:xfrm>
          <a:prstGeom prst="rect">
            <a:avLst/>
          </a:prstGeom>
        </p:spPr>
      </p:pic>
      <p:sp>
        <p:nvSpPr>
          <p:cNvPr id="7" name="Title 4">
            <a:extLst>
              <a:ext uri="{FF2B5EF4-FFF2-40B4-BE49-F238E27FC236}">
                <a16:creationId xmlns:a16="http://schemas.microsoft.com/office/drawing/2014/main" id="{A79B53C3-C294-AB66-C3AD-C083A16578F3}"/>
              </a:ext>
            </a:extLst>
          </p:cNvPr>
          <p:cNvSpPr txBox="1">
            <a:spLocks/>
          </p:cNvSpPr>
          <p:nvPr/>
        </p:nvSpPr>
        <p:spPr>
          <a:xfrm>
            <a:off x="1524000" y="765175"/>
            <a:ext cx="9144000" cy="30849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1" kern="1200">
                <a:solidFill>
                  <a:schemeClr val="bg1"/>
                </a:solidFill>
                <a:latin typeface="Playfair Display Black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en-AU" dirty="0"/>
              <a:t>“Jesus answered, ‘I am the way and the truth and the life’”</a:t>
            </a:r>
            <a:endParaRPr lang="en-AU" sz="3200" dirty="0"/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18EB328F-9A11-6E1B-06DF-DC1E3A9B64AA}"/>
              </a:ext>
            </a:extLst>
          </p:cNvPr>
          <p:cNvSpPr txBox="1">
            <a:spLocks/>
          </p:cNvSpPr>
          <p:nvPr/>
        </p:nvSpPr>
        <p:spPr>
          <a:xfrm>
            <a:off x="1524000" y="4136823"/>
            <a:ext cx="9144000" cy="95693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kern="1200">
                <a:solidFill>
                  <a:schemeClr val="bg1"/>
                </a:solidFill>
                <a:latin typeface="Playfair Display Roman" pitchFamily="2" charset="77"/>
                <a:ea typeface="+mj-ea"/>
                <a:cs typeface="+mj-cs"/>
              </a:defRPr>
            </a:lvl1pPr>
          </a:lstStyle>
          <a:p>
            <a:r>
              <a:rPr lang="en-AU" sz="3200" dirty="0"/>
              <a:t>John 14:6a, NIV</a:t>
            </a:r>
          </a:p>
        </p:txBody>
      </p:sp>
    </p:spTree>
    <p:extLst>
      <p:ext uri="{BB962C8B-B14F-4D97-AF65-F5344CB8AC3E}">
        <p14:creationId xmlns:p14="http://schemas.microsoft.com/office/powerpoint/2010/main" val="1788221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138E7-E06C-B35D-C876-83F431ED1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/>
              <a:t>Discipleship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72E626-1D5E-06B5-280A-9D1312A98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en-US" dirty="0"/>
              <a:t>Discipleship is a grace-empowered, lifelong journey of following Jesus and being formed into his likeness in heart, mind and action. </a:t>
            </a:r>
          </a:p>
          <a:p>
            <a:pPr>
              <a:lnSpc>
                <a:spcPct val="120000"/>
              </a:lnSpc>
            </a:pPr>
            <a:r>
              <a:rPr lang="en-US" dirty="0"/>
              <a:t>It involves intentional practices that nurture personal holiness, missional living and love for others. </a:t>
            </a:r>
          </a:p>
          <a:p>
            <a:pPr>
              <a:lnSpc>
                <a:spcPct val="120000"/>
              </a:lnSpc>
            </a:pPr>
            <a:r>
              <a:rPr lang="en-US" dirty="0"/>
              <a:t>Disciples grow through community — through shared wisdom, encouragement and example. </a:t>
            </a:r>
          </a:p>
          <a:p>
            <a:pPr>
              <a:lnSpc>
                <a:spcPct val="120000"/>
              </a:lnSpc>
            </a:pPr>
            <a:r>
              <a:rPr lang="en-US" dirty="0"/>
              <a:t>Discipleship is not just about learning but about living out the way of Jesus in everyday life.  </a:t>
            </a:r>
          </a:p>
        </p:txBody>
      </p:sp>
    </p:spTree>
    <p:extLst>
      <p:ext uri="{BB962C8B-B14F-4D97-AF65-F5344CB8AC3E}">
        <p14:creationId xmlns:p14="http://schemas.microsoft.com/office/powerpoint/2010/main" val="33113630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70A5C75-6B41-10B7-1D79-70D215FEAE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250"/>
                    </a14:imgEffect>
                    <a14:imgEffect>
                      <a14:brightnessContrast bright="-90000" contrast="-50000"/>
                    </a14:imgEffect>
                  </a14:imgLayer>
                </a14:imgProps>
              </a:ext>
            </a:extLst>
          </a:blip>
          <a:srcRect t="12505" b="12505"/>
          <a:stretch/>
        </p:blipFill>
        <p:spPr>
          <a:xfrm>
            <a:off x="722489" y="742597"/>
            <a:ext cx="10747021" cy="5372806"/>
          </a:xfrm>
          <a:prstGeom prst="roundRect">
            <a:avLst>
              <a:gd name="adj" fmla="val 6372"/>
            </a:avLst>
          </a:prstGeom>
          <a:noFill/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5207F584-7F69-337E-C584-56C23CC4A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3111" y="1108075"/>
            <a:ext cx="8105775" cy="3084938"/>
          </a:xfrm>
        </p:spPr>
        <p:txBody>
          <a:bodyPr anchor="b">
            <a:normAutofit/>
          </a:bodyPr>
          <a:lstStyle/>
          <a:p>
            <a:pPr>
              <a:lnSpc>
                <a:spcPct val="130000"/>
              </a:lnSpc>
            </a:pPr>
            <a:r>
              <a:rPr lang="en-US" sz="4800" dirty="0">
                <a:solidFill>
                  <a:schemeClr val="bg1"/>
                </a:solidFill>
              </a:rPr>
              <a:t>“The Lord is near to all </a:t>
            </a:r>
            <a:br>
              <a:rPr lang="en-US" sz="4800" dirty="0">
                <a:solidFill>
                  <a:schemeClr val="bg1"/>
                </a:solidFill>
              </a:rPr>
            </a:br>
            <a:r>
              <a:rPr lang="en-US" sz="4800" dirty="0">
                <a:solidFill>
                  <a:schemeClr val="bg1"/>
                </a:solidFill>
              </a:rPr>
              <a:t>who call on him, to all who call on him in truth.”</a:t>
            </a:r>
            <a:endParaRPr lang="en-AU" sz="4800" dirty="0">
              <a:solidFill>
                <a:schemeClr val="bg1"/>
              </a:solidFill>
            </a:endParaRP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CC7D927B-AB8B-D52F-6A49-6D2BE417C21F}"/>
              </a:ext>
            </a:extLst>
          </p:cNvPr>
          <p:cNvSpPr txBox="1">
            <a:spLocks/>
          </p:cNvSpPr>
          <p:nvPr/>
        </p:nvSpPr>
        <p:spPr>
          <a:xfrm>
            <a:off x="1524000" y="4479723"/>
            <a:ext cx="9144000" cy="95693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kern="1200">
                <a:solidFill>
                  <a:schemeClr val="bg1"/>
                </a:solidFill>
                <a:latin typeface="Playfair Display Roman" pitchFamily="2" charset="77"/>
                <a:ea typeface="+mj-ea"/>
                <a:cs typeface="+mj-cs"/>
              </a:defRPr>
            </a:lvl1pPr>
          </a:lstStyle>
          <a:p>
            <a:r>
              <a:rPr lang="en-US" sz="3200" dirty="0"/>
              <a:t>Psalm 145:18 (NIV) </a:t>
            </a:r>
            <a:endParaRPr lang="en-AU" sz="3200" dirty="0"/>
          </a:p>
        </p:txBody>
      </p:sp>
    </p:spTree>
    <p:extLst>
      <p:ext uri="{BB962C8B-B14F-4D97-AF65-F5344CB8AC3E}">
        <p14:creationId xmlns:p14="http://schemas.microsoft.com/office/powerpoint/2010/main" val="1514325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D5CFD6CF-E08D-0C42-8ADF-C0877651D328}" vid="{ADB568D4-5B61-F34D-B82D-E139AF4CA94E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D5CFD6CF-E08D-0C42-8ADF-C0877651D328}" vid="{C70A81D5-0B38-024B-89E7-7A01B77A831D}"/>
    </a:ext>
  </a:extLst>
</a:theme>
</file>

<file path=ppt/theme/theme3.xml><?xml version="1.0" encoding="utf-8"?>
<a:theme xmlns:a="http://schemas.openxmlformats.org/drawingml/2006/main" name="Prayer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01112DDD-8EED-E64D-A7F1-2E3A0190E290}"/>
    </a:ext>
  </a:extLst>
</a:theme>
</file>

<file path=ppt/theme/theme4.xml><?xml version="1.0" encoding="utf-8"?>
<a:theme xmlns:a="http://schemas.openxmlformats.org/drawingml/2006/main" name="Evangelism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804DEF83-34AD-BA43-A9ED-39BD79335BA4}" vid="{ED4347B3-C587-F443-92EB-84CBBB34C045}"/>
    </a:ext>
  </a:extLst>
</a:theme>
</file>

<file path=ppt/theme/theme5.xml><?xml version="1.0" encoding="utf-8"?>
<a:theme xmlns:a="http://schemas.openxmlformats.org/drawingml/2006/main" name="Discipleship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01112DDD-8EED-E64D-A7F1-2E3A0190E290}"/>
    </a:ext>
  </a:extLst>
</a:theme>
</file>

<file path=ppt/theme/theme6.xml><?xml version="1.0" encoding="utf-8"?>
<a:theme xmlns:a="http://schemas.openxmlformats.org/drawingml/2006/main" name="Mission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01112DDD-8EED-E64D-A7F1-2E3A0190E290}"/>
    </a:ext>
  </a:extLst>
</a:theme>
</file>

<file path=ppt/theme/theme7.xml><?xml version="1.0" encoding="utf-8"?>
<a:theme xmlns:a="http://schemas.openxmlformats.org/drawingml/2006/main" name="Spiritual Warfar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01112DDD-8EED-E64D-A7F1-2E3A0190E290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b7e36264-b76b-4546-857f-03fce5c6ba07" xsi:nil="true"/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LikesCount xmlns="http://schemas.microsoft.com/sharepoint/v3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RatedBy xmlns="http://schemas.microsoft.com/sharepoint/v3">
      <UserInfo>
        <DisplayName/>
        <AccountId xsi:nil="true"/>
        <AccountType/>
      </UserInfo>
    </RatedBy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3da725855954b94dc8a7310bdccf429a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f26a7edb458ee2b0cb3b95213a33a6af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ED60929-5678-43E7-B498-AFA41F175397}">
  <ds:schemaRefs>
    <ds:schemaRef ds:uri="http://schemas.microsoft.com/sharepoint/v3"/>
    <ds:schemaRef ds:uri="http://www.w3.org/XML/1998/namespace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purl.org/dc/dcmitype/"/>
    <ds:schemaRef ds:uri="http://schemas.microsoft.com/office/2006/documentManagement/types"/>
    <ds:schemaRef ds:uri="http://schemas.microsoft.com/office/infopath/2007/PartnerControls"/>
    <ds:schemaRef ds:uri="7357dd1f-699d-4d79-9a3b-b8d4e997a419"/>
    <ds:schemaRef ds:uri="b7e36264-b76b-4546-857f-03fce5c6ba07"/>
  </ds:schemaRefs>
</ds:datastoreItem>
</file>

<file path=customXml/itemProps2.xml><?xml version="1.0" encoding="utf-8"?>
<ds:datastoreItem xmlns:ds="http://schemas.openxmlformats.org/officeDocument/2006/customXml" ds:itemID="{B59E95EE-103D-4291-850C-38B9CDB979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7F394E5-E161-49C1-A22D-819B9792397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 Way PPT Template</Template>
  <TotalTime>39</TotalTime>
  <Words>471</Words>
  <Application>Microsoft Office PowerPoint</Application>
  <PresentationFormat>Widescreen</PresentationFormat>
  <Paragraphs>38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17</vt:i4>
      </vt:variant>
    </vt:vector>
  </HeadingPairs>
  <TitlesOfParts>
    <vt:vector size="30" baseType="lpstr">
      <vt:lpstr>Aptos</vt:lpstr>
      <vt:lpstr>Arial</vt:lpstr>
      <vt:lpstr>Avenir Next LT Pro</vt:lpstr>
      <vt:lpstr>Playfair Display</vt:lpstr>
      <vt:lpstr>Playfair Display Black</vt:lpstr>
      <vt:lpstr>Playfair Display Roman</vt:lpstr>
      <vt:lpstr>Office Theme</vt:lpstr>
      <vt:lpstr>1_Office Theme</vt:lpstr>
      <vt:lpstr>Prayer Theme</vt:lpstr>
      <vt:lpstr>Evangelism Theme</vt:lpstr>
      <vt:lpstr>Discipleship Theme</vt:lpstr>
      <vt:lpstr>Mission Theme</vt:lpstr>
      <vt:lpstr>Spiritual Warfare Theme</vt:lpstr>
      <vt:lpstr>PowerPoint Presentation</vt:lpstr>
      <vt:lpstr>Evangelism</vt:lpstr>
      <vt:lpstr>Discipleship</vt:lpstr>
      <vt:lpstr>Prayer</vt:lpstr>
      <vt:lpstr>Mission</vt:lpstr>
      <vt:lpstr>Spiritual Warfare</vt:lpstr>
      <vt:lpstr>PowerPoint Presentation</vt:lpstr>
      <vt:lpstr>Discipleship</vt:lpstr>
      <vt:lpstr>“The Lord is near to all  who call on him, to all who call on him in truth.”</vt:lpstr>
      <vt:lpstr>PowerPoint Presentation</vt:lpstr>
      <vt:lpstr>Prayer</vt:lpstr>
      <vt:lpstr>PowerPoint Presentation</vt:lpstr>
      <vt:lpstr>“Jesus answered, ‘I am the way and the truth and the life’”</vt:lpstr>
      <vt:lpstr>Discipleship</vt:lpstr>
      <vt:lpstr>“The Lord is near to all  who call on him, to all who call on him in truth.”</vt:lpstr>
      <vt:lpstr>PowerPoint Presentation</vt:lpstr>
      <vt:lpstr>Prayer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Taryn Somerville</dc:creator>
  <cp:lastModifiedBy>Taryn Somerville</cp:lastModifiedBy>
  <cp:revision>3</cp:revision>
  <dcterms:created xsi:type="dcterms:W3CDTF">2025-12-23T00:45:17Z</dcterms:created>
  <dcterms:modified xsi:type="dcterms:W3CDTF">2025-12-23T01:24:30Z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